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53"/>
  </p:notesMasterIdLst>
  <p:sldIdLst>
    <p:sldId id="282" r:id="rId4"/>
    <p:sldId id="314" r:id="rId5"/>
    <p:sldId id="283" r:id="rId6"/>
    <p:sldId id="313" r:id="rId7"/>
    <p:sldId id="284" r:id="rId8"/>
    <p:sldId id="258" r:id="rId9"/>
    <p:sldId id="294" r:id="rId10"/>
    <p:sldId id="295" r:id="rId11"/>
    <p:sldId id="293" r:id="rId12"/>
    <p:sldId id="287" r:id="rId13"/>
    <p:sldId id="297" r:id="rId14"/>
    <p:sldId id="299" r:id="rId15"/>
    <p:sldId id="298" r:id="rId16"/>
    <p:sldId id="300" r:id="rId17"/>
    <p:sldId id="281" r:id="rId18"/>
    <p:sldId id="324" r:id="rId19"/>
    <p:sldId id="286" r:id="rId20"/>
    <p:sldId id="260" r:id="rId21"/>
    <p:sldId id="261" r:id="rId22"/>
    <p:sldId id="323" r:id="rId23"/>
    <p:sldId id="291" r:id="rId24"/>
    <p:sldId id="301" r:id="rId25"/>
    <p:sldId id="288" r:id="rId26"/>
    <p:sldId id="262" r:id="rId27"/>
    <p:sldId id="302" r:id="rId28"/>
    <p:sldId id="263" r:id="rId29"/>
    <p:sldId id="303" r:id="rId30"/>
    <p:sldId id="267" r:id="rId31"/>
    <p:sldId id="268" r:id="rId32"/>
    <p:sldId id="272" r:id="rId33"/>
    <p:sldId id="289" r:id="rId34"/>
    <p:sldId id="304" r:id="rId35"/>
    <p:sldId id="290" r:id="rId36"/>
    <p:sldId id="274" r:id="rId37"/>
    <p:sldId id="275" r:id="rId38"/>
    <p:sldId id="276" r:id="rId39"/>
    <p:sldId id="277" r:id="rId40"/>
    <p:sldId id="278" r:id="rId41"/>
    <p:sldId id="279" r:id="rId42"/>
    <p:sldId id="292" r:id="rId43"/>
    <p:sldId id="312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F8"/>
    <a:srgbClr val="F3FFF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8D6AD-199A-4E66-B26C-336D6DEFD1C3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477BF-A8E4-4833-AF49-6E93FC1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8389"/>
            <a:ext cx="5787705" cy="37261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685800"/>
            <a:ext cx="8229600" cy="4953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6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11/20/2014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0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11/20/2014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1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11/20/2014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5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27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77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83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4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762000"/>
            <a:ext cx="8229600" cy="5791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937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7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21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5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56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63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52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06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07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8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11/20/2014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36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96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44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24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52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11/20/2014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0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11/20/2014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1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11/20/2014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3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11/20/2014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5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11/20/2014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1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11/20/2014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1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721" y="-1"/>
            <a:ext cx="9144000" cy="420125"/>
          </a:xfrm>
          <a:prstGeom prst="rect">
            <a:avLst/>
          </a:prstGeom>
          <a:gradFill>
            <a:gsLst>
              <a:gs pos="38000">
                <a:srgbClr val="FFFFCC"/>
              </a:gs>
              <a:gs pos="28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0" y="-1"/>
            <a:ext cx="5943600" cy="420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4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2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ebpages.charter.net/gdsbmmllp/sunshine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dirtandgravelroads.or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y Documents\PICTURES_CDGRS\COUNTY_PROJECTS\Mifflin\MifflinQAQC_0503\DSC024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3" b="37533"/>
          <a:stretch/>
        </p:blipFill>
        <p:spPr bwMode="auto">
          <a:xfrm>
            <a:off x="-43544" y="762000"/>
            <a:ext cx="9093670" cy="34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3544" y="76200"/>
            <a:ext cx="91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Quality Assurance Boards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72501" y="3515557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257800" y="867483"/>
            <a:ext cx="3642064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Toggle </a:t>
            </a:r>
            <a:r>
              <a:rPr lang="en-US" sz="2000" b="1" dirty="0" err="1" smtClean="0">
                <a:solidFill>
                  <a:prstClr val="black"/>
                </a:solidFill>
              </a:rPr>
              <a:t>Fullscreen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dirty="0" smtClean="0">
                <a:solidFill>
                  <a:prstClr val="black"/>
                </a:solidFill>
              </a:rPr>
              <a:t>ode with this button</a:t>
            </a:r>
          </a:p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above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04800" y="4210632"/>
            <a:ext cx="8686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prstClr val="white"/>
                </a:solidFill>
              </a:rPr>
              <a:t>If you are reading this, then you are successfully seeing the webinar video. </a:t>
            </a:r>
            <a:r>
              <a:rPr lang="en-US" sz="2400" dirty="0" smtClean="0">
                <a:solidFill>
                  <a:prstClr val="white"/>
                </a:solidFill>
              </a:rPr>
              <a:t>In addition to audio on the webinar, we have opened a phone conference line to allow attendees to listen and ask questions directly: </a:t>
            </a:r>
            <a:r>
              <a:rPr lang="en-US" sz="2400" b="1" dirty="0" smtClean="0">
                <a:solidFill>
                  <a:prstClr val="white"/>
                </a:solidFill>
              </a:rPr>
              <a:t>866-823-7699.  </a:t>
            </a:r>
            <a:r>
              <a:rPr lang="en-US" sz="2400" dirty="0" smtClean="0">
                <a:solidFill>
                  <a:prstClr val="white"/>
                </a:solidFill>
              </a:rPr>
              <a:t>Please use either the webinar audio or conference line, but not both (will produce feedback)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7861760" y="896980"/>
            <a:ext cx="10021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05901" y="3210757"/>
            <a:ext cx="266700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Use Chat box to ask Questions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588" y="15240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11/20/20104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3544" y="76200"/>
            <a:ext cx="91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Poll Question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10563" y="784086"/>
            <a:ext cx="8686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How many QAB members are listening to this Webinar?</a:t>
            </a:r>
          </a:p>
          <a:p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Structure and Purpose</a:t>
            </a:r>
            <a:endParaRPr lang="en-US" sz="2600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229600" cy="6248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000" b="1" u="sng" dirty="0">
                <a:solidFill>
                  <a:prstClr val="black"/>
                </a:solidFill>
              </a:rPr>
              <a:t>QAB Structure</a:t>
            </a:r>
            <a:endParaRPr lang="en-US" sz="4100" b="1" u="sng" dirty="0">
              <a:solidFill>
                <a:prstClr val="black"/>
              </a:solidFill>
            </a:endParaRPr>
          </a:p>
          <a:p>
            <a:pPr lvl="1"/>
            <a:r>
              <a:rPr lang="en-US" sz="2600" b="1" u="sng" dirty="0">
                <a:solidFill>
                  <a:srgbClr val="FF0000"/>
                </a:solidFill>
              </a:rPr>
              <a:t>Only</a:t>
            </a:r>
            <a:r>
              <a:rPr lang="en-US" sz="2600" b="1" dirty="0">
                <a:solidFill>
                  <a:srgbClr val="FF0000"/>
                </a:solidFill>
              </a:rPr>
              <a:t> 4 members</a:t>
            </a:r>
            <a:endParaRPr lang="en-US" sz="3700" b="1" dirty="0">
              <a:solidFill>
                <a:srgbClr val="FF0000"/>
              </a:solidFill>
            </a:endParaRPr>
          </a:p>
          <a:p>
            <a:pPr lvl="2"/>
            <a:r>
              <a:rPr lang="en-US" sz="2200" u="sng" dirty="0">
                <a:solidFill>
                  <a:prstClr val="black"/>
                </a:solidFill>
              </a:rPr>
              <a:t>Non-voting</a:t>
            </a:r>
            <a:r>
              <a:rPr lang="en-US" sz="2200" dirty="0">
                <a:solidFill>
                  <a:prstClr val="black"/>
                </a:solidFill>
              </a:rPr>
              <a:t> chair appointed by district board</a:t>
            </a:r>
            <a:endParaRPr lang="en-US" sz="3300" dirty="0">
              <a:solidFill>
                <a:prstClr val="black"/>
              </a:solidFill>
            </a:endParaRPr>
          </a:p>
          <a:p>
            <a:pPr lvl="2"/>
            <a:r>
              <a:rPr lang="en-US" sz="2200" dirty="0">
                <a:solidFill>
                  <a:prstClr val="black"/>
                </a:solidFill>
              </a:rPr>
              <a:t>One </a:t>
            </a:r>
            <a:r>
              <a:rPr lang="en-US" sz="2200" u="sng" dirty="0">
                <a:solidFill>
                  <a:prstClr val="black"/>
                </a:solidFill>
              </a:rPr>
              <a:t>voting</a:t>
            </a:r>
            <a:r>
              <a:rPr lang="en-US" sz="2200" dirty="0">
                <a:solidFill>
                  <a:prstClr val="black"/>
                </a:solidFill>
              </a:rPr>
              <a:t> member appointed by the district board</a:t>
            </a:r>
            <a:endParaRPr lang="en-US" sz="3300" dirty="0">
              <a:solidFill>
                <a:prstClr val="black"/>
              </a:solidFill>
            </a:endParaRPr>
          </a:p>
          <a:p>
            <a:pPr lvl="2"/>
            <a:r>
              <a:rPr lang="en-US" sz="2200" dirty="0">
                <a:solidFill>
                  <a:prstClr val="black"/>
                </a:solidFill>
              </a:rPr>
              <a:t>One </a:t>
            </a:r>
            <a:r>
              <a:rPr lang="en-US" sz="2200" u="sng" dirty="0">
                <a:solidFill>
                  <a:prstClr val="black"/>
                </a:solidFill>
              </a:rPr>
              <a:t>voting</a:t>
            </a:r>
            <a:r>
              <a:rPr lang="en-US" sz="2200" dirty="0">
                <a:solidFill>
                  <a:prstClr val="black"/>
                </a:solidFill>
              </a:rPr>
              <a:t> member appointed by  Fish and Boat commission</a:t>
            </a:r>
            <a:endParaRPr lang="en-US" sz="3300" dirty="0">
              <a:solidFill>
                <a:prstClr val="black"/>
              </a:solidFill>
            </a:endParaRPr>
          </a:p>
          <a:p>
            <a:pPr lvl="2"/>
            <a:r>
              <a:rPr lang="en-US" sz="2200" dirty="0">
                <a:solidFill>
                  <a:prstClr val="black"/>
                </a:solidFill>
              </a:rPr>
              <a:t>One </a:t>
            </a:r>
            <a:r>
              <a:rPr lang="en-US" sz="2200" u="sng" dirty="0">
                <a:solidFill>
                  <a:prstClr val="black"/>
                </a:solidFill>
              </a:rPr>
              <a:t>voting</a:t>
            </a:r>
            <a:r>
              <a:rPr lang="en-US" sz="2200" dirty="0">
                <a:solidFill>
                  <a:prstClr val="black"/>
                </a:solidFill>
              </a:rPr>
              <a:t> member appointed by NRCS</a:t>
            </a:r>
            <a:endParaRPr lang="en-US" sz="3300" dirty="0">
              <a:solidFill>
                <a:prstClr val="black"/>
              </a:solidFill>
            </a:endParaRPr>
          </a:p>
          <a:p>
            <a:pPr lvl="1"/>
            <a:r>
              <a:rPr lang="en-US" sz="2600" b="1" dirty="0">
                <a:solidFill>
                  <a:prstClr val="black"/>
                </a:solidFill>
              </a:rPr>
              <a:t>Chairman may only vote to decide a tie</a:t>
            </a:r>
            <a:endParaRPr lang="en-US" sz="3700" b="1" dirty="0">
              <a:solidFill>
                <a:prstClr val="black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Structure and Purpose</a:t>
            </a:r>
            <a:endParaRPr lang="en-US" sz="2600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3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 Structure</a:t>
            </a:r>
            <a:endParaRPr lang="en-US" sz="44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members</a:t>
            </a:r>
            <a:endParaRPr lang="en-US" sz="4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Non-voting chair appointed by district board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voting member appointed by the district board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voting member appointed by  Fish and Boat commission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voting member appointed by NRCS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Chairman may only vote to decide a tie</a:t>
            </a:r>
            <a:endParaRPr lang="en-US" sz="4000" kern="1200" dirty="0" smtClean="0"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b="1" kern="1200" dirty="0" smtClean="0">
                <a:effectLst/>
                <a:latin typeface="+mn-lt"/>
                <a:ea typeface="+mn-ea"/>
                <a:cs typeface="+mn-cs"/>
              </a:rPr>
              <a:t>Voting members appointed by the agencies do not have to be employees</a:t>
            </a:r>
            <a:endParaRPr lang="en-US" sz="4000" b="1" kern="1200" dirty="0" smtClean="0"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kern="1200" dirty="0" smtClean="0">
                <a:solidFill>
                  <a:srgbClr val="F7FFF8"/>
                </a:solidFill>
                <a:effectLst/>
                <a:latin typeface="+mn-lt"/>
                <a:ea typeface="+mn-ea"/>
                <a:cs typeface="+mn-cs"/>
              </a:rPr>
              <a:t>All QAB members are strongly encouraged to take ESM training</a:t>
            </a:r>
            <a:endParaRPr lang="en-US" sz="4000" kern="1200" dirty="0" smtClean="0">
              <a:solidFill>
                <a:srgbClr val="F7FFF8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solidFill>
                  <a:srgbClr val="F7FFF8"/>
                </a:solidFill>
                <a:effectLst/>
                <a:latin typeface="+mn-lt"/>
                <a:ea typeface="+mn-ea"/>
                <a:cs typeface="+mn-cs"/>
              </a:rPr>
              <a:t>At least one district member </a:t>
            </a:r>
            <a:r>
              <a:rPr lang="en-US" sz="2400" u="sng" kern="1200" dirty="0" smtClean="0">
                <a:solidFill>
                  <a:srgbClr val="F7FFF8"/>
                </a:solidFill>
                <a:effectLst/>
                <a:latin typeface="+mn-lt"/>
                <a:ea typeface="+mn-ea"/>
                <a:cs typeface="+mn-cs"/>
              </a:rPr>
              <a:t>must</a:t>
            </a:r>
            <a:r>
              <a:rPr lang="en-US" sz="2400" kern="1200" dirty="0" smtClean="0">
                <a:solidFill>
                  <a:srgbClr val="F7FFF8"/>
                </a:solidFill>
                <a:effectLst/>
                <a:latin typeface="+mn-lt"/>
                <a:ea typeface="+mn-ea"/>
                <a:cs typeface="+mn-cs"/>
              </a:rPr>
              <a:t> take ESM training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800" kern="1200" dirty="0" smtClean="0">
                <a:solidFill>
                  <a:srgbClr val="F7FFF8"/>
                </a:solidFill>
                <a:effectLst/>
                <a:latin typeface="+mn-lt"/>
                <a:ea typeface="+mn-ea"/>
                <a:cs typeface="+mn-cs"/>
              </a:rPr>
              <a:t>QAB can have as many advisors as the deem necessary, but advisors are non voting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Structure and Purpose</a:t>
            </a:r>
            <a:endParaRPr lang="en-US" sz="2600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3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 Structure</a:t>
            </a:r>
            <a:endParaRPr lang="en-US" sz="44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members</a:t>
            </a:r>
            <a:endParaRPr lang="en-US" sz="4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Non-voting chair appointed by district board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voting member appointed by the district board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voting member appointed by  Fish and Boat commission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voting member appointed by NRCS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Chairman may only vote to decide a tie</a:t>
            </a:r>
            <a:endParaRPr lang="en-US" sz="4000" kern="1200" dirty="0" smtClean="0">
              <a:solidFill>
                <a:srgbClr val="F7FFF8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kern="1200" dirty="0" smtClean="0">
                <a:effectLst/>
                <a:latin typeface="+mn-lt"/>
                <a:ea typeface="+mn-ea"/>
                <a:cs typeface="+mn-cs"/>
              </a:rPr>
              <a:t>Voting members appointed by the agencies do not have to be employees</a:t>
            </a:r>
            <a:endParaRPr lang="en-US" sz="4000" kern="1200" dirty="0" smtClean="0"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b="1" kern="1200" dirty="0" smtClean="0">
                <a:effectLst/>
                <a:latin typeface="+mn-lt"/>
                <a:ea typeface="+mn-ea"/>
                <a:cs typeface="+mn-cs"/>
              </a:rPr>
              <a:t>All QAB members are strongly encouraged to take ESM training</a:t>
            </a:r>
            <a:endParaRPr lang="en-US" sz="4000" b="1" kern="1200" dirty="0" smtClean="0"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b="1" kern="1200" dirty="0" smtClean="0">
                <a:effectLst/>
                <a:latin typeface="+mn-lt"/>
                <a:ea typeface="+mn-ea"/>
                <a:cs typeface="+mn-cs"/>
              </a:rPr>
              <a:t>At least one district member </a:t>
            </a:r>
            <a:r>
              <a:rPr lang="en-US" sz="2400" b="1" u="sng" kern="1200" dirty="0" smtClean="0">
                <a:effectLst/>
                <a:latin typeface="+mn-lt"/>
                <a:ea typeface="+mn-ea"/>
                <a:cs typeface="+mn-cs"/>
              </a:rPr>
              <a:t>must</a:t>
            </a:r>
            <a:r>
              <a:rPr lang="en-US" sz="2400" b="1" kern="1200" dirty="0" smtClean="0">
                <a:effectLst/>
                <a:latin typeface="+mn-lt"/>
                <a:ea typeface="+mn-ea"/>
                <a:cs typeface="+mn-cs"/>
              </a:rPr>
              <a:t> take ESM training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800" kern="1200" dirty="0" smtClean="0">
                <a:solidFill>
                  <a:srgbClr val="F7FFF8"/>
                </a:solidFill>
                <a:effectLst/>
                <a:latin typeface="+mn-lt"/>
                <a:ea typeface="+mn-ea"/>
                <a:cs typeface="+mn-cs"/>
              </a:rPr>
              <a:t>QAB can have as many advisors as the deem necessary, but advisors are non voting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Structure and Purpose</a:t>
            </a:r>
            <a:endParaRPr lang="en-US" sz="2600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3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 Structure</a:t>
            </a:r>
            <a:endParaRPr lang="en-US" sz="44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members</a:t>
            </a:r>
            <a:endParaRPr lang="en-US" sz="4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Non-voting chair appointed by district board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voting member appointed by the district board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voting member appointed by Fish and Boat commission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voting member appointed by NRCS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Chairman may only vote to decide a tie</a:t>
            </a:r>
            <a:endParaRPr lang="en-US" sz="4000" kern="1200" dirty="0" smtClean="0">
              <a:solidFill>
                <a:srgbClr val="F7FFF8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kern="1200" dirty="0" smtClean="0">
                <a:effectLst/>
                <a:latin typeface="+mn-lt"/>
                <a:ea typeface="+mn-ea"/>
                <a:cs typeface="+mn-cs"/>
              </a:rPr>
              <a:t>Voting members appointed by the agencies do not have to be employees</a:t>
            </a:r>
            <a:endParaRPr lang="en-US" sz="4000" kern="1200" dirty="0" smtClean="0"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kern="1200" dirty="0" smtClean="0">
                <a:effectLst/>
                <a:latin typeface="+mn-lt"/>
                <a:ea typeface="+mn-ea"/>
                <a:cs typeface="+mn-cs"/>
              </a:rPr>
              <a:t>All QAB members are strongly encouraged to take ESM training</a:t>
            </a:r>
            <a:endParaRPr lang="en-US" sz="4000" kern="1200" dirty="0" smtClean="0"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400" kern="1200" dirty="0" smtClean="0">
                <a:effectLst/>
                <a:latin typeface="+mn-lt"/>
                <a:ea typeface="+mn-ea"/>
                <a:cs typeface="+mn-cs"/>
              </a:rPr>
              <a:t>At least one district member </a:t>
            </a:r>
            <a:r>
              <a:rPr lang="en-US" sz="2400" u="sng" kern="1200" dirty="0" smtClean="0">
                <a:effectLst/>
                <a:latin typeface="+mn-lt"/>
                <a:ea typeface="+mn-ea"/>
                <a:cs typeface="+mn-cs"/>
              </a:rPr>
              <a:t>must</a:t>
            </a:r>
            <a:r>
              <a:rPr lang="en-US" sz="2400" kern="1200" dirty="0" smtClean="0">
                <a:effectLst/>
                <a:latin typeface="+mn-lt"/>
                <a:ea typeface="+mn-ea"/>
                <a:cs typeface="+mn-cs"/>
              </a:rPr>
              <a:t> take ESM training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800" b="1" kern="1200" dirty="0" smtClean="0">
                <a:effectLst/>
                <a:latin typeface="+mn-lt"/>
                <a:ea typeface="+mn-ea"/>
                <a:cs typeface="+mn-cs"/>
              </a:rPr>
              <a:t>QAB can have as many advisors as they deem necessary, </a:t>
            </a:r>
            <a:r>
              <a:rPr lang="en-US" sz="2800" b="1" u="sng" kern="1200" dirty="0" smtClean="0">
                <a:effectLst/>
                <a:latin typeface="+mn-lt"/>
                <a:ea typeface="+mn-ea"/>
                <a:cs typeface="+mn-cs"/>
              </a:rPr>
              <a:t>but advisors are non voting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Structure and Purpose</a:t>
            </a:r>
            <a:endParaRPr lang="en-US" sz="2600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 smtClean="0"/>
              <a:t>NRCS and PAFBC (not CD) designate their QAB appointees</a:t>
            </a:r>
            <a:endParaRPr lang="en-US" sz="3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/>
              <a:t>Does not have to be NRCS/PAFBC employee.</a:t>
            </a:r>
          </a:p>
          <a:p>
            <a:pPr lvl="0"/>
            <a:r>
              <a:rPr lang="en-US" dirty="0" smtClean="0"/>
              <a:t>Can also designate an alternate.</a:t>
            </a:r>
          </a:p>
          <a:p>
            <a:pPr lvl="0"/>
            <a:r>
              <a:rPr lang="en-US" dirty="0" smtClean="0"/>
              <a:t>Should have appointment in writing</a:t>
            </a:r>
          </a:p>
          <a:p>
            <a:pPr lvl="0"/>
            <a:r>
              <a:rPr lang="en-US" i="1" dirty="0" smtClean="0"/>
              <a:t>Sample appointment letter:</a:t>
            </a:r>
          </a:p>
          <a:p>
            <a:pPr lvl="0"/>
            <a:endParaRPr lang="en-US" sz="4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Structure and Purpose</a:t>
            </a:r>
            <a:endParaRPr lang="en-US" sz="2600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577"/>
            <a:ext cx="5429250" cy="6836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3963" y="1295400"/>
            <a:ext cx="2748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/>
              <a:t>Sample appointment letter: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895600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Voting members appointed by the agencies do not have to be employees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623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ocuments\PICTURES_CDGRS\COUNTY_PROJECTS\Clarion\2003_QAQC\1_millcreek_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5" r="29423"/>
          <a:stretch/>
        </p:blipFill>
        <p:spPr bwMode="auto">
          <a:xfrm>
            <a:off x="0" y="382"/>
            <a:ext cx="2162630" cy="68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Quality Assurance Board (QAB) Issues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990600"/>
            <a:ext cx="66370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QAB Structure and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QAB Meeting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QAB Role in Local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QAB Role in Local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QAB “to-do list”</a:t>
            </a:r>
            <a:endParaRPr lang="en-US" sz="36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Meeting Guidelines</a:t>
            </a:r>
            <a:endParaRPr lang="en-US" sz="2600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 Meetings</a:t>
            </a:r>
          </a:p>
          <a:p>
            <a:pPr lvl="0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regular schedule or as needed basis</a:t>
            </a:r>
            <a:endParaRPr lang="en-US" sz="4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action items at a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 meeting:</a:t>
            </a:r>
            <a:endParaRPr lang="en-US" sz="4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grant applications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 projects for funding to the district board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completed projects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 local policies to district board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Meeting Guidelines</a:t>
            </a:r>
            <a:endParaRPr lang="en-US" sz="2600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 Meetings</a:t>
            </a:r>
            <a:r>
              <a:rPr lang="en-US" b="1" u="sng" dirty="0" smtClean="0"/>
              <a:t> </a:t>
            </a:r>
            <a:r>
              <a:rPr lang="en-US" b="1" u="sng" dirty="0"/>
              <a:t>must be </a:t>
            </a:r>
            <a:r>
              <a:rPr lang="en-US" b="1" u="sng" dirty="0" err="1" smtClean="0"/>
              <a:t>Sunshined</a:t>
            </a:r>
            <a:endParaRPr lang="en-US" sz="4400" b="1" u="sng" dirty="0"/>
          </a:p>
          <a:p>
            <a:pPr lvl="1"/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676400"/>
            <a:ext cx="7772400" cy="2219007"/>
          </a:xfrm>
          <a:prstGeom prst="roundRect">
            <a:avLst/>
          </a:prstGeom>
          <a:solidFill>
            <a:srgbClr val="FFFFCC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indent="228600" algn="just">
              <a:tabLst>
                <a:tab pos="457200" algn="l"/>
                <a:tab pos="914400" algn="l"/>
              </a:tabLst>
            </a:pPr>
            <a:r>
              <a:rPr lang="en-US" sz="2000" i="1" dirty="0">
                <a:solidFill>
                  <a:prstClr val="black"/>
                </a:solidFill>
                <a:latin typeface="Times New Roman"/>
                <a:ea typeface="Times New Roman"/>
              </a:rPr>
              <a:t>The Pennsylvania Sunshine Act requires all public agencies to </a:t>
            </a:r>
            <a:r>
              <a:rPr lang="en-US" sz="2000" i="1" u="sng" dirty="0">
                <a:solidFill>
                  <a:prstClr val="black"/>
                </a:solidFill>
                <a:latin typeface="Times New Roman"/>
                <a:ea typeface="Times New Roman"/>
              </a:rPr>
              <a:t>take all official actions and conduct all deliberations leading up to official actions </a:t>
            </a:r>
            <a:r>
              <a:rPr lang="en-US" sz="2000" i="1" dirty="0">
                <a:solidFill>
                  <a:prstClr val="black"/>
                </a:solidFill>
                <a:latin typeface="Times New Roman"/>
                <a:ea typeface="Times New Roman"/>
              </a:rPr>
              <a:t>at public meetings. The Act covers all such actions by municipal governing bodies, committees of these governing bodies and municipal boards and commissions. 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228600" algn="ctr">
              <a:tabLst>
                <a:tab pos="457200" algn="l"/>
                <a:tab pos="914400" algn="l"/>
              </a:tabLst>
            </a:pPr>
            <a:r>
              <a:rPr lang="en-US" sz="2000" i="1" dirty="0">
                <a:solidFill>
                  <a:prstClr val="black"/>
                </a:solidFill>
                <a:latin typeface="Times New Roman"/>
                <a:ea typeface="Times New Roman"/>
              </a:rPr>
              <a:t>-Open Meetings, the Sunshine Act (Pennsylvania)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72501" y="3515557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257800" y="867483"/>
            <a:ext cx="3642064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Toggle </a:t>
            </a:r>
            <a:r>
              <a:rPr lang="en-US" sz="2000" b="1" dirty="0" err="1" smtClean="0">
                <a:solidFill>
                  <a:prstClr val="black"/>
                </a:solidFill>
              </a:rPr>
              <a:t>Fullscreen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dirty="0" smtClean="0">
                <a:solidFill>
                  <a:prstClr val="black"/>
                </a:solidFill>
              </a:rPr>
              <a:t>ode with this button</a:t>
            </a:r>
          </a:p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above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7861760" y="896980"/>
            <a:ext cx="10021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05901" y="3210757"/>
            <a:ext cx="266700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Use Chat box to ask Questions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7203" y="3431126"/>
            <a:ext cx="370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Participant phone lines will be muted until after initial 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Meeting Guidelines</a:t>
            </a:r>
            <a:endParaRPr lang="en-US" sz="2600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 Meetings</a:t>
            </a:r>
            <a:r>
              <a:rPr lang="en-US" b="1" u="sng" dirty="0" smtClean="0"/>
              <a:t> </a:t>
            </a:r>
            <a:r>
              <a:rPr lang="en-US" b="1" u="sng" dirty="0"/>
              <a:t>must be </a:t>
            </a:r>
            <a:r>
              <a:rPr lang="en-US" b="1" u="sng" dirty="0" err="1" smtClean="0"/>
              <a:t>Sunshined</a:t>
            </a:r>
            <a:endParaRPr lang="en-US" sz="4400" b="1" u="sng" dirty="0"/>
          </a:p>
          <a:p>
            <a:r>
              <a:rPr lang="en-US" sz="3000" dirty="0"/>
              <a:t>Regular meetings may be noticed in local </a:t>
            </a:r>
            <a:r>
              <a:rPr lang="en-US" sz="3000" dirty="0" smtClean="0"/>
              <a:t>paper.</a:t>
            </a:r>
            <a:endParaRPr lang="en-US" sz="3000" dirty="0"/>
          </a:p>
          <a:p>
            <a:r>
              <a:rPr lang="en-US" sz="3000" dirty="0"/>
              <a:t>As needed meeting </a:t>
            </a:r>
            <a:r>
              <a:rPr lang="en-US" sz="3000" dirty="0" smtClean="0"/>
              <a:t>must </a:t>
            </a:r>
            <a:r>
              <a:rPr lang="en-US" sz="3000" dirty="0"/>
              <a:t>be noticed in </a:t>
            </a:r>
            <a:r>
              <a:rPr lang="en-US" sz="3000" dirty="0" smtClean="0"/>
              <a:t>local </a:t>
            </a:r>
            <a:r>
              <a:rPr lang="en-US" sz="3000" dirty="0"/>
              <a:t>paper at least  24 hours in </a:t>
            </a:r>
            <a:r>
              <a:rPr lang="en-US" sz="3000" dirty="0" smtClean="0"/>
              <a:t>advance.</a:t>
            </a:r>
            <a:endParaRPr lang="en-US" sz="3000" dirty="0"/>
          </a:p>
          <a:p>
            <a:r>
              <a:rPr lang="en-US" sz="3000" dirty="0" smtClean="0"/>
              <a:t>Conference </a:t>
            </a:r>
            <a:r>
              <a:rPr lang="en-US" sz="3000" dirty="0"/>
              <a:t>call meetings are ok, but must still be </a:t>
            </a:r>
            <a:r>
              <a:rPr lang="en-US" sz="3000" dirty="0" err="1" smtClean="0"/>
              <a:t>sunshined</a:t>
            </a:r>
            <a:r>
              <a:rPr lang="en-US" sz="3000" dirty="0" smtClean="0"/>
              <a:t>.</a:t>
            </a:r>
          </a:p>
          <a:p>
            <a:r>
              <a:rPr lang="en-US" sz="2800" dirty="0" smtClean="0"/>
              <a:t>Must </a:t>
            </a:r>
            <a:r>
              <a:rPr lang="en-US" sz="2800" dirty="0"/>
              <a:t>have quorum of voting members (2 of three voting members</a:t>
            </a:r>
            <a:r>
              <a:rPr lang="en-US" sz="2800" dirty="0" smtClean="0"/>
              <a:t>).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Must keep minutes.</a:t>
            </a:r>
          </a:p>
          <a:p>
            <a:pPr marL="457200" lvl="1" indent="0">
              <a:buNone/>
            </a:pPr>
            <a:endParaRPr lang="en-US" sz="1800" dirty="0" smtClean="0">
              <a:hlinkClick r:id="rId2"/>
            </a:endParaRPr>
          </a:p>
          <a:p>
            <a:pPr marL="457200" lvl="1" indent="0">
              <a:buNone/>
            </a:pPr>
            <a:r>
              <a:rPr lang="en-US" sz="1800" dirty="0" smtClean="0">
                <a:hlinkClick r:id="rId2"/>
              </a:rPr>
              <a:t>http://webpages.charter.net/gdsbmmllp/sunshine.htm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ocuments\PICTURES_CDGRS\COUNTY_PROJECTS\Clarion\2003_QAQC\1_millcreek_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5" r="29423"/>
          <a:stretch/>
        </p:blipFill>
        <p:spPr bwMode="auto">
          <a:xfrm>
            <a:off x="0" y="382"/>
            <a:ext cx="2162630" cy="68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Quality Assurance Board (QAB) Issues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990600"/>
            <a:ext cx="66370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</a:rPr>
              <a:t>QAB Structure and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</a:rPr>
              <a:t>QAB Meeting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QAB Role in Local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QAB Role in Local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QAB “to-do list”</a:t>
            </a:r>
            <a:endParaRPr lang="en-US" sz="36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QAB role in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QAB Role in Projects</a:t>
            </a:r>
          </a:p>
          <a:p>
            <a:r>
              <a:rPr lang="en-US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funding recommendations to District Board.</a:t>
            </a:r>
          </a:p>
          <a:p>
            <a:pPr lvl="1"/>
            <a:r>
              <a:rPr lang="en-US" sz="3200" dirty="0" smtClean="0"/>
              <a:t>Establish local priorities &amp; ranking criteria</a:t>
            </a:r>
          </a:p>
          <a:p>
            <a:pPr lvl="1"/>
            <a:r>
              <a:rPr lang="en-US" sz="3200" dirty="0" smtClean="0"/>
              <a:t>Application deadlines and retention policies</a:t>
            </a:r>
          </a:p>
          <a:p>
            <a:pPr lvl="1"/>
            <a:r>
              <a:rPr lang="en-US" sz="3200" dirty="0" smtClean="0"/>
              <a:t>Rank applications</a:t>
            </a:r>
          </a:p>
          <a:p>
            <a:pPr lvl="1"/>
            <a:r>
              <a:rPr lang="en-US" sz="3200" dirty="0" smtClean="0"/>
              <a:t>Recommend applications to CD board</a:t>
            </a:r>
          </a:p>
          <a:p>
            <a:pPr lvl="1"/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3544" y="76200"/>
            <a:ext cx="91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Poll Question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80999" y="784086"/>
            <a:ext cx="7882963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prstClr val="white"/>
                </a:solidFill>
              </a:rPr>
              <a:t>How do you evaluate applications?</a:t>
            </a:r>
          </a:p>
          <a:p>
            <a:pPr marL="571500" indent="-571500" algn="l">
              <a:buFontTx/>
              <a:buChar char="-"/>
            </a:pPr>
            <a:r>
              <a:rPr lang="en-US" sz="2400" b="1" dirty="0" smtClean="0">
                <a:solidFill>
                  <a:prstClr val="white"/>
                </a:solidFill>
              </a:rPr>
              <a:t>QAB visits sites as a group</a:t>
            </a:r>
          </a:p>
          <a:p>
            <a:pPr marL="571500" indent="-571500" algn="l">
              <a:buFontTx/>
              <a:buChar char="-"/>
            </a:pPr>
            <a:r>
              <a:rPr lang="en-US" sz="2400" b="1" dirty="0" smtClean="0">
                <a:solidFill>
                  <a:prstClr val="white"/>
                </a:solidFill>
              </a:rPr>
              <a:t>QAB visits sites individually</a:t>
            </a:r>
          </a:p>
          <a:p>
            <a:pPr marL="571500" indent="-571500" algn="l">
              <a:buFontTx/>
              <a:buChar char="-"/>
            </a:pPr>
            <a:r>
              <a:rPr lang="en-US" sz="2400" b="1" dirty="0" smtClean="0">
                <a:solidFill>
                  <a:prstClr val="white"/>
                </a:solidFill>
              </a:rPr>
              <a:t>District technician visit sites and reports back</a:t>
            </a:r>
          </a:p>
          <a:p>
            <a:pPr marL="571500" indent="-571500" algn="l">
              <a:buFontTx/>
              <a:buChar char="-"/>
            </a:pPr>
            <a:r>
              <a:rPr lang="en-US" sz="2400" b="1" dirty="0" smtClean="0">
                <a:solidFill>
                  <a:prstClr val="white"/>
                </a:solidFill>
              </a:rPr>
              <a:t>No site visits, rank paper applications only</a:t>
            </a:r>
          </a:p>
          <a:p>
            <a:pPr marL="571500" indent="-571500" algn="l">
              <a:buFontTx/>
              <a:buChar char="-"/>
            </a:pPr>
            <a:endParaRPr lang="en-US" sz="2400" b="1" dirty="0">
              <a:solidFill>
                <a:prstClr val="white"/>
              </a:solidFill>
            </a:endParaRPr>
          </a:p>
          <a:p>
            <a:pPr algn="l"/>
            <a:r>
              <a:rPr lang="en-US" sz="2400" b="1" i="1" dirty="0" smtClean="0">
                <a:solidFill>
                  <a:srgbClr val="FFFF00"/>
                </a:solidFill>
              </a:rPr>
              <a:t>Please be honest, we can’t track answers anyway!</a:t>
            </a:r>
          </a:p>
          <a:p>
            <a:pPr marL="571500" indent="-571500" algn="l">
              <a:buFontTx/>
              <a:buChar char="-"/>
            </a:pPr>
            <a:endParaRPr lang="en-US" sz="2400" b="1" dirty="0" smtClean="0">
              <a:solidFill>
                <a:prstClr val="white"/>
              </a:solidFill>
            </a:endParaRPr>
          </a:p>
          <a:p>
            <a:pPr algn="l"/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QAB role in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QAB Role: Project Ranking</a:t>
            </a:r>
          </a:p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 members should become familiar with applicant’s worksites:</a:t>
            </a:r>
          </a:p>
          <a:p>
            <a:pPr marL="0" indent="0">
              <a:buNone/>
            </a:pPr>
            <a:endParaRPr lang="en-US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visits as a group</a:t>
            </a:r>
          </a:p>
          <a:p>
            <a:pPr lvl="1"/>
            <a:r>
              <a:rPr lang="en-US" dirty="0" smtClean="0"/>
              <a:t>Site visits individually</a:t>
            </a:r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Photo tour from District staff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 application review only</a:t>
            </a:r>
          </a:p>
          <a:p>
            <a:pPr lvl="1"/>
            <a:r>
              <a:rPr lang="en-US" dirty="0" smtClean="0"/>
              <a:t>Throw darts at “application dartboard”</a:t>
            </a:r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0273" y="2969566"/>
            <a:ext cx="1651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Best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2146" y="4567535"/>
            <a:ext cx="2587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Not recommended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56044" y="3431231"/>
            <a:ext cx="0" cy="11363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QAB role in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QAB Role: Project Ranking</a:t>
            </a:r>
          </a:p>
          <a:p>
            <a:r>
              <a:rPr lang="en-US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Ranking Criteria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to your county</a:t>
            </a:r>
          </a:p>
          <a:p>
            <a:pPr lvl="1"/>
            <a:r>
              <a:rPr lang="en-US" dirty="0" smtClean="0"/>
              <a:t>Should </a:t>
            </a:r>
            <a:r>
              <a:rPr lang="en-US" dirty="0" smtClean="0"/>
              <a:t>have environmental focus</a:t>
            </a:r>
            <a:endParaRPr lang="en-US" dirty="0" smtClean="0"/>
          </a:p>
          <a:p>
            <a:pPr lvl="1"/>
            <a:r>
              <a:rPr lang="en-US" sz="2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the only way to answer: “why did you fund that project and not my project?”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provided by Center: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Sample Ranking Criteria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943066" cy="222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2125" y="457200"/>
            <a:ext cx="7236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Application Ranking Criteria </a:t>
            </a:r>
            <a:r>
              <a:rPr lang="en-US" sz="3200" u="sng" dirty="0" smtClean="0">
                <a:solidFill>
                  <a:srgbClr val="FF0000"/>
                </a:solidFill>
              </a:rPr>
              <a:t>SAMPLE ONLY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5" y="3554876"/>
            <a:ext cx="379939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19084" cy="310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067886" cy="19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Sample Ranking Criteria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943066" cy="222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2125" y="457200"/>
            <a:ext cx="7236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Application Ranking Criteria </a:t>
            </a:r>
            <a:r>
              <a:rPr lang="en-US" sz="3200" u="sng" dirty="0" smtClean="0">
                <a:solidFill>
                  <a:srgbClr val="FF0000"/>
                </a:solidFill>
              </a:rPr>
              <a:t>SAMPLE ONLY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5" y="3554876"/>
            <a:ext cx="379939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19084" cy="310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067886" cy="19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8458200" cy="501675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NEXT WEBINAR: December 11</a:t>
            </a:r>
            <a:r>
              <a:rPr lang="en-US" sz="3200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US" sz="3200" b="1" u="sng" dirty="0" smtClean="0">
                <a:solidFill>
                  <a:srgbClr val="FF0000"/>
                </a:solidFill>
              </a:rPr>
              <a:t> 10AM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Application Ranking Criteria</a:t>
            </a:r>
          </a:p>
          <a:p>
            <a:pPr algn="ctr"/>
            <a:endParaRPr lang="en-US" sz="3200" b="1" u="sng" dirty="0" smtClean="0">
              <a:solidFill>
                <a:srgbClr val="FF000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Review of Center’s sample template</a:t>
            </a:r>
          </a:p>
          <a:p>
            <a:pPr marL="285750" indent="-285750" algn="ctr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Explanation of items in sample template</a:t>
            </a:r>
          </a:p>
          <a:p>
            <a:pPr marL="285750" indent="-285750" algn="ctr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Discussion of other potential factors</a:t>
            </a:r>
          </a:p>
          <a:p>
            <a:pPr marL="285750" indent="-285750" algn="ctr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Input from other Conservation Districts</a:t>
            </a:r>
          </a:p>
          <a:p>
            <a:pPr marL="285750" indent="-285750" algn="ctr">
              <a:buFontTx/>
              <a:buChar char="-"/>
            </a:pP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QAB role in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QAB Role: Project Ranking</a:t>
            </a:r>
          </a:p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 members should become familiar with applicant’s worksites</a:t>
            </a:r>
          </a:p>
          <a:p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Site visit is recommended.  Must be </a:t>
            </a:r>
            <a:r>
              <a:rPr lang="en-US" sz="3200" kern="1200" dirty="0" err="1" smtClean="0">
                <a:effectLst/>
                <a:latin typeface="+mn-lt"/>
                <a:ea typeface="+mn-ea"/>
                <a:cs typeface="+mn-cs"/>
              </a:rPr>
              <a:t>sunshined</a:t>
            </a: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 if a quorum of voting members is present.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3505200"/>
            <a:ext cx="7772400" cy="2219007"/>
          </a:xfrm>
          <a:prstGeom prst="roundRect">
            <a:avLst/>
          </a:prstGeom>
          <a:solidFill>
            <a:srgbClr val="FFFFCC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indent="228600" algn="just">
              <a:tabLst>
                <a:tab pos="457200" algn="l"/>
                <a:tab pos="914400" algn="l"/>
              </a:tabLst>
            </a:pPr>
            <a:r>
              <a:rPr lang="en-US" sz="2000" i="1" dirty="0">
                <a:solidFill>
                  <a:prstClr val="black"/>
                </a:solidFill>
                <a:latin typeface="Times New Roman"/>
                <a:ea typeface="Times New Roman"/>
              </a:rPr>
              <a:t>The Pennsylvania Sunshine Act requires all public agencies to take all official actions and conduct</a:t>
            </a:r>
            <a:r>
              <a:rPr lang="en-US" sz="2000" i="1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en-US" sz="2000" b="1" i="1" u="sng" dirty="0">
                <a:solidFill>
                  <a:schemeClr val="accent2"/>
                </a:solidFill>
                <a:latin typeface="Times New Roman"/>
                <a:ea typeface="Times New Roman"/>
              </a:rPr>
              <a:t>all deliberations leading up to official actions at public meetings</a:t>
            </a:r>
            <a:r>
              <a:rPr lang="en-US" sz="2000" b="1" i="1" dirty="0">
                <a:solidFill>
                  <a:schemeClr val="accent2"/>
                </a:solidFill>
                <a:latin typeface="Times New Roman"/>
                <a:ea typeface="Times New Roman"/>
              </a:rPr>
              <a:t>. </a:t>
            </a:r>
            <a:r>
              <a:rPr lang="en-US" sz="2000" i="1" dirty="0">
                <a:solidFill>
                  <a:prstClr val="black"/>
                </a:solidFill>
                <a:latin typeface="Times New Roman"/>
                <a:ea typeface="Times New Roman"/>
              </a:rPr>
              <a:t>The Act covers all such actions by municipal governing bodies, committees of these governing bodies and municipal boards and commissions. 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228600" algn="ctr">
              <a:tabLst>
                <a:tab pos="457200" algn="l"/>
                <a:tab pos="914400" algn="l"/>
              </a:tabLst>
            </a:pPr>
            <a:r>
              <a:rPr lang="en-US" sz="2000" i="1" dirty="0">
                <a:solidFill>
                  <a:prstClr val="black"/>
                </a:solidFill>
                <a:latin typeface="Times New Roman"/>
                <a:ea typeface="Times New Roman"/>
              </a:rPr>
              <a:t>-Open Meetings, the Sunshine Act (Pennsylvania)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QAB role</a:t>
            </a:r>
            <a:r>
              <a:rPr lang="en-US" baseline="0" dirty="0" smtClean="0"/>
              <a:t> in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u="sng" dirty="0" smtClean="0"/>
              <a:t>QAB Role: Funding Recommendations</a:t>
            </a:r>
          </a:p>
          <a:p>
            <a:r>
              <a:rPr lang="en-US" dirty="0" smtClean="0"/>
              <a:t>QAB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 funding recommendations to District Board.</a:t>
            </a:r>
          </a:p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District Board then considers QAB recommendations.</a:t>
            </a:r>
          </a:p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District Board approves an application, district staff may then develop and secure a contract.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8150" y="695742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Webinar, including Q&amp;A, will be recorded and available later.  </a:t>
            </a:r>
            <a:r>
              <a:rPr lang="en-US" sz="3200" b="1" dirty="0" smtClean="0">
                <a:solidFill>
                  <a:srgbClr val="FF0000"/>
                </a:solidFill>
                <a:hlinkClick r:id="rId4"/>
              </a:rPr>
              <a:t>www.dirtandgravelroads.org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QAB role in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QAB </a:t>
            </a:r>
            <a:r>
              <a:rPr lang="en-US" b="1" u="sng" dirty="0"/>
              <a:t>Role: </a:t>
            </a:r>
            <a:r>
              <a:rPr lang="en-US" b="1" u="sng" dirty="0" smtClean="0"/>
              <a:t>Project Implementation</a:t>
            </a:r>
            <a:endParaRPr lang="en-US" b="1" u="sng" dirty="0"/>
          </a:p>
          <a:p>
            <a:pPr lvl="0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contract is secured, district staff is responsible for project administration, oversight, and inspection.</a:t>
            </a:r>
            <a:endParaRPr lang="en-US" sz="4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funding decisions for the project may be made by the board with minimal QAB involvement.</a:t>
            </a:r>
            <a:endParaRPr lang="en-US" sz="4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i.e.  District board could approve a contract amendment without QAB involvement</a:t>
            </a:r>
            <a:endParaRPr lang="en-US" sz="3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3544" y="76200"/>
            <a:ext cx="91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Poll Question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33399" y="1371600"/>
            <a:ext cx="8263963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Do QAB members ever visit </a:t>
            </a:r>
            <a:r>
              <a:rPr lang="en-US" sz="2800" b="1" u="sng" dirty="0" smtClean="0">
                <a:solidFill>
                  <a:prstClr val="white"/>
                </a:solidFill>
              </a:rPr>
              <a:t>in-progress</a:t>
            </a:r>
            <a:r>
              <a:rPr lang="en-US" sz="2800" b="1" dirty="0" smtClean="0">
                <a:solidFill>
                  <a:prstClr val="white"/>
                </a:solidFill>
              </a:rPr>
              <a:t> projects?</a:t>
            </a:r>
          </a:p>
          <a:p>
            <a:pPr marL="571500" indent="-571500" algn="l">
              <a:buFontTx/>
              <a:buChar char="-"/>
            </a:pPr>
            <a:r>
              <a:rPr lang="en-US" sz="2800" b="1" dirty="0" smtClean="0">
                <a:solidFill>
                  <a:prstClr val="white"/>
                </a:solidFill>
              </a:rPr>
              <a:t>Always</a:t>
            </a:r>
          </a:p>
          <a:p>
            <a:pPr marL="571500" indent="-571500" algn="l">
              <a:buFontTx/>
              <a:buChar char="-"/>
            </a:pPr>
            <a:r>
              <a:rPr lang="en-US" sz="2800" b="1" dirty="0" smtClean="0">
                <a:solidFill>
                  <a:prstClr val="white"/>
                </a:solidFill>
              </a:rPr>
              <a:t>Usually</a:t>
            </a:r>
          </a:p>
          <a:p>
            <a:pPr marL="571500" indent="-571500" algn="l">
              <a:buFontTx/>
              <a:buChar char="-"/>
            </a:pPr>
            <a:r>
              <a:rPr lang="en-US" sz="2800" b="1" dirty="0" smtClean="0">
                <a:solidFill>
                  <a:prstClr val="white"/>
                </a:solidFill>
              </a:rPr>
              <a:t>Occasionally</a:t>
            </a:r>
          </a:p>
          <a:p>
            <a:pPr marL="571500" indent="-571500" algn="l">
              <a:buFontTx/>
              <a:buChar char="-"/>
            </a:pPr>
            <a:r>
              <a:rPr lang="en-US" sz="2800" b="1" dirty="0" smtClean="0">
                <a:solidFill>
                  <a:prstClr val="white"/>
                </a:solidFill>
              </a:rPr>
              <a:t>Rarely</a:t>
            </a:r>
          </a:p>
          <a:p>
            <a:pPr marL="571500" indent="-571500" algn="l">
              <a:buFontTx/>
              <a:buChar char="-"/>
            </a:pPr>
            <a:r>
              <a:rPr lang="en-US" sz="2800" b="1" dirty="0" smtClean="0">
                <a:solidFill>
                  <a:prstClr val="white"/>
                </a:solidFill>
              </a:rPr>
              <a:t>Never</a:t>
            </a:r>
          </a:p>
          <a:p>
            <a:pPr algn="l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3544" y="76200"/>
            <a:ext cx="91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Poll Question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10563" y="1371600"/>
            <a:ext cx="8686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prstClr val="white"/>
                </a:solidFill>
              </a:rPr>
              <a:t>Does your QAB visit </a:t>
            </a:r>
            <a:r>
              <a:rPr lang="en-US" sz="2400" b="1" u="sng" dirty="0" smtClean="0">
                <a:solidFill>
                  <a:prstClr val="white"/>
                </a:solidFill>
              </a:rPr>
              <a:t>completed</a:t>
            </a:r>
            <a:r>
              <a:rPr lang="en-US" sz="2400" b="1" dirty="0" smtClean="0">
                <a:solidFill>
                  <a:prstClr val="white"/>
                </a:solidFill>
              </a:rPr>
              <a:t> projects?</a:t>
            </a:r>
          </a:p>
          <a:p>
            <a:pPr marL="571500" indent="-571500" algn="l">
              <a:buFontTx/>
              <a:buChar char="-"/>
            </a:pPr>
            <a:r>
              <a:rPr lang="en-US" sz="2400" b="1" dirty="0" smtClean="0">
                <a:solidFill>
                  <a:prstClr val="white"/>
                </a:solidFill>
              </a:rPr>
              <a:t>QAB visits as a group as part of site inspection</a:t>
            </a:r>
          </a:p>
          <a:p>
            <a:pPr marL="571500" indent="-571500" algn="l">
              <a:buFontTx/>
              <a:buChar char="-"/>
            </a:pPr>
            <a:r>
              <a:rPr lang="en-US" sz="2400" b="1" dirty="0" smtClean="0">
                <a:solidFill>
                  <a:prstClr val="white"/>
                </a:solidFill>
              </a:rPr>
              <a:t>QAB visit as a group after completion</a:t>
            </a:r>
          </a:p>
          <a:p>
            <a:pPr marL="571500" indent="-571500" algn="l">
              <a:buFontTx/>
              <a:buChar char="-"/>
            </a:pPr>
            <a:r>
              <a:rPr lang="en-US" sz="2400" b="1" dirty="0" smtClean="0">
                <a:solidFill>
                  <a:prstClr val="white"/>
                </a:solidFill>
              </a:rPr>
              <a:t>QAB members visit individually</a:t>
            </a:r>
          </a:p>
          <a:p>
            <a:pPr marL="571500" indent="-571500" algn="l">
              <a:buFontTx/>
              <a:buChar char="-"/>
            </a:pPr>
            <a:r>
              <a:rPr lang="en-US" sz="2400" b="1" dirty="0" smtClean="0">
                <a:solidFill>
                  <a:prstClr val="white"/>
                </a:solidFill>
              </a:rPr>
              <a:t>QAB gets report from CD only</a:t>
            </a:r>
          </a:p>
          <a:p>
            <a:pPr marL="571500" indent="-571500" algn="l">
              <a:buFontTx/>
              <a:buChar char="-"/>
            </a:pPr>
            <a:r>
              <a:rPr lang="en-US" sz="2400" b="1" dirty="0" smtClean="0">
                <a:solidFill>
                  <a:prstClr val="white"/>
                </a:solidFill>
              </a:rPr>
              <a:t>QAB never discusses completed projects</a:t>
            </a:r>
          </a:p>
          <a:p>
            <a:pPr algn="l"/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ocuments\PICTURES_CDGRS\COUNTY_PROJECTS\Clarion\2003_QAQC\1_millcreek_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5" r="29423"/>
          <a:stretch/>
        </p:blipFill>
        <p:spPr bwMode="auto">
          <a:xfrm>
            <a:off x="0" y="382"/>
            <a:ext cx="2162630" cy="68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Quality Assurance Board (QAB) Issues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990600"/>
            <a:ext cx="66370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QAB Structure and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QAB Meeting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QAB Role in Local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QAB Role in Local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QAB “to-do list”</a:t>
            </a:r>
            <a:endParaRPr lang="en-US" sz="36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QAB Role in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QAB Role in Policy</a:t>
            </a:r>
          </a:p>
          <a:p>
            <a:pPr marL="0" indent="0">
              <a:buNone/>
            </a:pP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local policy is a major function of the QAB:</a:t>
            </a:r>
          </a:p>
          <a:p>
            <a:pPr lvl="0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QABs develops and recommends policy</a:t>
            </a:r>
          </a:p>
          <a:p>
            <a:pPr lvl="0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District Board adopts policy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QAB Role in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 Policies</a:t>
            </a:r>
          </a:p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Equal Access</a:t>
            </a:r>
          </a:p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 of Interest</a:t>
            </a:r>
          </a:p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Ranking</a:t>
            </a:r>
          </a:p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Non-pollution Standards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Samples online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lang="en-US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8172"/>
            <a:ext cx="8968128" cy="64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QAB Role in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382000" cy="57912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Optional Local Policies</a:t>
            </a:r>
          </a:p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 can recommend policies for use within County Program.</a:t>
            </a:r>
          </a:p>
          <a:p>
            <a:r>
              <a:rPr lang="en-US" dirty="0" smtClean="0"/>
              <a:t>Can be “more stringent” than Statewide policy.</a:t>
            </a:r>
          </a:p>
          <a:p>
            <a:r>
              <a:rPr lang="en-US" dirty="0" smtClean="0"/>
              <a:t>Cannot conflict with Statewide policy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LOCAL CONTROL!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QAB Role in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Optional Local Policies</a:t>
            </a:r>
          </a:p>
          <a:p>
            <a:r>
              <a:rPr lang="en-US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</a:t>
            </a:r>
            <a:r>
              <a:rPr lang="en-US" sz="3200" b="1" u="sng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acceptable</a:t>
            </a:r>
            <a:r>
              <a:rPr lang="en-US" sz="3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policy: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 grant submittal deadlines</a:t>
            </a:r>
          </a:p>
          <a:p>
            <a:pPr lvl="1"/>
            <a:r>
              <a:rPr lang="en-US" dirty="0" smtClean="0"/>
              <a:t>Maximum grant award of $XX,XXX.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not pay for asphalt or DSA.</a:t>
            </a:r>
          </a:p>
          <a:p>
            <a:pPr lvl="1"/>
            <a:r>
              <a:rPr lang="en-US" dirty="0" smtClean="0"/>
              <a:t>Limit DSA to within XXX’ of stream.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 policy for old projects.</a:t>
            </a:r>
          </a:p>
          <a:p>
            <a:pPr lvl="1"/>
            <a:r>
              <a:rPr lang="en-US" dirty="0" smtClean="0"/>
              <a:t>Only advance XX% of funds to grant recipient.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Requiring </a:t>
            </a:r>
            <a:r>
              <a:rPr lang="en-US" dirty="0" smtClean="0"/>
              <a:t>XX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in-kind match.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QAB Role in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Optional Local Policies</a:t>
            </a:r>
          </a:p>
          <a:p>
            <a:r>
              <a:rPr lang="en-US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</a:t>
            </a:r>
            <a:r>
              <a:rPr lang="en-US" sz="3200" b="1" u="sng" kern="120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UNacceptable</a:t>
            </a:r>
            <a:r>
              <a:rPr lang="en-US" sz="3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policy:</a:t>
            </a:r>
          </a:p>
          <a:p>
            <a:pPr lvl="1"/>
            <a:r>
              <a:rPr lang="en-US" dirty="0" smtClean="0"/>
              <a:t>Allow use of 2A instead of DSA for surface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 75% of funds to grant recipient.</a:t>
            </a:r>
          </a:p>
          <a:p>
            <a:pPr lvl="1"/>
            <a:r>
              <a:rPr lang="en-US" dirty="0" smtClean="0"/>
              <a:t>All townships are eligible regardless of training.</a:t>
            </a:r>
          </a:p>
          <a:p>
            <a:pPr lvl="1"/>
            <a:r>
              <a:rPr lang="en-US" dirty="0" smtClean="0"/>
              <a:t>OK to do projects on private roads or trails.</a:t>
            </a:r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PennDOT Can’t apply. </a:t>
            </a:r>
            <a:r>
              <a:rPr lang="en-US" dirty="0" smtClean="0"/>
              <a:t>(or any other eligible entity)</a:t>
            </a:r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QAB Role in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Optional Local Policies</a:t>
            </a:r>
          </a:p>
          <a:p>
            <a:r>
              <a:rPr lang="en-US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</a:t>
            </a:r>
            <a:r>
              <a:rPr lang="en-US" sz="3200" b="1" u="sng" kern="120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UNacceptable</a:t>
            </a:r>
            <a:r>
              <a:rPr lang="en-US" sz="3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policy:</a:t>
            </a: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Allow use of 2A instead of DSA for surface</a:t>
            </a:r>
          </a:p>
          <a:p>
            <a:pPr lvl="1"/>
            <a:r>
              <a:rPr lang="en-US" sz="2800" strike="sngStrike" kern="1200" dirty="0" smtClean="0">
                <a:solidFill>
                  <a:srgbClr val="FF0000"/>
                </a:solidFill>
                <a:effectLst/>
              </a:rPr>
              <a:t>Advance 75% of funds to grant recipient.</a:t>
            </a: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All townships are eligible regardless of training.</a:t>
            </a: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OK to do projects on private roads or trails.</a:t>
            </a:r>
            <a:endParaRPr lang="en-US" sz="2800" strike="sngStrike" kern="1200" dirty="0" smtClean="0">
              <a:solidFill>
                <a:srgbClr val="FF0000"/>
              </a:solidFill>
              <a:effectLst/>
            </a:endParaRPr>
          </a:p>
          <a:p>
            <a:pPr lvl="1"/>
            <a:r>
              <a:rPr lang="en-US" sz="2800" strike="sngStrike" kern="1200" dirty="0" smtClean="0">
                <a:solidFill>
                  <a:srgbClr val="FF0000"/>
                </a:solidFill>
                <a:effectLst/>
              </a:rPr>
              <a:t>PennDOT Can’t apply. </a:t>
            </a:r>
            <a:r>
              <a:rPr lang="en-US" strike="sngStrike" dirty="0" smtClean="0">
                <a:solidFill>
                  <a:srgbClr val="FF0000"/>
                </a:solidFill>
              </a:rPr>
              <a:t>(or any other eligible entity)</a:t>
            </a:r>
            <a:endParaRPr lang="en-US" sz="2800" strike="sngStrike" kern="1200" dirty="0" smtClean="0">
              <a:solidFill>
                <a:srgbClr val="FF0000"/>
              </a:solidFill>
              <a:effectLst/>
            </a:endParaRPr>
          </a:p>
          <a:p>
            <a:pPr lvl="1"/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Structure and Purpose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200" b="1" u="sng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DG&amp;LVR Administrative Manual</a:t>
            </a:r>
          </a:p>
          <a:p>
            <a:pPr marL="0" lvl="0" indent="0">
              <a:buNone/>
            </a:pPr>
            <a:r>
              <a:rPr lang="en-US" sz="3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Approved by SCC 11/12/14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Introduction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SCC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Conservation District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u="sng" dirty="0">
                <a:solidFill>
                  <a:srgbClr val="FF0000"/>
                </a:solidFill>
              </a:rPr>
              <a:t>Quality Assurance </a:t>
            </a:r>
            <a:r>
              <a:rPr lang="en-US" b="1" u="sng" dirty="0" smtClean="0">
                <a:solidFill>
                  <a:srgbClr val="FF0000"/>
                </a:solidFill>
              </a:rPr>
              <a:t>Board Role</a:t>
            </a:r>
            <a:endParaRPr lang="en-US" b="1" u="sng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Applicant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Center for Dirt and Gravel Roads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Additional Policies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Permits and Other Requirements</a:t>
            </a:r>
          </a:p>
          <a:p>
            <a:pPr marL="0" indent="0">
              <a:buFont typeface="+mj-lt"/>
              <a:buNone/>
            </a:pPr>
            <a:r>
              <a:rPr lang="en-US" dirty="0"/>
              <a:t>Appendices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819400" cy="3674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ocuments\PICTURES_CDGRS\COUNTY_PROJECTS\Clarion\2003_QAQC\1_millcreek_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5" r="29423"/>
          <a:stretch/>
        </p:blipFill>
        <p:spPr bwMode="auto">
          <a:xfrm>
            <a:off x="0" y="382"/>
            <a:ext cx="2162630" cy="68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Quality Assurance Board (QAB) Issues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990600"/>
            <a:ext cx="66370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</a:rPr>
              <a:t>QAB Structure and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</a:rPr>
              <a:t>QAB Meeting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</a:rPr>
              <a:t>QAB Role in Local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QAB Role in Local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QAB “to-do list”</a:t>
            </a:r>
            <a:endParaRPr lang="en-US" sz="3600" b="1" dirty="0">
              <a:solidFill>
                <a:srgbClr val="FF0000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QAB </a:t>
            </a:r>
            <a:r>
              <a:rPr lang="en-US" dirty="0" smtClean="0"/>
              <a:t>“To Do List”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458200" cy="6248400"/>
          </a:xfrm>
        </p:spPr>
        <p:txBody>
          <a:bodyPr>
            <a:noAutofit/>
          </a:bodyPr>
          <a:lstStyle/>
          <a:p>
            <a:pPr marL="508000" indent="-508000"/>
            <a:r>
              <a:rPr lang="en-US" sz="2800" b="1" dirty="0" smtClean="0">
                <a:solidFill>
                  <a:srgbClr val="FF0000"/>
                </a:solidFill>
              </a:rPr>
              <a:t>Insure QAB is complete and reaffirm member involvement and commitment.  </a:t>
            </a:r>
          </a:p>
          <a:p>
            <a:pPr marL="914400" lvl="1" indent="-514350"/>
            <a:r>
              <a:rPr lang="en-US" dirty="0" smtClean="0">
                <a:solidFill>
                  <a:srgbClr val="FF0000"/>
                </a:solidFill>
              </a:rPr>
              <a:t>More </a:t>
            </a:r>
            <a:r>
              <a:rPr lang="en-US" dirty="0">
                <a:solidFill>
                  <a:srgbClr val="FF0000"/>
                </a:solidFill>
              </a:rPr>
              <a:t>QAB activity required in 2015.</a:t>
            </a:r>
          </a:p>
          <a:p>
            <a:pPr marL="914400" lvl="1" indent="-514350"/>
            <a:r>
              <a:rPr lang="en-US" dirty="0">
                <a:solidFill>
                  <a:srgbClr val="FF0000"/>
                </a:solidFill>
              </a:rPr>
              <a:t>This winter is the time to insure QAB is functioning.</a:t>
            </a:r>
          </a:p>
          <a:p>
            <a:pPr marL="514350" indent="-514350"/>
            <a:endParaRPr lang="en-US" sz="2800" dirty="0" smtClean="0"/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QAB </a:t>
            </a:r>
            <a:r>
              <a:rPr lang="en-US" dirty="0" smtClean="0"/>
              <a:t>“To Do List”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458200" cy="6248400"/>
          </a:xfrm>
        </p:spPr>
        <p:txBody>
          <a:bodyPr>
            <a:noAutofit/>
          </a:bodyPr>
          <a:lstStyle/>
          <a:p>
            <a:pPr marL="508000" indent="-508000"/>
            <a:r>
              <a:rPr lang="en-US" sz="2800" dirty="0"/>
              <a:t>Insure QAB is complete and reaffirm member </a:t>
            </a:r>
            <a:r>
              <a:rPr lang="en-US" sz="2800" dirty="0" smtClean="0"/>
              <a:t>involvement and commitment.  </a:t>
            </a:r>
          </a:p>
          <a:p>
            <a:pPr marL="508000" indent="-508000"/>
            <a:r>
              <a:rPr lang="en-US" sz="2800" b="1" dirty="0" smtClean="0">
                <a:solidFill>
                  <a:srgbClr val="FF0000"/>
                </a:solidFill>
              </a:rPr>
              <a:t>Get new/replacement/alternate members if needed.</a:t>
            </a:r>
            <a:endParaRPr lang="en-US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QAB </a:t>
            </a:r>
            <a:r>
              <a:rPr lang="en-US" dirty="0" smtClean="0"/>
              <a:t>“To Do List”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458200" cy="6248400"/>
          </a:xfrm>
        </p:spPr>
        <p:txBody>
          <a:bodyPr>
            <a:noAutofit/>
          </a:bodyPr>
          <a:lstStyle/>
          <a:p>
            <a:pPr marL="508000" indent="-508000"/>
            <a:r>
              <a:rPr lang="en-US" sz="2800" dirty="0"/>
              <a:t>Insure QAB is complete and reaffirm member </a:t>
            </a:r>
            <a:r>
              <a:rPr lang="en-US" sz="2800" dirty="0" smtClean="0"/>
              <a:t>involvement and commitment.  </a:t>
            </a:r>
          </a:p>
          <a:p>
            <a:pPr marL="508000" indent="-508000"/>
            <a:r>
              <a:rPr lang="en-US" sz="2800" dirty="0" smtClean="0"/>
              <a:t>Get new/replacement/alternate members if needed.</a:t>
            </a:r>
          </a:p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</a:rPr>
              <a:t>Meet with CD to get up to speed on new policies, LVR issues, stream crossings, ranking criteria, etc.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QAB </a:t>
            </a:r>
            <a:r>
              <a:rPr lang="en-US" dirty="0" smtClean="0"/>
              <a:t>“To Do List”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458200" cy="6248400"/>
          </a:xfrm>
        </p:spPr>
        <p:txBody>
          <a:bodyPr>
            <a:noAutofit/>
          </a:bodyPr>
          <a:lstStyle/>
          <a:p>
            <a:pPr marL="508000" indent="-508000"/>
            <a:r>
              <a:rPr lang="en-US" sz="2800" dirty="0"/>
              <a:t>Insure QAB is complete and reaffirm member </a:t>
            </a:r>
            <a:r>
              <a:rPr lang="en-US" sz="2800" dirty="0" smtClean="0"/>
              <a:t>involvement and commitment.  </a:t>
            </a:r>
          </a:p>
          <a:p>
            <a:pPr marL="508000" indent="-508000"/>
            <a:r>
              <a:rPr lang="en-US" sz="2800" dirty="0" smtClean="0"/>
              <a:t>Get new/replacement/alternate members if needed.</a:t>
            </a:r>
          </a:p>
          <a:p>
            <a:pPr marL="514350" indent="-514350"/>
            <a:r>
              <a:rPr lang="en-US" sz="2800" dirty="0" smtClean="0"/>
              <a:t>Meet with CD to get up to speed on new policies, LVR issues, stream crossings, ranking criteria, etc.</a:t>
            </a:r>
            <a:endParaRPr lang="en-US" sz="2800" dirty="0"/>
          </a:p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</a:rPr>
              <a:t>Make sure you are following meeting rules (sunshine, conflict of interest, etc.).</a:t>
            </a:r>
          </a:p>
          <a:p>
            <a:pPr marL="514350" indent="-514350"/>
            <a:endParaRPr lang="en-US" sz="2800" dirty="0" smtClean="0"/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QAB </a:t>
            </a:r>
            <a:r>
              <a:rPr lang="en-US" dirty="0" smtClean="0"/>
              <a:t>“To Do List”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458200" cy="6248400"/>
          </a:xfrm>
        </p:spPr>
        <p:txBody>
          <a:bodyPr>
            <a:noAutofit/>
          </a:bodyPr>
          <a:lstStyle/>
          <a:p>
            <a:pPr marL="508000" indent="-508000"/>
            <a:r>
              <a:rPr lang="en-US" sz="2800" dirty="0"/>
              <a:t>Insure QAB is complete and reaffirm member </a:t>
            </a:r>
            <a:r>
              <a:rPr lang="en-US" sz="2800" dirty="0" smtClean="0"/>
              <a:t>involvement and commitment.  </a:t>
            </a:r>
          </a:p>
          <a:p>
            <a:pPr marL="508000" indent="-508000"/>
            <a:r>
              <a:rPr lang="en-US" sz="2800" dirty="0" smtClean="0"/>
              <a:t>Get new/replacement/alternate members if needed.</a:t>
            </a:r>
          </a:p>
          <a:p>
            <a:pPr marL="514350" indent="-514350"/>
            <a:r>
              <a:rPr lang="en-US" sz="2800" dirty="0" smtClean="0"/>
              <a:t>Meet with CD to get up to speed on new policies, LVR issues, stream crossings, ranking criteria, etc.</a:t>
            </a:r>
            <a:endParaRPr lang="en-US" sz="2800" dirty="0"/>
          </a:p>
          <a:p>
            <a:pPr marL="514350" indent="-514350"/>
            <a:r>
              <a:rPr lang="en-US" sz="2800" dirty="0" smtClean="0"/>
              <a:t>Make sure you are following meeting rules (sunshine, conflict of interest, etc.).</a:t>
            </a:r>
          </a:p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</a:rPr>
              <a:t>Evaluate existing county required policies.</a:t>
            </a:r>
          </a:p>
          <a:p>
            <a:pPr marL="914400" lvl="1" indent="-514350"/>
            <a:r>
              <a:rPr lang="en-US" dirty="0">
                <a:solidFill>
                  <a:srgbClr val="FF0000"/>
                </a:solidFill>
              </a:rPr>
              <a:t>Conflict of interest, equal access, etc.</a:t>
            </a:r>
          </a:p>
          <a:p>
            <a:pPr marL="514350" indent="-514350"/>
            <a:endParaRPr lang="en-US" sz="2800" dirty="0" smtClean="0"/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QAB </a:t>
            </a:r>
            <a:r>
              <a:rPr lang="en-US" dirty="0" smtClean="0"/>
              <a:t>“To Do List”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458200" cy="6248400"/>
          </a:xfrm>
        </p:spPr>
        <p:txBody>
          <a:bodyPr>
            <a:noAutofit/>
          </a:bodyPr>
          <a:lstStyle/>
          <a:p>
            <a:pPr marL="508000" indent="-508000"/>
            <a:r>
              <a:rPr lang="en-US" sz="2800" dirty="0"/>
              <a:t>Insure QAB is complete and reaffirm member </a:t>
            </a:r>
            <a:r>
              <a:rPr lang="en-US" sz="2800" dirty="0" smtClean="0"/>
              <a:t>involvement and commitment.  </a:t>
            </a:r>
          </a:p>
          <a:p>
            <a:pPr marL="508000" indent="-508000"/>
            <a:r>
              <a:rPr lang="en-US" sz="2800" dirty="0" smtClean="0"/>
              <a:t>Get new/replacement/alternate members if needed.</a:t>
            </a:r>
          </a:p>
          <a:p>
            <a:pPr marL="514350" indent="-514350"/>
            <a:r>
              <a:rPr lang="en-US" sz="2800" dirty="0" smtClean="0"/>
              <a:t>Meet with CD to get up to speed on new policies, LVR issues, stream crossings, ranking criteria, etc.</a:t>
            </a:r>
            <a:endParaRPr lang="en-US" sz="2800" dirty="0"/>
          </a:p>
          <a:p>
            <a:pPr marL="514350" indent="-514350"/>
            <a:r>
              <a:rPr lang="en-US" sz="2800" dirty="0" smtClean="0"/>
              <a:t>Make sure you are following meeting rules (sunshine, conflict of interest, etc.).</a:t>
            </a:r>
          </a:p>
          <a:p>
            <a:pPr marL="514350" indent="-514350"/>
            <a:r>
              <a:rPr lang="en-US" sz="2800" dirty="0" smtClean="0"/>
              <a:t>Evaluate existing county required policies.</a:t>
            </a:r>
          </a:p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</a:rPr>
              <a:t>Evaluate existing county optional policies.</a:t>
            </a:r>
          </a:p>
          <a:p>
            <a:pPr marL="914400" lvl="1" indent="-514350"/>
            <a:r>
              <a:rPr lang="en-US" dirty="0">
                <a:solidFill>
                  <a:srgbClr val="FF0000"/>
                </a:solidFill>
              </a:rPr>
              <a:t>Maintenance clauses, paying for DSA, etc.</a:t>
            </a:r>
            <a:endParaRPr lang="en-US" dirty="0"/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QAB </a:t>
            </a:r>
            <a:r>
              <a:rPr lang="en-US" dirty="0" smtClean="0"/>
              <a:t>“To Do List”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458200" cy="6248400"/>
          </a:xfrm>
        </p:spPr>
        <p:txBody>
          <a:bodyPr>
            <a:noAutofit/>
          </a:bodyPr>
          <a:lstStyle/>
          <a:p>
            <a:pPr marL="508000" indent="-508000"/>
            <a:r>
              <a:rPr lang="en-US" sz="2800" dirty="0"/>
              <a:t>Insure QAB is complete and reaffirm member </a:t>
            </a:r>
            <a:r>
              <a:rPr lang="en-US" sz="2800" dirty="0" smtClean="0"/>
              <a:t>involvement and commitment.  </a:t>
            </a:r>
          </a:p>
          <a:p>
            <a:pPr marL="508000" indent="-508000"/>
            <a:r>
              <a:rPr lang="en-US" sz="2800" dirty="0" smtClean="0"/>
              <a:t>Get new/replacement/alternate members if needed.</a:t>
            </a:r>
          </a:p>
          <a:p>
            <a:pPr marL="514350" indent="-514350"/>
            <a:r>
              <a:rPr lang="en-US" sz="2800" dirty="0" smtClean="0"/>
              <a:t>Meet with CD to get up to speed on new policies, LVR issues, stream crossings, ranking criteria, etc.</a:t>
            </a:r>
            <a:endParaRPr lang="en-US" sz="2800" dirty="0"/>
          </a:p>
          <a:p>
            <a:pPr marL="514350" indent="-514350"/>
            <a:r>
              <a:rPr lang="en-US" sz="2800" dirty="0" smtClean="0"/>
              <a:t>Make sure you are following meeting rules (sunshine, conflict of interest, etc.).</a:t>
            </a:r>
          </a:p>
          <a:p>
            <a:pPr marL="514350" indent="-514350"/>
            <a:r>
              <a:rPr lang="en-US" sz="2800" dirty="0" smtClean="0"/>
              <a:t>Evaluate existing county required policies.</a:t>
            </a:r>
          </a:p>
          <a:p>
            <a:pPr marL="514350" indent="-514350"/>
            <a:r>
              <a:rPr lang="en-US" sz="2800" dirty="0" smtClean="0"/>
              <a:t>Evaluate existing county optional policies.</a:t>
            </a:r>
          </a:p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</a:rPr>
              <a:t>Establish new county policies if needed.</a:t>
            </a:r>
          </a:p>
          <a:p>
            <a:pPr marL="914400" lvl="1" indent="-514350"/>
            <a:r>
              <a:rPr lang="en-US" dirty="0">
                <a:solidFill>
                  <a:srgbClr val="FF0000"/>
                </a:solidFill>
              </a:rPr>
              <a:t>Paying for asphalt, traffic counts, etc.</a:t>
            </a:r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QAB </a:t>
            </a:r>
            <a:r>
              <a:rPr lang="en-US" dirty="0" smtClean="0"/>
              <a:t>“To Do List”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458200" cy="6248400"/>
          </a:xfrm>
        </p:spPr>
        <p:txBody>
          <a:bodyPr>
            <a:noAutofit/>
          </a:bodyPr>
          <a:lstStyle/>
          <a:p>
            <a:pPr marL="508000" indent="-508000"/>
            <a:r>
              <a:rPr lang="en-US" sz="2800" dirty="0"/>
              <a:t>Insure QAB is complete and reaffirm member </a:t>
            </a:r>
            <a:r>
              <a:rPr lang="en-US" sz="2800" dirty="0" smtClean="0"/>
              <a:t>involvement and commitment.  </a:t>
            </a:r>
          </a:p>
          <a:p>
            <a:pPr marL="508000" indent="-508000"/>
            <a:r>
              <a:rPr lang="en-US" sz="2800" dirty="0" smtClean="0"/>
              <a:t>Get new/replacement/alternate members if needed.</a:t>
            </a:r>
          </a:p>
          <a:p>
            <a:pPr marL="514350" indent="-514350"/>
            <a:r>
              <a:rPr lang="en-US" sz="2800" dirty="0" smtClean="0"/>
              <a:t>Meet with CD to get up to speed on new policies, LVR issues, stream crossings, ranking criteria, etc.</a:t>
            </a:r>
            <a:endParaRPr lang="en-US" sz="2800" dirty="0"/>
          </a:p>
          <a:p>
            <a:pPr marL="514350" indent="-514350"/>
            <a:r>
              <a:rPr lang="en-US" sz="2800" dirty="0" smtClean="0"/>
              <a:t>Make sure you are following meeting rules (sunshine, conflict of interest, etc.).</a:t>
            </a:r>
          </a:p>
          <a:p>
            <a:pPr marL="514350" indent="-514350"/>
            <a:r>
              <a:rPr lang="en-US" sz="2800" dirty="0" smtClean="0"/>
              <a:t>Evaluate existing county required policies.</a:t>
            </a:r>
          </a:p>
          <a:p>
            <a:pPr marL="514350" indent="-514350"/>
            <a:r>
              <a:rPr lang="en-US" sz="2800" dirty="0" smtClean="0"/>
              <a:t>Evaluate existing county optional policies.</a:t>
            </a:r>
          </a:p>
          <a:p>
            <a:pPr marL="514350" indent="-514350"/>
            <a:r>
              <a:rPr lang="en-US" sz="2800" dirty="0" smtClean="0"/>
              <a:t>Establish new county policies if needed.</a:t>
            </a:r>
          </a:p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</a:rPr>
              <a:t>Evaluative existing project ranking criteria.</a:t>
            </a:r>
          </a:p>
          <a:p>
            <a:pPr marL="914400" lvl="1" indent="-514350"/>
            <a:r>
              <a:rPr lang="en-US" dirty="0">
                <a:solidFill>
                  <a:srgbClr val="FF0000"/>
                </a:solidFill>
              </a:rPr>
              <a:t>Update old criteria, tweak for LVRs</a:t>
            </a:r>
          </a:p>
          <a:p>
            <a:pPr marL="514350" indent="-514350"/>
            <a:endParaRPr lang="en-US" sz="2800" dirty="0" smtClean="0"/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QAB </a:t>
            </a:r>
            <a:r>
              <a:rPr lang="en-US" dirty="0" smtClean="0"/>
              <a:t>“To Do List”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458200" cy="6248400"/>
          </a:xfrm>
        </p:spPr>
        <p:txBody>
          <a:bodyPr>
            <a:noAutofit/>
          </a:bodyPr>
          <a:lstStyle/>
          <a:p>
            <a:pPr marL="508000" indent="-508000"/>
            <a:r>
              <a:rPr lang="en-US" sz="2800" dirty="0"/>
              <a:t>Insure QAB is complete and reaffirm member </a:t>
            </a:r>
            <a:r>
              <a:rPr lang="en-US" sz="2800" dirty="0" smtClean="0"/>
              <a:t>involvement and commitment.  </a:t>
            </a:r>
          </a:p>
          <a:p>
            <a:pPr marL="508000" indent="-508000"/>
            <a:r>
              <a:rPr lang="en-US" sz="2800" dirty="0" smtClean="0"/>
              <a:t>Get new/replacement/alternate members if needed.</a:t>
            </a:r>
          </a:p>
          <a:p>
            <a:pPr marL="514350" indent="-514350"/>
            <a:r>
              <a:rPr lang="en-US" sz="2800" dirty="0" smtClean="0"/>
              <a:t>Meet with CD to get up to speed on new policies, LVR issues, stream crossings, ranking criteria, etc.</a:t>
            </a:r>
            <a:endParaRPr lang="en-US" sz="2800" dirty="0"/>
          </a:p>
          <a:p>
            <a:pPr marL="514350" indent="-514350"/>
            <a:r>
              <a:rPr lang="en-US" sz="2800" dirty="0" smtClean="0"/>
              <a:t>Make sure you are following meeting rules (sunshine, conflict of interest, etc.).</a:t>
            </a:r>
          </a:p>
          <a:p>
            <a:pPr marL="514350" indent="-514350"/>
            <a:r>
              <a:rPr lang="en-US" sz="2800" dirty="0" smtClean="0"/>
              <a:t>Evaluate existing county required policies.</a:t>
            </a:r>
          </a:p>
          <a:p>
            <a:pPr marL="514350" indent="-514350"/>
            <a:r>
              <a:rPr lang="en-US" sz="2800" dirty="0" smtClean="0"/>
              <a:t>Evaluate existing county optional policies.</a:t>
            </a:r>
          </a:p>
          <a:p>
            <a:pPr marL="514350" indent="-514350"/>
            <a:r>
              <a:rPr lang="en-US" sz="2800" dirty="0" smtClean="0"/>
              <a:t>Establish new county policies if needed.</a:t>
            </a:r>
          </a:p>
          <a:p>
            <a:pPr marL="514350" indent="-514350"/>
            <a:r>
              <a:rPr lang="en-US" sz="2800" dirty="0" smtClean="0"/>
              <a:t>Evaluative existing project ranking criteria.</a:t>
            </a:r>
          </a:p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</a:rPr>
              <a:t>Come to admin training and/or ask for help!</a:t>
            </a:r>
          </a:p>
          <a:p>
            <a:pPr marL="514350" indent="-514350"/>
            <a:endParaRPr lang="en-US" sz="2800" dirty="0" smtClean="0"/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lvl="1"/>
            <a:endParaRPr lang="en-US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ocuments\PICTURES_CDGRS\COUNTY_PROJECTS\Clarion\2003_QAQC\1_millcreek_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5" r="29423"/>
          <a:stretch/>
        </p:blipFill>
        <p:spPr bwMode="auto">
          <a:xfrm>
            <a:off x="0" y="382"/>
            <a:ext cx="2162630" cy="68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Quality Assurance Board (QAB) Issues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990600"/>
            <a:ext cx="66370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QAB Structure and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QAB Meeting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QAB Role in Local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QAB Role in Local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QAB “to-do list”</a:t>
            </a:r>
            <a:endParaRPr lang="en-US" sz="3600" b="1" dirty="0"/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Structure and Purpose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 Assurance Board</a:t>
            </a:r>
            <a:r>
              <a:rPr lang="en-US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b="1" i="1" dirty="0">
                <a:solidFill>
                  <a:srgbClr val="FF0000"/>
                </a:solidFill>
                <a:latin typeface="Times New Roman"/>
                <a:ea typeface="Times New Roman"/>
              </a:rPr>
              <a:t>-§ 9106, (E)</a:t>
            </a:r>
            <a:endParaRPr lang="en-US" sz="36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524000"/>
            <a:ext cx="8686800" cy="4415155"/>
          </a:xfrm>
          <a:prstGeom prst="roundRect">
            <a:avLst/>
          </a:prstGeom>
          <a:solidFill>
            <a:srgbClr val="FFFFCC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228600" algn="just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</a:tabLst>
            </a:pPr>
            <a:r>
              <a:rPr lang="en-US" sz="2400" i="1" dirty="0">
                <a:effectLst/>
                <a:latin typeface="Times New Roman"/>
                <a:ea typeface="Times New Roman"/>
              </a:rPr>
              <a:t>Within the conservation district a Quality Assurance Board shall be impaneled to establish and administer the grant program. The four-member </a:t>
            </a:r>
            <a:r>
              <a:rPr lang="en-US" sz="2400" i="1" dirty="0" smtClean="0">
                <a:effectLst/>
                <a:latin typeface="Times New Roman"/>
                <a:ea typeface="Times New Roman"/>
              </a:rPr>
              <a:t>QAB is </a:t>
            </a:r>
            <a:r>
              <a:rPr lang="en-US" sz="2400" i="1" dirty="0">
                <a:effectLst/>
                <a:latin typeface="Times New Roman"/>
                <a:ea typeface="Times New Roman"/>
              </a:rPr>
              <a:t>to be comprised of 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a nonvoting chairman appointed by the conservation district </a:t>
            </a:r>
            <a:r>
              <a:rPr lang="en-US" sz="2400" i="1" dirty="0">
                <a:effectLst/>
                <a:latin typeface="Times New Roman"/>
                <a:ea typeface="Times New Roman"/>
              </a:rPr>
              <a:t>directors and 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one local representative appointed by each of the following entities: </a:t>
            </a:r>
            <a:endParaRPr lang="en-US" sz="28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114300" marR="0" indent="228600" algn="just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</a:tabLst>
            </a:pPr>
            <a:r>
              <a:rPr lang="en-US" sz="2400" i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(1) The Federal Natural Resource Conservation Service </a:t>
            </a:r>
            <a:endParaRPr lang="en-US" sz="28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114300" marR="0" indent="228600" algn="just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</a:tabLst>
            </a:pPr>
            <a:r>
              <a:rPr lang="en-US" sz="2400" i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(2) The Pennsylvania Fish and Boat Commission </a:t>
            </a:r>
            <a:endParaRPr lang="en-US" sz="28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114300" marR="0" indent="228600" algn="just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</a:tabLst>
            </a:pPr>
            <a:r>
              <a:rPr lang="en-US" sz="2400" i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(3) The county conservation district </a:t>
            </a:r>
            <a:endParaRPr lang="en-US" sz="28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114300" marR="0" indent="228600" algn="just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</a:tabLst>
            </a:pPr>
            <a:r>
              <a:rPr lang="en-US" sz="2400" i="1" dirty="0">
                <a:effectLst/>
                <a:latin typeface="Times New Roman"/>
                <a:ea typeface="Times New Roman"/>
              </a:rPr>
              <a:t>If circumstances require, the chairman may vote to decide a tie vote. 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Structure and Purpose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u="sng" kern="1200" dirty="0" smtClean="0">
                <a:solidFill>
                  <a:schemeClr val="tx1"/>
                </a:solidFill>
                <a:effectLst/>
              </a:rPr>
              <a:t>Quality Assurance Board</a:t>
            </a:r>
            <a:r>
              <a:rPr lang="en-US" sz="3200" b="1" kern="1200" dirty="0" smtClean="0">
                <a:solidFill>
                  <a:schemeClr val="tx1"/>
                </a:solidFill>
                <a:effectLst/>
              </a:rPr>
              <a:t>  </a:t>
            </a: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Why?</a:t>
            </a: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Structure and Purpose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382000" cy="57912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Quality Assurance Board</a:t>
            </a:r>
            <a:r>
              <a:rPr lang="en-US" b="1" dirty="0"/>
              <a:t>  </a:t>
            </a:r>
            <a:r>
              <a:rPr lang="en-US" b="1" u="sng" dirty="0">
                <a:solidFill>
                  <a:srgbClr val="FF0000"/>
                </a:solidFill>
                <a:ea typeface="Times New Roman"/>
              </a:rPr>
              <a:t>Why?</a:t>
            </a: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ea typeface="Times New Roman"/>
              </a:rPr>
              <a:t>Local Involvement and Control</a:t>
            </a:r>
          </a:p>
          <a:p>
            <a:pPr marL="0" indent="0">
              <a:buNone/>
            </a:pPr>
            <a:r>
              <a:rPr lang="en-US" sz="3600" u="sng" dirty="0" smtClean="0">
                <a:ea typeface="Times New Roman"/>
              </a:rPr>
              <a:t>NRCS</a:t>
            </a:r>
            <a:r>
              <a:rPr lang="en-US" sz="3600" dirty="0" smtClean="0">
                <a:ea typeface="Times New Roman"/>
              </a:rPr>
              <a:t> – Federal: </a:t>
            </a:r>
            <a:r>
              <a:rPr lang="en-US" dirty="0" smtClean="0">
                <a:ea typeface="Times New Roman"/>
              </a:rPr>
              <a:t>conservation and erosion</a:t>
            </a:r>
            <a:endParaRPr lang="en-US" sz="3600" dirty="0" smtClean="0">
              <a:ea typeface="Times New Roman"/>
            </a:endParaRPr>
          </a:p>
          <a:p>
            <a:pPr marL="0" indent="0">
              <a:buNone/>
            </a:pPr>
            <a:r>
              <a:rPr lang="en-US" sz="3600" u="sng" dirty="0" smtClean="0">
                <a:ea typeface="Times New Roman"/>
              </a:rPr>
              <a:t>PAFBC</a:t>
            </a:r>
            <a:r>
              <a:rPr lang="en-US" sz="3600" dirty="0" smtClean="0">
                <a:ea typeface="Times New Roman"/>
              </a:rPr>
              <a:t> – State: </a:t>
            </a:r>
            <a:r>
              <a:rPr lang="en-US" dirty="0">
                <a:ea typeface="Times New Roman"/>
              </a:rPr>
              <a:t>a</a:t>
            </a:r>
            <a:r>
              <a:rPr lang="en-US" dirty="0" smtClean="0">
                <a:ea typeface="Times New Roman"/>
              </a:rPr>
              <a:t>quatics and hydrology</a:t>
            </a:r>
          </a:p>
          <a:p>
            <a:pPr marL="0" indent="0">
              <a:buNone/>
            </a:pPr>
            <a:r>
              <a:rPr lang="en-US" sz="3600" u="sng" dirty="0" smtClean="0">
                <a:ea typeface="Times New Roman"/>
              </a:rPr>
              <a:t>District</a:t>
            </a:r>
            <a:r>
              <a:rPr lang="en-US" sz="3600" dirty="0" smtClean="0">
                <a:ea typeface="Times New Roman"/>
              </a:rPr>
              <a:t> – County: </a:t>
            </a:r>
            <a:r>
              <a:rPr lang="en-US" dirty="0" smtClean="0">
                <a:ea typeface="Times New Roman"/>
              </a:rPr>
              <a:t>conservation multi-discipline</a:t>
            </a:r>
          </a:p>
          <a:p>
            <a:pPr marL="0" indent="0">
              <a:buNone/>
            </a:pPr>
            <a:endParaRPr lang="en-US" dirty="0">
              <a:ea typeface="Times New Roman"/>
            </a:endParaRPr>
          </a:p>
          <a:p>
            <a:pPr marL="0" indent="0">
              <a:buNone/>
            </a:pPr>
            <a:r>
              <a:rPr lang="en-US" dirty="0" smtClean="0">
                <a:ea typeface="Times New Roman"/>
              </a:rPr>
              <a:t>Who knows best for the County?  </a:t>
            </a:r>
          </a:p>
          <a:p>
            <a:pPr marL="0" indent="0">
              <a:buNone/>
            </a:pPr>
            <a:r>
              <a:rPr lang="en-US" dirty="0" smtClean="0">
                <a:ea typeface="Times New Roman"/>
              </a:rPr>
              <a:t>People in the County!</a:t>
            </a:r>
            <a:endParaRPr lang="en-US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Structure and Purpose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 Assurance Board</a:t>
            </a:r>
          </a:p>
          <a:p>
            <a:pPr lvl="0"/>
            <a:r>
              <a:rPr lang="en-US" sz="3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control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guidelines established by the commission.</a:t>
            </a:r>
            <a:endParaRPr lang="en-US" sz="4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QAB’s purpose is to advise and assist the conservation district board.</a:t>
            </a:r>
            <a:endParaRPr lang="en-US" sz="4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3200" kern="1200" dirty="0" smtClean="0">
                <a:solidFill>
                  <a:srgbClr val="FF0000"/>
                </a:solidFill>
                <a:effectLst/>
              </a:rPr>
              <a:t>QAB is advisory only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kern="1200" dirty="0" smtClean="0">
                <a:solidFill>
                  <a:srgbClr val="FF0000"/>
                </a:solidFill>
                <a:effectLst/>
              </a:rPr>
              <a:t>District </a:t>
            </a:r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en-US" sz="3200" kern="1200" dirty="0" smtClean="0">
                <a:solidFill>
                  <a:srgbClr val="FF0000"/>
                </a:solidFill>
                <a:effectLst/>
              </a:rPr>
              <a:t>oard has the final say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QAB Issues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3079</Words>
  <Application>Microsoft Office PowerPoint</Application>
  <PresentationFormat>On-screen Show (4:3)</PresentationFormat>
  <Paragraphs>533</Paragraphs>
  <Slides>49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Structure and Purpose</vt:lpstr>
      <vt:lpstr>PowerPoint Presentation</vt:lpstr>
      <vt:lpstr>Structure and Purpose</vt:lpstr>
      <vt:lpstr>Structure and Purpose</vt:lpstr>
      <vt:lpstr>Structure and Purpose</vt:lpstr>
      <vt:lpstr>Structure and Purpose</vt:lpstr>
      <vt:lpstr>PowerPoint Presentation</vt:lpstr>
      <vt:lpstr>Structure and Purpose</vt:lpstr>
      <vt:lpstr>Structure and Purpose</vt:lpstr>
      <vt:lpstr>Structure and Purpose</vt:lpstr>
      <vt:lpstr>Structure and Purpose</vt:lpstr>
      <vt:lpstr>Structure and Purpose</vt:lpstr>
      <vt:lpstr>Structure and Purpose</vt:lpstr>
      <vt:lpstr>PowerPoint Presentation</vt:lpstr>
      <vt:lpstr>Meeting Guidelines</vt:lpstr>
      <vt:lpstr>Meeting Guidelines</vt:lpstr>
      <vt:lpstr>Meeting Guidelines</vt:lpstr>
      <vt:lpstr>PowerPoint Presentation</vt:lpstr>
      <vt:lpstr>QAB role in projects</vt:lpstr>
      <vt:lpstr>PowerPoint Presentation</vt:lpstr>
      <vt:lpstr>QAB role in projects</vt:lpstr>
      <vt:lpstr>QAB role in projects</vt:lpstr>
      <vt:lpstr>Sample Ranking Criteria</vt:lpstr>
      <vt:lpstr>Sample Ranking Criteria</vt:lpstr>
      <vt:lpstr>QAB role in projects</vt:lpstr>
      <vt:lpstr>QAB role in projects</vt:lpstr>
      <vt:lpstr>QAB role in projects</vt:lpstr>
      <vt:lpstr>PowerPoint Presentation</vt:lpstr>
      <vt:lpstr>PowerPoint Presentation</vt:lpstr>
      <vt:lpstr>PowerPoint Presentation</vt:lpstr>
      <vt:lpstr>QAB Role in Policy</vt:lpstr>
      <vt:lpstr>QAB Role in Policy</vt:lpstr>
      <vt:lpstr>QAB Role in Policy</vt:lpstr>
      <vt:lpstr>QAB Role in Policy</vt:lpstr>
      <vt:lpstr>QAB Role in Policy</vt:lpstr>
      <vt:lpstr>QAB Role in Policy</vt:lpstr>
      <vt:lpstr>PowerPoint Presentation</vt:lpstr>
      <vt:lpstr>QAB “To Do List”</vt:lpstr>
      <vt:lpstr>QAB “To Do List”</vt:lpstr>
      <vt:lpstr>QAB “To Do List”</vt:lpstr>
      <vt:lpstr>QAB “To Do List”</vt:lpstr>
      <vt:lpstr>QAB “To Do List”</vt:lpstr>
      <vt:lpstr>QAB “To Do List”</vt:lpstr>
      <vt:lpstr>QAB “To Do List”</vt:lpstr>
      <vt:lpstr>QAB “To Do List”</vt:lpstr>
      <vt:lpstr>QAB “To Do List”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Manual</dc:title>
  <dc:creator>Steve Bloser</dc:creator>
  <cp:lastModifiedBy>Steve Bloser</cp:lastModifiedBy>
  <cp:revision>43</cp:revision>
  <dcterms:created xsi:type="dcterms:W3CDTF">2014-11-06T15:11:44Z</dcterms:created>
  <dcterms:modified xsi:type="dcterms:W3CDTF">2014-11-20T13:53:14Z</dcterms:modified>
</cp:coreProperties>
</file>