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8"/>
  </p:notesMasterIdLst>
  <p:handoutMasterIdLst>
    <p:handoutMasterId r:id="rId19"/>
  </p:handoutMasterIdLst>
  <p:sldIdLst>
    <p:sldId id="342" r:id="rId3"/>
    <p:sldId id="579" r:id="rId4"/>
    <p:sldId id="370" r:id="rId5"/>
    <p:sldId id="607" r:id="rId6"/>
    <p:sldId id="432" r:id="rId7"/>
    <p:sldId id="603" r:id="rId8"/>
    <p:sldId id="613" r:id="rId9"/>
    <p:sldId id="614" r:id="rId10"/>
    <p:sldId id="615" r:id="rId11"/>
    <p:sldId id="616" r:id="rId12"/>
    <p:sldId id="617" r:id="rId13"/>
    <p:sldId id="618" r:id="rId14"/>
    <p:sldId id="620" r:id="rId15"/>
    <p:sldId id="619" r:id="rId16"/>
    <p:sldId id="621"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5F9"/>
    <a:srgbClr val="FFB6C1"/>
    <a:srgbClr val="FFFACD"/>
    <a:srgbClr val="90EE90"/>
    <a:srgbClr val="FEE58A"/>
    <a:srgbClr val="FFFFFF"/>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6" autoAdjust="0"/>
    <p:restoredTop sz="94343" autoAdjust="0"/>
  </p:normalViewPr>
  <p:slideViewPr>
    <p:cSldViewPr snapToGrid="0">
      <p:cViewPr varScale="1">
        <p:scale>
          <a:sx n="93" d="100"/>
          <a:sy n="93" d="100"/>
        </p:scale>
        <p:origin x="1361" y="-641"/>
      </p:cViewPr>
      <p:guideLst/>
    </p:cSldViewPr>
  </p:slideViewPr>
  <p:notesTextViewPr>
    <p:cViewPr>
      <p:scale>
        <a:sx n="150" d="100"/>
        <a:sy n="150" d="100"/>
      </p:scale>
      <p:origin x="0" y="0"/>
    </p:cViewPr>
  </p:notesTextViewPr>
  <p:sorterViewPr>
    <p:cViewPr>
      <p:scale>
        <a:sx n="200" d="100"/>
        <a:sy n="200" d="100"/>
      </p:scale>
      <p:origin x="0" y="-16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BEC9AF-13F9-432C-95A0-FB7E18E2160A}" type="datetimeFigureOut">
              <a:rPr lang="en-US" smtClean="0"/>
              <a:t>6/4/2020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706101-A310-4655-B5F2-1A6DB963B7C9}" type="slidenum">
              <a:rPr lang="en-US" smtClean="0"/>
              <a:t>‹#›</a:t>
            </a:fld>
            <a:endParaRPr lang="en-US"/>
          </a:p>
        </p:txBody>
      </p:sp>
    </p:spTree>
    <p:extLst>
      <p:ext uri="{BB962C8B-B14F-4D97-AF65-F5344CB8AC3E}">
        <p14:creationId xmlns:p14="http://schemas.microsoft.com/office/powerpoint/2010/main" val="373143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6C265B-0F5A-47EF-8F99-8C9A93E1E392}" type="datetimeFigureOut">
              <a:rPr lang="en-US" smtClean="0"/>
              <a:t>6/4/2020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C621D54-860F-492E-96AB-1E06C7EE6B67}" type="slidenum">
              <a:rPr lang="en-US" smtClean="0"/>
              <a:t>‹#›</a:t>
            </a:fld>
            <a:endParaRPr lang="en-US"/>
          </a:p>
        </p:txBody>
      </p:sp>
    </p:spTree>
    <p:extLst>
      <p:ext uri="{BB962C8B-B14F-4D97-AF65-F5344CB8AC3E}">
        <p14:creationId xmlns:p14="http://schemas.microsoft.com/office/powerpoint/2010/main" val="1123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33EAC3EB-3C3E-4A15-9DCD-C019828A716C}" type="slidenum">
              <a:rPr lang="en-US">
                <a:solidFill>
                  <a:prstClr val="black"/>
                </a:solidFill>
                <a:latin typeface="Calibri"/>
              </a:rPr>
              <a:pPr defTabSz="931774">
                <a:defRPr/>
              </a:pPr>
              <a:t>1</a:t>
            </a:fld>
            <a:endParaRPr lang="en-US">
              <a:solidFill>
                <a:prstClr val="black"/>
              </a:solidFill>
              <a:latin typeface="Calibri"/>
            </a:endParaRPr>
          </a:p>
        </p:txBody>
      </p:sp>
      <p:sp>
        <p:nvSpPr>
          <p:cNvPr id="5" name="Header Placeholder 4"/>
          <p:cNvSpPr>
            <a:spLocks noGrp="1"/>
          </p:cNvSpPr>
          <p:nvPr>
            <p:ph type="hdr" sz="quarter" idx="11"/>
          </p:nvPr>
        </p:nvSpPr>
        <p:spPr/>
        <p:txBody>
          <a:bodyPr/>
          <a:lstStyle/>
          <a:p>
            <a:pPr defTabSz="931774">
              <a:defRPr/>
            </a:pPr>
            <a:r>
              <a:rPr lang="en-US">
                <a:solidFill>
                  <a:prstClr val="black"/>
                </a:solidFill>
                <a:latin typeface="Calibri"/>
              </a:rPr>
              <a:t>PSU Center for Dirt and Gravel Road Studies: www.dirtandgravelroads.org </a:t>
            </a:r>
          </a:p>
        </p:txBody>
      </p:sp>
    </p:spTree>
    <p:extLst>
      <p:ext uri="{BB962C8B-B14F-4D97-AF65-F5344CB8AC3E}">
        <p14:creationId xmlns:p14="http://schemas.microsoft.com/office/powerpoint/2010/main" val="8568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903274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236201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08643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303012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4056C9-724F-4CE3-AF9C-111AEE16F6A3}"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040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DFAE20-EF24-493D-B363-1A55B4136C71}"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490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1C68A5-A349-426D-BD96-8F218753A44F}"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570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4FCD2A-6E2E-41D5-9507-18C1E9AC6D7A}" type="datetime1">
              <a:rPr lang="en-US" smtClean="0">
                <a:solidFill>
                  <a:prstClr val="black">
                    <a:tint val="75000"/>
                  </a:prstClr>
                </a:solidFill>
              </a:rPr>
              <a:t>6/4/2020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9838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EC95DB-7D31-4642-A0E7-AE5DC9A72850}" type="datetime1">
              <a:rPr lang="en-US" smtClean="0">
                <a:solidFill>
                  <a:prstClr val="black">
                    <a:tint val="75000"/>
                  </a:prstClr>
                </a:solidFill>
              </a:rPr>
              <a:t>6/4/2020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362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C65F9E-492E-43BB-B248-D2FDEA021399}" type="datetime1">
              <a:rPr lang="en-US" smtClean="0">
                <a:solidFill>
                  <a:prstClr val="black">
                    <a:tint val="75000"/>
                  </a:prstClr>
                </a:solidFill>
              </a:rPr>
              <a:t>6/4/2020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445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A5B10-4F82-40E1-BC77-1D7E7D8E4993}" type="datetime1">
              <a:rPr lang="en-US" smtClean="0">
                <a:solidFill>
                  <a:prstClr val="black">
                    <a:tint val="75000"/>
                  </a:prstClr>
                </a:solidFill>
              </a:rPr>
              <a:t>6/4/2020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87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0057A-A753-49F9-B3B4-EA32F519EE5D}" type="datetime1">
              <a:rPr lang="en-US" smtClean="0">
                <a:solidFill>
                  <a:prstClr val="black">
                    <a:tint val="75000"/>
                  </a:prstClr>
                </a:solidFill>
              </a:rPr>
              <a:t>6/4/2020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94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2264047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5D666-E81B-4460-9809-E4011841E5BC}" type="datetime1">
              <a:rPr lang="en-US" smtClean="0">
                <a:solidFill>
                  <a:prstClr val="black">
                    <a:tint val="75000"/>
                  </a:prstClr>
                </a:solidFill>
              </a:rPr>
              <a:t>6/4/2020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5019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10EF9B-89A4-403C-9A06-811CCA4FE0D7}"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514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D01E5-436A-4993-A279-893E51652C6C}"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353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C4DB2-B96F-41D8-98BD-6FA2B851A3FF}" type="datetime1">
              <a:rPr lang="en-US" smtClean="0">
                <a:solidFill>
                  <a:prstClr val="black"/>
                </a:solidFill>
              </a:rPr>
              <a:t>6/4/2020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64377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7C896B-3B15-4084-B660-5C5D1539418C}" type="datetime1">
              <a:rPr lang="en-US" smtClean="0">
                <a:solidFill>
                  <a:prstClr val="black"/>
                </a:solidFill>
              </a:rPr>
              <a:t>6/4/2020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74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4F1FEE-95A0-4ED1-8740-A340A8B95FE0}"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94204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4F1FEE-95A0-4ED1-8740-A340A8B95FE0}"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9097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4F1FEE-95A0-4ED1-8740-A340A8B95FE0}"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0308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4F1FEE-95A0-4ED1-8740-A340A8B95FE0}"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7570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F1FEE-95A0-4ED1-8740-A340A8B95FE0}"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40816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F1FEE-95A0-4ED1-8740-A340A8B95FE0}"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10303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F1FEE-95A0-4ED1-8740-A340A8B95FE0}"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21720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F1FEE-95A0-4ED1-8740-A340A8B95FE0}" type="datetimeFigureOut">
              <a:rPr lang="en-US" smtClean="0"/>
              <a:t>6/4/2020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F6A9C-4CAE-4560-B3D5-2F86BE27D3A6}" type="slidenum">
              <a:rPr lang="en-US" smtClean="0"/>
              <a:t>‹#›</a:t>
            </a:fld>
            <a:endParaRPr lang="en-US"/>
          </a:p>
        </p:txBody>
      </p:sp>
    </p:spTree>
    <p:extLst>
      <p:ext uri="{BB962C8B-B14F-4D97-AF65-F5344CB8AC3E}">
        <p14:creationId xmlns:p14="http://schemas.microsoft.com/office/powerpoint/2010/main" val="37066552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5446-2C64-4C4F-B6B5-1C5C78EABC20}" type="datetime1">
              <a:rPr lang="en-US" smtClean="0">
                <a:solidFill>
                  <a:prstClr val="black">
                    <a:tint val="75000"/>
                  </a:prstClr>
                </a:solidFill>
              </a:rPr>
              <a:t>6/4/2020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2936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120392" y="6396926"/>
            <a:ext cx="4575699" cy="369332"/>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technical assistance, call: 814-865-5355</a:t>
            </a:r>
          </a:p>
        </p:txBody>
      </p:sp>
      <p:sp>
        <p:nvSpPr>
          <p:cNvPr id="2" name="Slide Number Placeholder 1"/>
          <p:cNvSpPr>
            <a:spLocks noGrp="1"/>
          </p:cNvSpPr>
          <p:nvPr>
            <p:ph type="sldNum" sz="quarter" idx="12"/>
          </p:nvPr>
        </p:nvSpPr>
        <p:spPr>
          <a:xfrm>
            <a:off x="6549571" y="64071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76974" y="5986984"/>
            <a:ext cx="2867025" cy="871016"/>
          </a:xfrm>
          <a:prstGeom prst="rect">
            <a:avLst/>
          </a:prstGeom>
          <a:effectLst>
            <a:softEdge rad="12700"/>
          </a:effectLst>
        </p:spPr>
      </p:pic>
      <p:sp>
        <p:nvSpPr>
          <p:cNvPr id="5" name="Rectangle 4"/>
          <p:cNvSpPr/>
          <p:nvPr/>
        </p:nvSpPr>
        <p:spPr>
          <a:xfrm>
            <a:off x="-99002" y="4269842"/>
            <a:ext cx="9108055" cy="11922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btitle 2"/>
          <p:cNvSpPr txBox="1">
            <a:spLocks/>
          </p:cNvSpPr>
          <p:nvPr/>
        </p:nvSpPr>
        <p:spPr>
          <a:xfrm>
            <a:off x="218231" y="4199253"/>
            <a:ext cx="8794933"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l">
              <a:defRPr/>
            </a:pPr>
            <a:r>
              <a:rPr lang="en-US" sz="2200" b="1" dirty="0">
                <a:solidFill>
                  <a:prstClr val="white"/>
                </a:solidFill>
              </a:rPr>
              <a:t>If you are reading this, then you are successfully seeing the webinar video. Webinar audio should be automatic through your computer, and options can be accessed in the “audio options” button on the bottom left.  If your computer audio is not working, you can listen on your phone by dialing 312-626-6799.</a:t>
            </a:r>
            <a:endParaRPr lang="en-US" sz="2200" dirty="0">
              <a:solidFill>
                <a:prstClr val="white"/>
              </a:solidFill>
            </a:endParaRPr>
          </a:p>
        </p:txBody>
      </p:sp>
      <p:sp>
        <p:nvSpPr>
          <p:cNvPr id="11" name="Rectangle 10">
            <a:extLst>
              <a:ext uri="{FF2B5EF4-FFF2-40B4-BE49-F238E27FC236}">
                <a16:creationId xmlns:a16="http://schemas.microsoft.com/office/drawing/2014/main" id="{DFCBC492-B5E5-4F3E-ADEA-FBD76F3E00D2}"/>
              </a:ext>
            </a:extLst>
          </p:cNvPr>
          <p:cNvSpPr/>
          <p:nvPr/>
        </p:nvSpPr>
        <p:spPr>
          <a:xfrm>
            <a:off x="4534892" y="3158884"/>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6/4/20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Starts at </a:t>
            </a:r>
            <a:r>
              <a:rPr lang="en-US" sz="3600" b="1" dirty="0">
                <a:solidFill>
                  <a:prstClr val="white"/>
                </a:solidFill>
                <a:latin typeface="Calibri"/>
              </a:rPr>
              <a:t>9</a:t>
            </a:r>
            <a:r>
              <a:rPr kumimoji="0" lang="en-US" sz="3600" b="1" i="0" u="none" strike="noStrike" kern="1200" cap="none" spc="0" normalizeH="0" baseline="0" noProof="0" dirty="0">
                <a:ln>
                  <a:noFill/>
                </a:ln>
                <a:solidFill>
                  <a:prstClr val="white"/>
                </a:solidFill>
                <a:effectLst/>
                <a:uLnTx/>
                <a:uFillTx/>
                <a:latin typeface="Calibri"/>
                <a:ea typeface="+mn-ea"/>
                <a:cs typeface="+mn-cs"/>
              </a:rPr>
              <a:t>am</a:t>
            </a:r>
          </a:p>
        </p:txBody>
      </p:sp>
      <p:sp>
        <p:nvSpPr>
          <p:cNvPr id="12" name="TextBox 11">
            <a:extLst>
              <a:ext uri="{FF2B5EF4-FFF2-40B4-BE49-F238E27FC236}">
                <a16:creationId xmlns:a16="http://schemas.microsoft.com/office/drawing/2014/main" id="{03BF3CFA-6024-4E6E-AB92-5DA0A0C27EC7}"/>
              </a:ext>
            </a:extLst>
          </p:cNvPr>
          <p:cNvSpPr txBox="1"/>
          <p:nvPr/>
        </p:nvSpPr>
        <p:spPr>
          <a:xfrm>
            <a:off x="115356" y="41153"/>
            <a:ext cx="4734212" cy="390876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Webinar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a:p>
            <a:pPr lvl="0"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a:t>
            </a: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0" normalizeH="0" baseline="0" noProof="0" dirty="0">
                <a:ln w="19050">
                  <a:solidFill>
                    <a:prstClr val="black"/>
                  </a:solidFill>
                </a:ln>
                <a:solidFill>
                  <a:srgbClr val="FFFF00"/>
                </a:solidFill>
                <a:uLnTx/>
                <a:uFillTx/>
                <a:latin typeface="Arial Black" panose="020B0A04020102020204" pitchFamily="34" charset="0"/>
                <a:ea typeface="+mn-ea"/>
                <a:cs typeface="+mn-cs"/>
              </a:rPr>
              <a:t>(While waiting for the webinar to begin, </a:t>
            </a:r>
            <a:r>
              <a:rPr kumimoji="0" lang="en-US" b="1" i="0" strike="noStrike" kern="1200" cap="none" spc="0" normalizeH="0" baseline="0" noProof="0" dirty="0">
                <a:ln w="19050">
                  <a:solidFill>
                    <a:prstClr val="black"/>
                  </a:solidFill>
                </a:ln>
                <a:solidFill>
                  <a:srgbClr val="FFFF00"/>
                </a:solidFill>
                <a:uLnTx/>
                <a:uFillTx/>
                <a:latin typeface="Arial Black" panose="020B0A04020102020204" pitchFamily="34" charset="0"/>
                <a:ea typeface="+mn-ea"/>
                <a:cs typeface="+mn-cs"/>
              </a:rPr>
              <a:t>log in to the GIS Mapper</a:t>
            </a:r>
            <a:r>
              <a:rPr kumimoji="0" lang="en-US" b="1" i="0" u="sng" strike="noStrike" kern="1200" cap="none" spc="0" normalizeH="0" baseline="0" noProof="0" dirty="0">
                <a:ln w="19050">
                  <a:solidFill>
                    <a:prstClr val="black"/>
                  </a:solidFill>
                </a:ln>
                <a:solidFill>
                  <a:srgbClr val="FFFF00"/>
                </a:solidFill>
                <a:uLnTx/>
                <a:uFillTx/>
                <a:latin typeface="Arial Black" panose="020B0A04020102020204" pitchFamily="34" charset="0"/>
                <a:ea typeface="+mn-ea"/>
                <a:cs typeface="+mn-cs"/>
              </a:rPr>
              <a:t>. I’ll have each of you open the new tool once I introduce it.)</a:t>
            </a:r>
          </a:p>
        </p:txBody>
      </p:sp>
      <p:pic>
        <p:nvPicPr>
          <p:cNvPr id="13" name="Picture 12">
            <a:extLst>
              <a:ext uri="{FF2B5EF4-FFF2-40B4-BE49-F238E27FC236}">
                <a16:creationId xmlns:a16="http://schemas.microsoft.com/office/drawing/2014/main" id="{23282E1B-28EA-4BF8-A7E9-9B5B4E1245E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49568" y="1"/>
            <a:ext cx="4331005" cy="3248254"/>
          </a:xfrm>
          <a:prstGeom prst="rect">
            <a:avLst/>
          </a:prstGeom>
        </p:spPr>
      </p:pic>
    </p:spTree>
    <p:extLst>
      <p:ext uri="{BB962C8B-B14F-4D97-AF65-F5344CB8AC3E}">
        <p14:creationId xmlns:p14="http://schemas.microsoft.com/office/powerpoint/2010/main" val="367189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ACH Changes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
        <p:nvSpPr>
          <p:cNvPr id="7" name="Subtitle 2">
            <a:extLst>
              <a:ext uri="{FF2B5EF4-FFF2-40B4-BE49-F238E27FC236}">
                <a16:creationId xmlns:a16="http://schemas.microsoft.com/office/drawing/2014/main" id="{80FB11F4-FC01-4C9E-996B-1779A2CFE25F}"/>
              </a:ext>
            </a:extLst>
          </p:cNvPr>
          <p:cNvSpPr txBox="1">
            <a:spLocks/>
          </p:cNvSpPr>
          <p:nvPr/>
        </p:nvSpPr>
        <p:spPr>
          <a:xfrm>
            <a:off x="273990" y="753128"/>
            <a:ext cx="8226240" cy="3113595"/>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4600" b="1" dirty="0">
                <a:solidFill>
                  <a:srgbClr val="FF0000"/>
                </a:solidFill>
                <a:ea typeface="Times New Roman"/>
              </a:rPr>
              <a:t>Bank Partner Numbers</a:t>
            </a:r>
          </a:p>
          <a:p>
            <a:pPr>
              <a:defRPr/>
            </a:pPr>
            <a:r>
              <a:rPr lang="en-US" b="1" dirty="0">
                <a:solidFill>
                  <a:srgbClr val="70AD47">
                    <a:lumMod val="50000"/>
                  </a:srgbClr>
                </a:solidFill>
                <a:ea typeface="Times New Roman"/>
              </a:rPr>
              <a:t>Replaces Bank Account/Key</a:t>
            </a:r>
          </a:p>
          <a:p>
            <a:pPr>
              <a:defRPr/>
            </a:pPr>
            <a:r>
              <a:rPr lang="en-US" b="1" dirty="0">
                <a:solidFill>
                  <a:srgbClr val="70AD47">
                    <a:lumMod val="50000"/>
                  </a:srgbClr>
                </a:solidFill>
                <a:ea typeface="Times New Roman"/>
              </a:rPr>
              <a:t>Tied to District’s SAP Vendor ID</a:t>
            </a:r>
          </a:p>
          <a:p>
            <a:pPr>
              <a:defRPr/>
            </a:pPr>
            <a:r>
              <a:rPr lang="en-US" b="1" dirty="0">
                <a:solidFill>
                  <a:srgbClr val="70AD47">
                    <a:lumMod val="50000"/>
                  </a:srgbClr>
                </a:solidFill>
                <a:ea typeface="Times New Roman"/>
              </a:rPr>
              <a:t>Will appear on Replenishment Form when “Use ACH Transfer” is selected</a:t>
            </a:r>
          </a:p>
          <a:p>
            <a:pPr>
              <a:defRPr/>
            </a:pPr>
            <a:r>
              <a:rPr lang="en-US" b="1" dirty="0">
                <a:solidFill>
                  <a:srgbClr val="70AD47">
                    <a:lumMod val="50000"/>
                  </a:srgbClr>
                </a:solidFill>
                <a:ea typeface="Times New Roman"/>
              </a:rPr>
              <a:t>Are not editable locally.</a:t>
            </a:r>
          </a:p>
          <a:p>
            <a:pPr lvl="1">
              <a:defRPr/>
            </a:pPr>
            <a:r>
              <a:rPr lang="en-US" b="1" dirty="0">
                <a:solidFill>
                  <a:srgbClr val="70AD47">
                    <a:lumMod val="50000"/>
                  </a:srgbClr>
                </a:solidFill>
                <a:ea typeface="Times New Roman"/>
              </a:rPr>
              <a:t>Contact Vendor Services to obtain a new one.</a:t>
            </a:r>
          </a:p>
          <a:p>
            <a:pPr lvl="1">
              <a:defRPr/>
            </a:pPr>
            <a:r>
              <a:rPr lang="en-US" b="1" dirty="0">
                <a:solidFill>
                  <a:srgbClr val="70AD47">
                    <a:lumMod val="50000"/>
                  </a:srgbClr>
                </a:solidFill>
                <a:ea typeface="Times New Roman"/>
              </a:rPr>
              <a:t>Must contact Roy to request change of one shown.</a:t>
            </a:r>
          </a:p>
          <a:p>
            <a:pPr lvl="1">
              <a:defRPr/>
            </a:pPr>
            <a:endParaRPr lang="en-US" b="1" dirty="0">
              <a:solidFill>
                <a:srgbClr val="70AD47">
                  <a:lumMod val="50000"/>
                </a:srgbClr>
              </a:solidFill>
              <a:ea typeface="Times New Roman"/>
            </a:endParaRPr>
          </a:p>
        </p:txBody>
      </p:sp>
      <p:pic>
        <p:nvPicPr>
          <p:cNvPr id="3" name="Picture 2">
            <a:extLst>
              <a:ext uri="{FF2B5EF4-FFF2-40B4-BE49-F238E27FC236}">
                <a16:creationId xmlns:a16="http://schemas.microsoft.com/office/drawing/2014/main" id="{C23302CE-2217-4D9F-9291-764E9EABAD9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62970" y="3903627"/>
            <a:ext cx="5218060" cy="22012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4587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Unreported Replenishments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
        <p:nvSpPr>
          <p:cNvPr id="7" name="Subtitle 2">
            <a:extLst>
              <a:ext uri="{FF2B5EF4-FFF2-40B4-BE49-F238E27FC236}">
                <a16:creationId xmlns:a16="http://schemas.microsoft.com/office/drawing/2014/main" id="{80FB11F4-FC01-4C9E-996B-1779A2CFE25F}"/>
              </a:ext>
            </a:extLst>
          </p:cNvPr>
          <p:cNvSpPr txBox="1">
            <a:spLocks/>
          </p:cNvSpPr>
          <p:nvPr/>
        </p:nvSpPr>
        <p:spPr>
          <a:xfrm>
            <a:off x="273989" y="753127"/>
            <a:ext cx="8574779" cy="545854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4000" b="1" dirty="0">
                <a:solidFill>
                  <a:srgbClr val="FF0000"/>
                </a:solidFill>
                <a:ea typeface="Times New Roman"/>
              </a:rPr>
              <a:t>What should I do to prepare for the July-September quarter?</a:t>
            </a:r>
          </a:p>
          <a:p>
            <a:pPr marL="0" indent="0">
              <a:buNone/>
              <a:defRPr/>
            </a:pPr>
            <a:r>
              <a:rPr lang="en-US" b="1" dirty="0">
                <a:solidFill>
                  <a:srgbClr val="70AD47">
                    <a:lumMod val="50000"/>
                  </a:srgbClr>
                </a:solidFill>
                <a:ea typeface="Times New Roman"/>
              </a:rPr>
              <a:t>If you have ACH implemented :</a:t>
            </a:r>
          </a:p>
          <a:p>
            <a:pPr marL="914400" lvl="1" indent="-514350">
              <a:buFont typeface="+mj-lt"/>
              <a:buAutoNum type="arabicPeriod"/>
              <a:defRPr/>
            </a:pPr>
            <a:r>
              <a:rPr lang="en-US" b="1" dirty="0">
                <a:solidFill>
                  <a:srgbClr val="70AD47">
                    <a:lumMod val="50000"/>
                  </a:srgbClr>
                </a:solidFill>
                <a:ea typeface="Times New Roman"/>
              </a:rPr>
              <a:t>Verify that the Bank Partner Numbers are correct.</a:t>
            </a:r>
          </a:p>
          <a:p>
            <a:pPr marL="914400" lvl="1" indent="-514350">
              <a:buFont typeface="+mj-lt"/>
              <a:buAutoNum type="arabicPeriod"/>
              <a:defRPr/>
            </a:pPr>
            <a:r>
              <a:rPr lang="en-US" b="1" dirty="0">
                <a:solidFill>
                  <a:srgbClr val="70AD47">
                    <a:lumMod val="50000"/>
                  </a:srgbClr>
                </a:solidFill>
                <a:ea typeface="Times New Roman"/>
              </a:rPr>
              <a:t>If not, contact Roy and provide him with the correct information.</a:t>
            </a:r>
          </a:p>
          <a:p>
            <a:pPr marL="914400" lvl="1" indent="-514350">
              <a:buFont typeface="+mj-lt"/>
              <a:buAutoNum type="arabicPeriod"/>
              <a:defRPr/>
            </a:pPr>
            <a:r>
              <a:rPr lang="en-US" b="1" dirty="0">
                <a:solidFill>
                  <a:srgbClr val="70AD47">
                    <a:lumMod val="50000"/>
                  </a:srgbClr>
                </a:solidFill>
                <a:ea typeface="Times New Roman"/>
              </a:rPr>
              <a:t>We will update the GIS once verified.</a:t>
            </a:r>
          </a:p>
          <a:p>
            <a:pPr marL="0" indent="0">
              <a:buNone/>
              <a:defRPr/>
            </a:pPr>
            <a:r>
              <a:rPr lang="en-US" b="1" dirty="0">
                <a:solidFill>
                  <a:srgbClr val="70AD47">
                    <a:lumMod val="50000"/>
                  </a:srgbClr>
                </a:solidFill>
                <a:ea typeface="Times New Roman"/>
              </a:rPr>
              <a:t>If you do not have ACH implemented:</a:t>
            </a:r>
          </a:p>
          <a:p>
            <a:pPr marL="914400" lvl="1" indent="-514350">
              <a:buFont typeface="+mj-lt"/>
              <a:buAutoNum type="arabicPeriod"/>
              <a:defRPr/>
            </a:pPr>
            <a:r>
              <a:rPr lang="en-US" b="1" dirty="0">
                <a:solidFill>
                  <a:srgbClr val="70AD47">
                    <a:lumMod val="50000"/>
                  </a:srgbClr>
                </a:solidFill>
                <a:ea typeface="Times New Roman"/>
              </a:rPr>
              <a:t>Contact Vendor Services to set up your account.</a:t>
            </a:r>
          </a:p>
          <a:p>
            <a:pPr marL="914400" lvl="1" indent="-514350">
              <a:buFont typeface="+mj-lt"/>
              <a:buAutoNum type="arabicPeriod"/>
              <a:defRPr/>
            </a:pPr>
            <a:r>
              <a:rPr lang="en-US" b="1" dirty="0">
                <a:solidFill>
                  <a:srgbClr val="70AD47">
                    <a:lumMod val="50000"/>
                  </a:srgbClr>
                </a:solidFill>
                <a:ea typeface="Times New Roman"/>
              </a:rPr>
              <a:t>Contact Roy once Vendor Services has activated your account.</a:t>
            </a:r>
          </a:p>
          <a:p>
            <a:pPr marL="914400" lvl="1" indent="-514350">
              <a:buFont typeface="+mj-lt"/>
              <a:buAutoNum type="arabicPeriod"/>
              <a:defRPr/>
            </a:pPr>
            <a:r>
              <a:rPr lang="en-US" b="1" dirty="0">
                <a:solidFill>
                  <a:srgbClr val="70AD47">
                    <a:lumMod val="50000"/>
                  </a:srgbClr>
                </a:solidFill>
                <a:ea typeface="Times New Roman"/>
              </a:rPr>
              <a:t>We will update the GIS once verified.</a:t>
            </a:r>
          </a:p>
        </p:txBody>
      </p:sp>
    </p:spTree>
    <p:extLst>
      <p:ext uri="{BB962C8B-B14F-4D97-AF65-F5344CB8AC3E}">
        <p14:creationId xmlns:p14="http://schemas.microsoft.com/office/powerpoint/2010/main" val="190517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1261884"/>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 </a:t>
            </a: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Receipt Invoice Uploader</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u="sng" dirty="0">
                <a:solidFill>
                  <a:srgbClr val="FFFF00"/>
                </a:solidFill>
                <a:ea typeface="Times New Roman"/>
              </a:rPr>
              <a:t>Purpose:</a:t>
            </a:r>
          </a:p>
          <a:p>
            <a:pPr>
              <a:buFontTx/>
              <a:buChar char="-"/>
            </a:pPr>
            <a:r>
              <a:rPr lang="en-US" dirty="0">
                <a:solidFill>
                  <a:schemeClr val="bg1"/>
                </a:solidFill>
                <a:ea typeface="Times New Roman"/>
              </a:rPr>
              <a:t>To help eliminate possible delays with District’s replenishment requests.</a:t>
            </a:r>
          </a:p>
          <a:p>
            <a:pPr>
              <a:buFontTx/>
              <a:buChar char="-"/>
            </a:pPr>
            <a:r>
              <a:rPr lang="en-US" dirty="0">
                <a:solidFill>
                  <a:schemeClr val="bg1"/>
                </a:solidFill>
                <a:ea typeface="Times New Roman"/>
              </a:rPr>
              <a:t>Allows Districts to attach expense documentation to the replenishment request</a:t>
            </a:r>
          </a:p>
          <a:p>
            <a:pPr>
              <a:buFontTx/>
              <a:buChar char="-"/>
            </a:pPr>
            <a:r>
              <a:rPr lang="en-US" dirty="0">
                <a:solidFill>
                  <a:schemeClr val="bg1"/>
                </a:solidFill>
                <a:ea typeface="Times New Roman"/>
              </a:rPr>
              <a:t>These tools only available to users with the District Manager or Financial roles</a:t>
            </a: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479397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1261884"/>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 </a:t>
            </a: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Receipt Invoice Uploader</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b="1" dirty="0">
              <a:solidFill>
                <a:srgbClr val="FFFF00"/>
              </a:solidFill>
              <a:ea typeface="Times New Roman"/>
            </a:endParaRPr>
          </a:p>
          <a:p>
            <a:pPr marL="0" indent="0" algn="ctr">
              <a:buNone/>
            </a:pPr>
            <a:endParaRPr lang="en-US" b="1" dirty="0">
              <a:solidFill>
                <a:srgbClr val="FFFF00"/>
              </a:solidFill>
              <a:ea typeface="Times New Roman"/>
            </a:endParaRPr>
          </a:p>
          <a:p>
            <a:pPr marL="0" indent="0" algn="ctr">
              <a:buNone/>
            </a:pPr>
            <a:r>
              <a:rPr lang="en-US" sz="7200" b="1" dirty="0">
                <a:solidFill>
                  <a:srgbClr val="FFFF00"/>
                </a:solidFill>
                <a:ea typeface="Times New Roman"/>
              </a:rPr>
              <a:t>THIS IS COMPLETELY OPTIONAL!!</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6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285659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Receipt Invoice Uploader</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
        <p:nvSpPr>
          <p:cNvPr id="7" name="Subtitle 2">
            <a:extLst>
              <a:ext uri="{FF2B5EF4-FFF2-40B4-BE49-F238E27FC236}">
                <a16:creationId xmlns:a16="http://schemas.microsoft.com/office/drawing/2014/main" id="{80FB11F4-FC01-4C9E-996B-1779A2CFE25F}"/>
              </a:ext>
            </a:extLst>
          </p:cNvPr>
          <p:cNvSpPr txBox="1">
            <a:spLocks/>
          </p:cNvSpPr>
          <p:nvPr/>
        </p:nvSpPr>
        <p:spPr>
          <a:xfrm>
            <a:off x="273989" y="753128"/>
            <a:ext cx="8582979" cy="341469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4600" b="1" dirty="0">
                <a:solidFill>
                  <a:schemeClr val="bg1">
                    <a:lumMod val="95000"/>
                    <a:lumOff val="5000"/>
                  </a:schemeClr>
                </a:solidFill>
                <a:ea typeface="Times New Roman"/>
              </a:rPr>
              <a:t>To Use the Uploader</a:t>
            </a:r>
          </a:p>
          <a:p>
            <a:pPr marL="514350" indent="-514350">
              <a:buFont typeface="+mj-lt"/>
              <a:buAutoNum type="arabicPeriod"/>
              <a:defRPr/>
            </a:pPr>
            <a:r>
              <a:rPr lang="en-US" b="1" dirty="0">
                <a:solidFill>
                  <a:srgbClr val="FF0000"/>
                </a:solidFill>
                <a:ea typeface="Times New Roman"/>
              </a:rPr>
              <a:t>Click the Browse Receipt Invoice button and browse for the appropriate pdf.</a:t>
            </a:r>
          </a:p>
          <a:p>
            <a:pPr marL="914400" lvl="1" indent="-514350">
              <a:defRPr/>
            </a:pPr>
            <a:r>
              <a:rPr lang="en-US" b="1" dirty="0">
                <a:solidFill>
                  <a:srgbClr val="FF0000"/>
                </a:solidFill>
                <a:ea typeface="Times New Roman"/>
              </a:rPr>
              <a:t>Once uploaded, you can verify the file name by hovering the mouse over the Browse Receipt Invoice button.</a:t>
            </a:r>
          </a:p>
          <a:p>
            <a:pPr marL="514350" indent="-514350">
              <a:buFont typeface="+mj-lt"/>
              <a:buAutoNum type="arabicPeriod"/>
              <a:defRPr/>
            </a:pPr>
            <a:r>
              <a:rPr lang="en-US" b="1" dirty="0">
                <a:solidFill>
                  <a:schemeClr val="accent6">
                    <a:lumMod val="75000"/>
                  </a:schemeClr>
                </a:solidFill>
                <a:ea typeface="Times New Roman"/>
              </a:rPr>
              <a:t>Click the Upload Receipt Invoice button. You’ll receive confirmation upon successful upload.</a:t>
            </a:r>
          </a:p>
          <a:p>
            <a:pPr marL="914400" lvl="1" indent="-514350">
              <a:defRPr/>
            </a:pPr>
            <a:r>
              <a:rPr lang="en-US" b="1" dirty="0">
                <a:solidFill>
                  <a:srgbClr val="7030A0"/>
                </a:solidFill>
                <a:ea typeface="Times New Roman"/>
              </a:rPr>
              <a:t>To remove an uploaded receipt invoice, click the Delete Receipt Invoice button.</a:t>
            </a:r>
          </a:p>
          <a:p>
            <a:pPr marL="514350" indent="-514350">
              <a:buFont typeface="+mj-lt"/>
              <a:buAutoNum type="arabicPeriod"/>
              <a:defRPr/>
            </a:pPr>
            <a:r>
              <a:rPr lang="en-US" b="1" dirty="0">
                <a:solidFill>
                  <a:srgbClr val="00B0F0"/>
                </a:solidFill>
                <a:ea typeface="Times New Roman"/>
              </a:rPr>
              <a:t>Click the View Replenishment button to view the receipt invoices with the replenishment request.</a:t>
            </a:r>
          </a:p>
          <a:p>
            <a:pPr marL="514350" indent="-514350">
              <a:buFont typeface="+mj-lt"/>
              <a:buAutoNum type="arabicPeriod"/>
              <a:defRPr/>
            </a:pPr>
            <a:endParaRPr lang="en-US" b="1" dirty="0">
              <a:solidFill>
                <a:srgbClr val="FF0000"/>
              </a:solidFill>
              <a:ea typeface="Times New Roman"/>
            </a:endParaRPr>
          </a:p>
          <a:p>
            <a:pPr lvl="1">
              <a:defRPr/>
            </a:pPr>
            <a:endParaRPr lang="en-US" b="1" dirty="0">
              <a:solidFill>
                <a:srgbClr val="70AD47">
                  <a:lumMod val="50000"/>
                </a:srgbClr>
              </a:solidFill>
              <a:ea typeface="Times New Roman"/>
            </a:endParaRPr>
          </a:p>
        </p:txBody>
      </p:sp>
      <p:grpSp>
        <p:nvGrpSpPr>
          <p:cNvPr id="4" name="Group 3">
            <a:extLst>
              <a:ext uri="{FF2B5EF4-FFF2-40B4-BE49-F238E27FC236}">
                <a16:creationId xmlns:a16="http://schemas.microsoft.com/office/drawing/2014/main" id="{676FBF9B-A52A-4737-9C56-7EE4C60132A1}"/>
              </a:ext>
            </a:extLst>
          </p:cNvPr>
          <p:cNvGrpSpPr/>
          <p:nvPr/>
        </p:nvGrpSpPr>
        <p:grpSpPr>
          <a:xfrm>
            <a:off x="2050224" y="4180179"/>
            <a:ext cx="5043552" cy="1923344"/>
            <a:chOff x="1508965" y="4180179"/>
            <a:chExt cx="5043552" cy="1923344"/>
          </a:xfrm>
        </p:grpSpPr>
        <p:pic>
          <p:nvPicPr>
            <p:cNvPr id="2" name="Picture 1">
              <a:extLst>
                <a:ext uri="{FF2B5EF4-FFF2-40B4-BE49-F238E27FC236}">
                  <a16:creationId xmlns:a16="http://schemas.microsoft.com/office/drawing/2014/main" id="{7AD0EE10-D1AE-4DF3-A968-17F4BD6AF7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965" y="4180179"/>
              <a:ext cx="5043552" cy="1923344"/>
            </a:xfrm>
            <a:prstGeom prst="rect">
              <a:avLst/>
            </a:prstGeom>
            <a:effectLst>
              <a:outerShdw blurRad="50800" dist="38100" dir="2700000" algn="tl" rotWithShape="0">
                <a:prstClr val="black">
                  <a:alpha val="40000"/>
                </a:prstClr>
              </a:outerShdw>
            </a:effectLst>
          </p:spPr>
        </p:pic>
        <p:sp>
          <p:nvSpPr>
            <p:cNvPr id="8" name="Oval 7">
              <a:extLst>
                <a:ext uri="{FF2B5EF4-FFF2-40B4-BE49-F238E27FC236}">
                  <a16:creationId xmlns:a16="http://schemas.microsoft.com/office/drawing/2014/main" id="{2264E379-AC41-459E-B3C6-CDBF45CDDD96}"/>
                </a:ext>
              </a:extLst>
            </p:cNvPr>
            <p:cNvSpPr/>
            <p:nvPr/>
          </p:nvSpPr>
          <p:spPr>
            <a:xfrm>
              <a:off x="1631978" y="5248574"/>
              <a:ext cx="410046" cy="38134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13DD7EB-8F17-4E1F-AA85-71DE17DB7D8B}"/>
                </a:ext>
              </a:extLst>
            </p:cNvPr>
            <p:cNvSpPr/>
            <p:nvPr/>
          </p:nvSpPr>
          <p:spPr>
            <a:xfrm>
              <a:off x="1993501" y="5248574"/>
              <a:ext cx="410046" cy="381342"/>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5A6AB72-0705-4CD6-B26B-4C56EC895B57}"/>
                </a:ext>
              </a:extLst>
            </p:cNvPr>
            <p:cNvSpPr/>
            <p:nvPr/>
          </p:nvSpPr>
          <p:spPr>
            <a:xfrm>
              <a:off x="5659302" y="4470172"/>
              <a:ext cx="410046" cy="381342"/>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8690EEA-B53A-4F67-9556-6E35EB742D0B}"/>
                </a:ext>
              </a:extLst>
            </p:cNvPr>
            <p:cNvSpPr/>
            <p:nvPr/>
          </p:nvSpPr>
          <p:spPr>
            <a:xfrm>
              <a:off x="2497856" y="5248574"/>
              <a:ext cx="410046" cy="381342"/>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813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Receipt Invoice Uploader</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grpSp>
        <p:nvGrpSpPr>
          <p:cNvPr id="7" name="Group 6">
            <a:extLst>
              <a:ext uri="{FF2B5EF4-FFF2-40B4-BE49-F238E27FC236}">
                <a16:creationId xmlns:a16="http://schemas.microsoft.com/office/drawing/2014/main" id="{1C5F71B4-EFE8-415B-BFD9-8B50E02BBF26}"/>
              </a:ext>
            </a:extLst>
          </p:cNvPr>
          <p:cNvGrpSpPr/>
          <p:nvPr/>
        </p:nvGrpSpPr>
        <p:grpSpPr>
          <a:xfrm>
            <a:off x="309054" y="723245"/>
            <a:ext cx="8525893" cy="5317990"/>
            <a:chOff x="187913" y="571523"/>
            <a:chExt cx="8525893" cy="5317990"/>
          </a:xfrm>
        </p:grpSpPr>
        <p:pic>
          <p:nvPicPr>
            <p:cNvPr id="3" name="Picture 2" descr="A screenshot of a cell phone&#10;&#10;Description automatically generated">
              <a:extLst>
                <a:ext uri="{FF2B5EF4-FFF2-40B4-BE49-F238E27FC236}">
                  <a16:creationId xmlns:a16="http://schemas.microsoft.com/office/drawing/2014/main" id="{3231AE70-7660-4A1F-86BC-D353D1A2790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7913" y="571523"/>
              <a:ext cx="4109357" cy="5317990"/>
            </a:xfrm>
            <a:prstGeom prst="rect">
              <a:avLst/>
            </a:prstGeom>
          </p:spPr>
        </p:pic>
        <p:pic>
          <p:nvPicPr>
            <p:cNvPr id="6" name="Picture 5" descr="A picture containing bird&#10;&#10;Description automatically generated">
              <a:extLst>
                <a:ext uri="{FF2B5EF4-FFF2-40B4-BE49-F238E27FC236}">
                  <a16:creationId xmlns:a16="http://schemas.microsoft.com/office/drawing/2014/main" id="{C695773C-8C3F-41EE-81EE-7BAAAD2BEC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04450" y="571523"/>
              <a:ext cx="4109356" cy="5317990"/>
            </a:xfrm>
            <a:prstGeom prst="rect">
              <a:avLst/>
            </a:prstGeom>
          </p:spPr>
        </p:pic>
      </p:grpSp>
    </p:spTree>
    <p:extLst>
      <p:ext uri="{BB962C8B-B14F-4D97-AF65-F5344CB8AC3E}">
        <p14:creationId xmlns:p14="http://schemas.microsoft.com/office/powerpoint/2010/main" val="377408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162161"/>
            <a:ext cx="8878888" cy="5013960"/>
          </a:xfrm>
          <a:prstGeom prst="rect">
            <a:avLst/>
          </a:prstGeom>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041204" y="106630"/>
            <a:ext cx="4724400" cy="5410200"/>
          </a:xfrm>
          <a:prstGeom prst="rect">
            <a:avLst/>
          </a:prstGeom>
          <a:ln w="76200">
            <a:solidFill>
              <a:srgbClr val="FF0000"/>
            </a:solidFill>
          </a:ln>
          <a:effectLst>
            <a:outerShdw blurRad="50800" dist="38100" dir="2700000" algn="tl" rotWithShape="0">
              <a:prstClr val="black">
                <a:alpha val="40000"/>
              </a:prstClr>
            </a:outerShdw>
          </a:effectLst>
        </p:spPr>
      </p:pic>
      <p:sp>
        <p:nvSpPr>
          <p:cNvPr id="4" name="TextBox 3"/>
          <p:cNvSpPr txBox="1"/>
          <p:nvPr/>
        </p:nvSpPr>
        <p:spPr>
          <a:xfrm>
            <a:off x="4963989" y="45387"/>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Q&amp;A</a:t>
            </a:r>
          </a:p>
        </p:txBody>
      </p:sp>
      <p:sp>
        <p:nvSpPr>
          <p:cNvPr id="10" name="TextBox 9"/>
          <p:cNvSpPr txBox="1"/>
          <p:nvPr/>
        </p:nvSpPr>
        <p:spPr>
          <a:xfrm>
            <a:off x="3337251" y="3165099"/>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FF0000"/>
                </a:solidFill>
                <a:effectLst/>
                <a:uLnTx/>
                <a:uFillTx/>
                <a:latin typeface="Calibri"/>
                <a:ea typeface="+mn-ea"/>
                <a:cs typeface="+mn-cs"/>
              </a:rPr>
              <a:t>Note you can ask a question anonymously</a:t>
            </a:r>
          </a:p>
        </p:txBody>
      </p:sp>
      <p:sp>
        <p:nvSpPr>
          <p:cNvPr id="11" name="TextBox 10"/>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Q&amp;A</a:t>
            </a:r>
          </a:p>
        </p:txBody>
      </p:sp>
      <p:sp>
        <p:nvSpPr>
          <p:cNvPr id="12" name="Right Arrow 11"/>
          <p:cNvSpPr/>
          <p:nvPr/>
        </p:nvSpPr>
        <p:spPr>
          <a:xfrm rot="6927166">
            <a:off x="3161263" y="4322139"/>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2"/>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ight Arrow 8"/>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fld id="{1A8E2919-D427-4CE2-80E2-33083554A27B}" type="slidenum">
              <a:rPr lang="en-US" smtClean="0">
                <a:solidFill>
                  <a:prstClr val="black">
                    <a:tint val="75000"/>
                  </a:prstClr>
                </a:solidFill>
              </a:rPr>
              <a:pPr/>
              <a:t>2</a:t>
            </a:fld>
            <a:endParaRPr lang="en-US" dirty="0">
              <a:solidFill>
                <a:prstClr val="black">
                  <a:tint val="75000"/>
                </a:prstClr>
              </a:solidFill>
            </a:endParaRPr>
          </a:p>
        </p:txBody>
      </p:sp>
      <p:sp>
        <p:nvSpPr>
          <p:cNvPr id="14" name="Oval 13"/>
          <p:cNvSpPr/>
          <p:nvPr/>
        </p:nvSpPr>
        <p:spPr>
          <a:xfrm>
            <a:off x="8311488" y="6321449"/>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p:cNvSpPr txBox="1"/>
          <p:nvPr/>
        </p:nvSpPr>
        <p:spPr>
          <a:xfrm>
            <a:off x="7000569" y="6321449"/>
            <a:ext cx="96103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FF0000"/>
                </a:solidFill>
                <a:effectLst/>
                <a:uLnTx/>
                <a:uFillTx/>
                <a:latin typeface="Calibri"/>
                <a:ea typeface="+mn-ea"/>
                <a:cs typeface="+mn-cs"/>
              </a:rPr>
              <a:t>Slide #</a:t>
            </a:r>
          </a:p>
        </p:txBody>
      </p:sp>
      <p:sp>
        <p:nvSpPr>
          <p:cNvPr id="16" name="Right Arrow 15"/>
          <p:cNvSpPr/>
          <p:nvPr/>
        </p:nvSpPr>
        <p:spPr>
          <a:xfrm>
            <a:off x="7982492" y="6411464"/>
            <a:ext cx="308105" cy="24674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110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954107"/>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a:t>
            </a:r>
            <a:endParaRPr lang="en-US" sz="24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0" y="1630974"/>
            <a:ext cx="9144000" cy="49164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4300" b="1" dirty="0">
                <a:solidFill>
                  <a:srgbClr val="FFFF00"/>
                </a:solidFill>
                <a:ea typeface="Times New Roman"/>
              </a:rPr>
              <a:t>Visual Updates</a:t>
            </a:r>
          </a:p>
          <a:p>
            <a:r>
              <a:rPr lang="en-US" sz="4300" b="1" dirty="0">
                <a:solidFill>
                  <a:srgbClr val="FFFF00"/>
                </a:solidFill>
                <a:ea typeface="Times New Roman"/>
              </a:rPr>
              <a:t>Unreported Replenishments</a:t>
            </a:r>
          </a:p>
          <a:p>
            <a:r>
              <a:rPr lang="en-US" sz="4300" b="1" dirty="0">
                <a:solidFill>
                  <a:srgbClr val="FFFF00"/>
                </a:solidFill>
                <a:ea typeface="Times New Roman"/>
              </a:rPr>
              <a:t>ACH Changes</a:t>
            </a:r>
          </a:p>
          <a:p>
            <a:r>
              <a:rPr lang="en-US" sz="4300" b="1" dirty="0">
                <a:solidFill>
                  <a:srgbClr val="FFFF00"/>
                </a:solidFill>
                <a:ea typeface="Times New Roman"/>
              </a:rPr>
              <a:t>Receipt Invoice Uploader</a:t>
            </a:r>
            <a:endParaRPr lang="en-US" sz="43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21096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1261884"/>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 </a:t>
            </a: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Visual Updates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u="sng" dirty="0">
                <a:solidFill>
                  <a:srgbClr val="FFFF00"/>
                </a:solidFill>
                <a:ea typeface="Times New Roman"/>
              </a:rPr>
              <a:t>Purpose:</a:t>
            </a:r>
          </a:p>
          <a:p>
            <a:pPr>
              <a:buFontTx/>
              <a:buChar char="-"/>
            </a:pPr>
            <a:r>
              <a:rPr lang="en-US" dirty="0">
                <a:solidFill>
                  <a:schemeClr val="bg1"/>
                </a:solidFill>
                <a:ea typeface="Times New Roman"/>
              </a:rPr>
              <a:t>Rearranged some buttons accessible to District Manager’s </a:t>
            </a:r>
          </a:p>
          <a:p>
            <a:pPr>
              <a:buFontTx/>
              <a:buChar char="-"/>
            </a:pPr>
            <a:r>
              <a:rPr lang="en-US" dirty="0">
                <a:solidFill>
                  <a:schemeClr val="bg1"/>
                </a:solidFill>
                <a:ea typeface="Times New Roman"/>
              </a:rPr>
              <a:t>Smaller monitors did not allow for all buttons to show</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6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0035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Visual Updates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pic>
        <p:nvPicPr>
          <p:cNvPr id="4" name="Picture 3">
            <a:extLst>
              <a:ext uri="{FF2B5EF4-FFF2-40B4-BE49-F238E27FC236}">
                <a16:creationId xmlns:a16="http://schemas.microsoft.com/office/drawing/2014/main" id="{6303010B-B52F-46F0-9F4D-F7C99C3D415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466" y="571522"/>
            <a:ext cx="7489068" cy="557859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0580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1261884"/>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 </a:t>
            </a: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Unreported Replenishments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u="sng" dirty="0">
                <a:solidFill>
                  <a:srgbClr val="FFFF00"/>
                </a:solidFill>
                <a:ea typeface="Times New Roman"/>
              </a:rPr>
              <a:t>Purpose:</a:t>
            </a:r>
          </a:p>
          <a:p>
            <a:pPr>
              <a:buFontTx/>
              <a:buChar char="-"/>
            </a:pPr>
            <a:r>
              <a:rPr lang="en-US" dirty="0">
                <a:solidFill>
                  <a:schemeClr val="bg1"/>
                </a:solidFill>
                <a:ea typeface="Times New Roman"/>
              </a:rPr>
              <a:t>Enables the Districts to determine if they have missed reporting any SCC Replenishment income.</a:t>
            </a:r>
          </a:p>
          <a:p>
            <a:pPr>
              <a:buFontTx/>
              <a:buChar char="-"/>
            </a:pPr>
            <a:r>
              <a:rPr lang="en-US" dirty="0">
                <a:solidFill>
                  <a:schemeClr val="bg1"/>
                </a:solidFill>
                <a:ea typeface="Times New Roman"/>
              </a:rPr>
              <a:t>Misreporting of income has led to confusion pertaining to:</a:t>
            </a:r>
          </a:p>
          <a:p>
            <a:pPr lvl="1">
              <a:buFontTx/>
              <a:buChar char="-"/>
            </a:pPr>
            <a:r>
              <a:rPr lang="en-US" dirty="0">
                <a:solidFill>
                  <a:schemeClr val="bg1"/>
                </a:solidFill>
                <a:ea typeface="Times New Roman"/>
              </a:rPr>
              <a:t>Accurate Program balances</a:t>
            </a:r>
          </a:p>
          <a:p>
            <a:pPr lvl="1">
              <a:buFontTx/>
              <a:buChar char="-"/>
            </a:pPr>
            <a:r>
              <a:rPr lang="en-US" dirty="0">
                <a:solidFill>
                  <a:schemeClr val="bg1"/>
                </a:solidFill>
                <a:ea typeface="Times New Roman"/>
              </a:rPr>
              <a:t>Misleading Uncommitted balances</a:t>
            </a:r>
          </a:p>
          <a:p>
            <a:pPr lvl="1">
              <a:buFontTx/>
              <a:buChar char="-"/>
            </a:pPr>
            <a:endParaRPr lang="en-US" dirty="0">
              <a:solidFill>
                <a:schemeClr val="bg1"/>
              </a:solidFill>
              <a:ea typeface="Times New Roman"/>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6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32350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Unreported Replenishments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pic>
        <p:nvPicPr>
          <p:cNvPr id="2" name="Picture 1">
            <a:extLst>
              <a:ext uri="{FF2B5EF4-FFF2-40B4-BE49-F238E27FC236}">
                <a16:creationId xmlns:a16="http://schemas.microsoft.com/office/drawing/2014/main" id="{A4A0F57B-3564-4D3F-8201-73EBE40A3FE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7865" y="3798971"/>
            <a:ext cx="4888269" cy="2289602"/>
          </a:xfrm>
          <a:prstGeom prst="rect">
            <a:avLst/>
          </a:prstGeom>
          <a:effectLst>
            <a:outerShdw blurRad="50800" dist="38100" dir="2700000" algn="tl" rotWithShape="0">
              <a:prstClr val="black">
                <a:alpha val="40000"/>
              </a:prstClr>
            </a:outerShdw>
          </a:effectLst>
        </p:spPr>
      </p:pic>
      <p:sp>
        <p:nvSpPr>
          <p:cNvPr id="7" name="Subtitle 2">
            <a:extLst>
              <a:ext uri="{FF2B5EF4-FFF2-40B4-BE49-F238E27FC236}">
                <a16:creationId xmlns:a16="http://schemas.microsoft.com/office/drawing/2014/main" id="{80FB11F4-FC01-4C9E-996B-1779A2CFE25F}"/>
              </a:ext>
            </a:extLst>
          </p:cNvPr>
          <p:cNvSpPr txBox="1">
            <a:spLocks/>
          </p:cNvSpPr>
          <p:nvPr/>
        </p:nvSpPr>
        <p:spPr>
          <a:xfrm>
            <a:off x="273990" y="753128"/>
            <a:ext cx="8226240" cy="311359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b="1" dirty="0">
                <a:solidFill>
                  <a:srgbClr val="70AD47">
                    <a:lumMod val="50000"/>
                  </a:srgbClr>
                </a:solidFill>
                <a:ea typeface="Times New Roman"/>
              </a:rPr>
              <a:t>Unreported Replenishments = Sum of </a:t>
            </a:r>
            <a:r>
              <a:rPr lang="en-US" b="1" u="sng" dirty="0">
                <a:solidFill>
                  <a:srgbClr val="70AD47">
                    <a:lumMod val="50000"/>
                  </a:srgbClr>
                </a:solidFill>
                <a:ea typeface="Times New Roman"/>
              </a:rPr>
              <a:t>ALL</a:t>
            </a:r>
            <a:r>
              <a:rPr lang="en-US" b="1" dirty="0">
                <a:solidFill>
                  <a:srgbClr val="70AD47">
                    <a:lumMod val="50000"/>
                  </a:srgbClr>
                </a:solidFill>
                <a:ea typeface="Times New Roman"/>
              </a:rPr>
              <a:t> SCC Replenishments scheduled to be received from previous quarters for a given Program. Does not include the currently active quarter. </a:t>
            </a:r>
          </a:p>
          <a:p>
            <a:pPr>
              <a:defRPr/>
            </a:pPr>
            <a:r>
              <a:rPr lang="en-US" b="1" dirty="0">
                <a:solidFill>
                  <a:srgbClr val="70AD47">
                    <a:lumMod val="50000"/>
                  </a:srgbClr>
                </a:solidFill>
                <a:ea typeface="Times New Roman"/>
              </a:rPr>
              <a:t>Automatically reduced when entering SCC Replenishment Income. </a:t>
            </a:r>
          </a:p>
          <a:p>
            <a:pPr>
              <a:defRPr/>
            </a:pPr>
            <a:r>
              <a:rPr lang="en-US" b="1" dirty="0">
                <a:solidFill>
                  <a:srgbClr val="70AD47">
                    <a:lumMod val="50000"/>
                  </a:srgbClr>
                </a:solidFill>
                <a:ea typeface="Times New Roman"/>
              </a:rPr>
              <a:t>Will prevent accidental over stating of SCC Replenishment Income.</a:t>
            </a:r>
          </a:p>
          <a:p>
            <a:pPr>
              <a:defRPr/>
            </a:pPr>
            <a:r>
              <a:rPr lang="en-US" b="1" dirty="0">
                <a:solidFill>
                  <a:srgbClr val="70AD47">
                    <a:lumMod val="50000"/>
                  </a:srgbClr>
                </a:solidFill>
                <a:ea typeface="Times New Roman"/>
              </a:rPr>
              <a:t>Will allow for more accurate representation of Uncommitted Balance.</a:t>
            </a:r>
          </a:p>
          <a:p>
            <a:pPr lvl="1">
              <a:defRPr/>
            </a:pPr>
            <a:r>
              <a:rPr lang="en-US" b="1" dirty="0">
                <a:solidFill>
                  <a:srgbClr val="70AD47">
                    <a:lumMod val="50000"/>
                  </a:srgbClr>
                </a:solidFill>
                <a:ea typeface="Times New Roman"/>
              </a:rPr>
              <a:t>Uncommitted Balance = Current Balance – Committed Remaining</a:t>
            </a:r>
          </a:p>
          <a:p>
            <a:pPr lvl="1">
              <a:defRPr/>
            </a:pPr>
            <a:r>
              <a:rPr lang="en-US" b="1" dirty="0">
                <a:solidFill>
                  <a:srgbClr val="70AD47">
                    <a:lumMod val="50000"/>
                  </a:srgbClr>
                </a:solidFill>
                <a:ea typeface="Times New Roman"/>
              </a:rPr>
              <a:t>Current Balance = Ending Balance + Remaining Harrisburg Money + Unreported Replenishments</a:t>
            </a:r>
          </a:p>
        </p:txBody>
      </p:sp>
    </p:spTree>
    <p:extLst>
      <p:ext uri="{BB962C8B-B14F-4D97-AF65-F5344CB8AC3E}">
        <p14:creationId xmlns:p14="http://schemas.microsoft.com/office/powerpoint/2010/main" val="8742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QR &amp; Replenishment Updates: Unreported Replenishments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312-626-6799</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
        <p:nvSpPr>
          <p:cNvPr id="7" name="Subtitle 2">
            <a:extLst>
              <a:ext uri="{FF2B5EF4-FFF2-40B4-BE49-F238E27FC236}">
                <a16:creationId xmlns:a16="http://schemas.microsoft.com/office/drawing/2014/main" id="{80FB11F4-FC01-4C9E-996B-1779A2CFE25F}"/>
              </a:ext>
            </a:extLst>
          </p:cNvPr>
          <p:cNvSpPr txBox="1">
            <a:spLocks/>
          </p:cNvSpPr>
          <p:nvPr/>
        </p:nvSpPr>
        <p:spPr>
          <a:xfrm>
            <a:off x="273989" y="753128"/>
            <a:ext cx="8574779" cy="539698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4000" b="1" dirty="0">
                <a:solidFill>
                  <a:srgbClr val="FF0000"/>
                </a:solidFill>
                <a:ea typeface="Times New Roman"/>
              </a:rPr>
              <a:t>What should I do if I have unreported replenishments?</a:t>
            </a:r>
          </a:p>
          <a:p>
            <a:pPr marL="514350" indent="-514350">
              <a:buFont typeface="+mj-lt"/>
              <a:buAutoNum type="arabicPeriod"/>
              <a:defRPr/>
            </a:pPr>
            <a:r>
              <a:rPr lang="en-US" b="1" dirty="0">
                <a:solidFill>
                  <a:srgbClr val="70AD47">
                    <a:lumMod val="50000"/>
                  </a:srgbClr>
                </a:solidFill>
                <a:ea typeface="Times New Roman"/>
              </a:rPr>
              <a:t>Compare to last quarter. Likely they will be same.</a:t>
            </a:r>
          </a:p>
          <a:p>
            <a:pPr marL="514350" indent="-514350">
              <a:buFont typeface="+mj-lt"/>
              <a:buAutoNum type="arabicPeriod"/>
              <a:defRPr/>
            </a:pPr>
            <a:r>
              <a:rPr lang="en-US" b="1" dirty="0">
                <a:solidFill>
                  <a:srgbClr val="70AD47">
                    <a:lumMod val="50000"/>
                  </a:srgbClr>
                </a:solidFill>
                <a:ea typeface="Times New Roman"/>
              </a:rPr>
              <a:t>If different, look at previous quarters to determined the missed replenishment(s).</a:t>
            </a:r>
          </a:p>
          <a:p>
            <a:pPr marL="514350" indent="-514350">
              <a:buFont typeface="+mj-lt"/>
              <a:buAutoNum type="arabicPeriod"/>
              <a:defRPr/>
            </a:pPr>
            <a:r>
              <a:rPr lang="en-US" b="1" dirty="0">
                <a:solidFill>
                  <a:srgbClr val="70AD47">
                    <a:lumMod val="50000"/>
                  </a:srgbClr>
                </a:solidFill>
                <a:ea typeface="Times New Roman"/>
              </a:rPr>
              <a:t>Verify that the missed replenishments have been deposited and transferred into the correct Program account.</a:t>
            </a:r>
          </a:p>
          <a:p>
            <a:pPr marL="514350" indent="-514350">
              <a:buFont typeface="+mj-lt"/>
              <a:buAutoNum type="arabicPeriod"/>
              <a:defRPr/>
            </a:pPr>
            <a:r>
              <a:rPr lang="en-US" b="1" dirty="0">
                <a:solidFill>
                  <a:srgbClr val="70AD47">
                    <a:lumMod val="50000"/>
                  </a:srgbClr>
                </a:solidFill>
                <a:ea typeface="Times New Roman"/>
              </a:rPr>
              <a:t>If having trouble with 1-3, call Ken for help.</a:t>
            </a:r>
          </a:p>
        </p:txBody>
      </p:sp>
    </p:spTree>
    <p:extLst>
      <p:ext uri="{BB962C8B-B14F-4D97-AF65-F5344CB8AC3E}">
        <p14:creationId xmlns:p14="http://schemas.microsoft.com/office/powerpoint/2010/main" val="33061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1261884"/>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Quarterly Reporting and Replenishment Updates: </a:t>
            </a: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ACH Changes</a:t>
            </a:r>
            <a:endParaRPr lang="en-US" sz="2000"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endParaRP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u="sng" dirty="0">
                <a:solidFill>
                  <a:srgbClr val="FFFF00"/>
                </a:solidFill>
                <a:ea typeface="Times New Roman"/>
              </a:rPr>
              <a:t>Purpose:</a:t>
            </a:r>
          </a:p>
          <a:p>
            <a:pPr>
              <a:buFontTx/>
              <a:buChar char="-"/>
            </a:pPr>
            <a:r>
              <a:rPr lang="en-US" dirty="0">
                <a:solidFill>
                  <a:schemeClr val="bg1"/>
                </a:solidFill>
                <a:ea typeface="Times New Roman"/>
              </a:rPr>
              <a:t>To eliminate issues with invalid ACH Bank Account information.</a:t>
            </a:r>
          </a:p>
          <a:p>
            <a:pPr>
              <a:buFontTx/>
              <a:buChar char="-"/>
            </a:pPr>
            <a:r>
              <a:rPr lang="en-US" dirty="0">
                <a:solidFill>
                  <a:schemeClr val="bg1"/>
                </a:solidFill>
                <a:ea typeface="Times New Roman"/>
              </a:rPr>
              <a:t>To reflect what Treasury now recommends with submitted replenishment requests</a:t>
            </a:r>
          </a:p>
          <a:p>
            <a:pPr lvl="1">
              <a:buFontTx/>
              <a:buChar char="-"/>
            </a:pPr>
            <a:r>
              <a:rPr lang="en-US" dirty="0">
                <a:solidFill>
                  <a:schemeClr val="bg1"/>
                </a:solidFill>
                <a:ea typeface="Times New Roman"/>
              </a:rPr>
              <a:t>Actual Bank Account Information - </a:t>
            </a:r>
            <a:r>
              <a:rPr lang="en-US" b="1" dirty="0">
                <a:solidFill>
                  <a:schemeClr val="bg1"/>
                </a:solidFill>
                <a:ea typeface="Times New Roman"/>
              </a:rPr>
              <a:t>NO</a:t>
            </a:r>
          </a:p>
          <a:p>
            <a:pPr lvl="1">
              <a:buFontTx/>
              <a:buChar char="-"/>
            </a:pPr>
            <a:r>
              <a:rPr lang="en-US" dirty="0">
                <a:solidFill>
                  <a:schemeClr val="bg1"/>
                </a:solidFill>
                <a:ea typeface="Times New Roman"/>
              </a:rPr>
              <a:t>Assigned Bank Partner Number - </a:t>
            </a:r>
            <a:r>
              <a:rPr lang="en-US" b="1" dirty="0">
                <a:solidFill>
                  <a:schemeClr val="bg1"/>
                </a:solidFill>
                <a:ea typeface="Times New Roman"/>
              </a:rPr>
              <a:t>YES</a:t>
            </a:r>
          </a:p>
          <a:p>
            <a:pPr lvl="1">
              <a:buFontTx/>
              <a:buChar char="-"/>
            </a:pPr>
            <a:endParaRPr lang="en-US" dirty="0">
              <a:solidFill>
                <a:schemeClr val="bg1"/>
              </a:solidFill>
              <a:ea typeface="Times New Roman"/>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6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312-626-6799</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217892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5872</TotalTime>
  <Words>905</Words>
  <Application>Microsoft Office PowerPoint</Application>
  <PresentationFormat>On-screen Show (4:3)</PresentationFormat>
  <Paragraphs>123</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Arial Black</vt:lpstr>
      <vt:lpstr>Calibri</vt:lpstr>
      <vt:lpstr>Calibri Light</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 -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dc:creator>
  <cp:lastModifiedBy>Corradini, Kenneth Joseph</cp:lastModifiedBy>
  <cp:revision>305</cp:revision>
  <cp:lastPrinted>2019-04-03T18:47:20Z</cp:lastPrinted>
  <dcterms:created xsi:type="dcterms:W3CDTF">2018-03-07T13:49:30Z</dcterms:created>
  <dcterms:modified xsi:type="dcterms:W3CDTF">2020-06-04T13:45:26Z</dcterms:modified>
</cp:coreProperties>
</file>