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0"/>
  </p:notesMasterIdLst>
  <p:sldIdLst>
    <p:sldId id="282" r:id="rId2"/>
    <p:sldId id="774" r:id="rId3"/>
    <p:sldId id="779" r:id="rId4"/>
    <p:sldId id="778" r:id="rId5"/>
    <p:sldId id="843" r:id="rId6"/>
    <p:sldId id="788" r:id="rId7"/>
    <p:sldId id="772" r:id="rId8"/>
    <p:sldId id="754" r:id="rId9"/>
    <p:sldId id="804" r:id="rId10"/>
    <p:sldId id="845" r:id="rId11"/>
    <p:sldId id="849" r:id="rId12"/>
    <p:sldId id="846" r:id="rId13"/>
    <p:sldId id="809" r:id="rId14"/>
    <p:sldId id="782" r:id="rId15"/>
    <p:sldId id="723" r:id="rId16"/>
    <p:sldId id="764" r:id="rId17"/>
    <p:sldId id="746" r:id="rId18"/>
    <p:sldId id="784" r:id="rId19"/>
    <p:sldId id="794" r:id="rId20"/>
    <p:sldId id="793" r:id="rId21"/>
    <p:sldId id="766" r:id="rId22"/>
    <p:sldId id="796" r:id="rId23"/>
    <p:sldId id="795" r:id="rId24"/>
    <p:sldId id="799" r:id="rId25"/>
    <p:sldId id="798" r:id="rId26"/>
    <p:sldId id="852" r:id="rId27"/>
    <p:sldId id="797" r:id="rId28"/>
    <p:sldId id="853" r:id="rId29"/>
    <p:sldId id="828" r:id="rId30"/>
    <p:sldId id="800" r:id="rId31"/>
    <p:sldId id="854" r:id="rId32"/>
    <p:sldId id="855" r:id="rId33"/>
    <p:sldId id="748" r:id="rId34"/>
    <p:sldId id="824" r:id="rId35"/>
    <p:sldId id="829" r:id="rId36"/>
    <p:sldId id="830" r:id="rId37"/>
    <p:sldId id="832" r:id="rId38"/>
    <p:sldId id="833" r:id="rId39"/>
    <p:sldId id="834" r:id="rId40"/>
    <p:sldId id="835" r:id="rId41"/>
    <p:sldId id="837" r:id="rId42"/>
    <p:sldId id="838" r:id="rId43"/>
    <p:sldId id="812" r:id="rId44"/>
    <p:sldId id="803" r:id="rId45"/>
    <p:sldId id="814" r:id="rId46"/>
    <p:sldId id="820" r:id="rId47"/>
    <p:sldId id="821" r:id="rId48"/>
    <p:sldId id="752" r:id="rId4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CC"/>
    <a:srgbClr val="FFFF00"/>
    <a:srgbClr val="003300"/>
    <a:srgbClr val="FFFF99"/>
    <a:srgbClr val="F7FFF8"/>
    <a:srgbClr val="CCFFCC"/>
    <a:srgbClr val="F3FFF3"/>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p:cViewPr varScale="1">
        <p:scale>
          <a:sx n="102" d="100"/>
          <a:sy n="102" d="100"/>
        </p:scale>
        <p:origin x="132" y="76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248D6AD-199A-4E66-B26C-336D6DEFD1C3}" type="datetimeFigureOut">
              <a:rPr lang="en-US" smtClean="0"/>
              <a:t>2/13/2019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0A477BF-A8E4-4833-AF49-6E93FC1B5881}" type="slidenum">
              <a:rPr lang="en-US" smtClean="0"/>
              <a:t>‹#›</a:t>
            </a:fld>
            <a:endParaRPr lang="en-US"/>
          </a:p>
        </p:txBody>
      </p:sp>
    </p:spTree>
    <p:extLst>
      <p:ext uri="{BB962C8B-B14F-4D97-AF65-F5344CB8AC3E}">
        <p14:creationId xmlns:p14="http://schemas.microsoft.com/office/powerpoint/2010/main" val="25398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a:t>
            </a:fld>
            <a:endParaRPr lang="en-US">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PSU Center </a:t>
            </a:r>
            <a:r>
              <a:rPr lang="en-US">
                <a:solidFill>
                  <a:prstClr val="black"/>
                </a:solidFill>
              </a:rPr>
              <a:t>for Dirt and Gravel </a:t>
            </a:r>
            <a:r>
              <a:rPr lang="en-US" dirty="0" err="1">
                <a:solidFill>
                  <a:prstClr val="black"/>
                </a:solidFill>
              </a:rPr>
              <a:t>Road</a:t>
            </a:r>
            <a:r>
              <a:rPr lang="en-US" dirty="0">
                <a:solidFill>
                  <a:prstClr val="black"/>
                </a:solidFill>
              </a:rPr>
              <a:t> Studies: www.dirtandgravelroads.org </a:t>
            </a:r>
          </a:p>
        </p:txBody>
      </p:sp>
    </p:spTree>
    <p:extLst>
      <p:ext uri="{BB962C8B-B14F-4D97-AF65-F5344CB8AC3E}">
        <p14:creationId xmlns:p14="http://schemas.microsoft.com/office/powerpoint/2010/main" val="1631627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10</a:t>
            </a:fld>
            <a:endParaRPr lang="en-US">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PSU Center </a:t>
            </a:r>
            <a:r>
              <a:rPr lang="en-US">
                <a:solidFill>
                  <a:prstClr val="black"/>
                </a:solidFill>
              </a:rPr>
              <a:t>for Dirt and Gravel </a:t>
            </a:r>
            <a:r>
              <a:rPr lang="en-US" dirty="0" err="1">
                <a:solidFill>
                  <a:prstClr val="black"/>
                </a:solidFill>
              </a:rPr>
              <a:t>Road</a:t>
            </a:r>
            <a:r>
              <a:rPr lang="en-US" dirty="0">
                <a:solidFill>
                  <a:prstClr val="black"/>
                </a:solidFill>
              </a:rPr>
              <a:t> Studies: www.dirtandgravelroads.org </a:t>
            </a:r>
          </a:p>
        </p:txBody>
      </p:sp>
    </p:spTree>
    <p:extLst>
      <p:ext uri="{BB962C8B-B14F-4D97-AF65-F5344CB8AC3E}">
        <p14:creationId xmlns:p14="http://schemas.microsoft.com/office/powerpoint/2010/main" val="732696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1367242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12</a:t>
            </a:fld>
            <a:endParaRPr lang="en-US">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PSU Center </a:t>
            </a:r>
            <a:r>
              <a:rPr lang="en-US">
                <a:solidFill>
                  <a:prstClr val="black"/>
                </a:solidFill>
              </a:rPr>
              <a:t>for Dirt and Gravel </a:t>
            </a:r>
            <a:r>
              <a:rPr lang="en-US" dirty="0" err="1">
                <a:solidFill>
                  <a:prstClr val="black"/>
                </a:solidFill>
              </a:rPr>
              <a:t>Road</a:t>
            </a:r>
            <a:r>
              <a:rPr lang="en-US" dirty="0">
                <a:solidFill>
                  <a:prstClr val="black"/>
                </a:solidFill>
              </a:rPr>
              <a:t> Studies: www.dirtandgravelroads.org </a:t>
            </a:r>
          </a:p>
        </p:txBody>
      </p:sp>
    </p:spTree>
    <p:extLst>
      <p:ext uri="{BB962C8B-B14F-4D97-AF65-F5344CB8AC3E}">
        <p14:creationId xmlns:p14="http://schemas.microsoft.com/office/powerpoint/2010/main" val="1831723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13</a:t>
            </a:fld>
            <a:endParaRPr lang="en-US">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PSU Center </a:t>
            </a:r>
            <a:r>
              <a:rPr lang="en-US">
                <a:solidFill>
                  <a:prstClr val="black"/>
                </a:solidFill>
              </a:rPr>
              <a:t>for Dirt and Gravel </a:t>
            </a:r>
            <a:r>
              <a:rPr lang="en-US" dirty="0" err="1">
                <a:solidFill>
                  <a:prstClr val="black"/>
                </a:solidFill>
              </a:rPr>
              <a:t>Road</a:t>
            </a:r>
            <a:r>
              <a:rPr lang="en-US" dirty="0">
                <a:solidFill>
                  <a:prstClr val="black"/>
                </a:solidFill>
              </a:rPr>
              <a:t> Studies: www.dirtandgravelroads.org </a:t>
            </a:r>
          </a:p>
        </p:txBody>
      </p:sp>
    </p:spTree>
    <p:extLst>
      <p:ext uri="{BB962C8B-B14F-4D97-AF65-F5344CB8AC3E}">
        <p14:creationId xmlns:p14="http://schemas.microsoft.com/office/powerpoint/2010/main" val="1710471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1088010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2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2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1942207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85412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2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2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638534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2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2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2390046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19</a:t>
            </a:fld>
            <a:endParaRPr lang="en-US">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PSU Center </a:t>
            </a:r>
            <a:r>
              <a:rPr lang="en-US">
                <a:solidFill>
                  <a:prstClr val="black"/>
                </a:solidFill>
              </a:rPr>
              <a:t>for Dirt and Gravel </a:t>
            </a:r>
            <a:r>
              <a:rPr lang="en-US" dirty="0" err="1">
                <a:solidFill>
                  <a:prstClr val="black"/>
                </a:solidFill>
              </a:rPr>
              <a:t>Road</a:t>
            </a:r>
            <a:r>
              <a:rPr lang="en-US" dirty="0">
                <a:solidFill>
                  <a:prstClr val="black"/>
                </a:solidFill>
              </a:rPr>
              <a:t> Studies: www.dirtandgravelroads.org </a:t>
            </a:r>
          </a:p>
        </p:txBody>
      </p:sp>
    </p:spTree>
    <p:extLst>
      <p:ext uri="{BB962C8B-B14F-4D97-AF65-F5344CB8AC3E}">
        <p14:creationId xmlns:p14="http://schemas.microsoft.com/office/powerpoint/2010/main" val="360833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2087091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20</a:t>
            </a:fld>
            <a:endParaRPr lang="en-US">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PSU Center </a:t>
            </a:r>
            <a:r>
              <a:rPr lang="en-US">
                <a:solidFill>
                  <a:prstClr val="black"/>
                </a:solidFill>
              </a:rPr>
              <a:t>for Dirt and Gravel </a:t>
            </a:r>
            <a:r>
              <a:rPr lang="en-US" dirty="0" err="1">
                <a:solidFill>
                  <a:prstClr val="black"/>
                </a:solidFill>
              </a:rPr>
              <a:t>Road</a:t>
            </a:r>
            <a:r>
              <a:rPr lang="en-US" dirty="0">
                <a:solidFill>
                  <a:prstClr val="black"/>
                </a:solidFill>
              </a:rPr>
              <a:t> Studies: www.dirtandgravelroads.org </a:t>
            </a:r>
          </a:p>
        </p:txBody>
      </p:sp>
    </p:spTree>
    <p:extLst>
      <p:ext uri="{BB962C8B-B14F-4D97-AF65-F5344CB8AC3E}">
        <p14:creationId xmlns:p14="http://schemas.microsoft.com/office/powerpoint/2010/main" val="3683531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2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2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1872855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22</a:t>
            </a:fld>
            <a:endParaRPr lang="en-US">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PSU Center </a:t>
            </a:r>
            <a:r>
              <a:rPr lang="en-US">
                <a:solidFill>
                  <a:prstClr val="black"/>
                </a:solidFill>
              </a:rPr>
              <a:t>for Dirt and Gravel </a:t>
            </a:r>
            <a:r>
              <a:rPr lang="en-US" dirty="0" err="1">
                <a:solidFill>
                  <a:prstClr val="black"/>
                </a:solidFill>
              </a:rPr>
              <a:t>Road</a:t>
            </a:r>
            <a:r>
              <a:rPr lang="en-US" dirty="0">
                <a:solidFill>
                  <a:prstClr val="black"/>
                </a:solidFill>
              </a:rPr>
              <a:t> Studies: www.dirtandgravelroads.org </a:t>
            </a:r>
          </a:p>
        </p:txBody>
      </p:sp>
    </p:spTree>
    <p:extLst>
      <p:ext uri="{BB962C8B-B14F-4D97-AF65-F5344CB8AC3E}">
        <p14:creationId xmlns:p14="http://schemas.microsoft.com/office/powerpoint/2010/main" val="2045850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23</a:t>
            </a:fld>
            <a:endParaRPr lang="en-US">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PSU Center </a:t>
            </a:r>
            <a:r>
              <a:rPr lang="en-US">
                <a:solidFill>
                  <a:prstClr val="black"/>
                </a:solidFill>
              </a:rPr>
              <a:t>for Dirt and Gravel </a:t>
            </a:r>
            <a:r>
              <a:rPr lang="en-US" dirty="0" err="1">
                <a:solidFill>
                  <a:prstClr val="black"/>
                </a:solidFill>
              </a:rPr>
              <a:t>Road</a:t>
            </a:r>
            <a:r>
              <a:rPr lang="en-US" dirty="0">
                <a:solidFill>
                  <a:prstClr val="black"/>
                </a:solidFill>
              </a:rPr>
              <a:t> Studies: www.dirtandgravelroads.org </a:t>
            </a:r>
          </a:p>
        </p:txBody>
      </p:sp>
    </p:spTree>
    <p:extLst>
      <p:ext uri="{BB962C8B-B14F-4D97-AF65-F5344CB8AC3E}">
        <p14:creationId xmlns:p14="http://schemas.microsoft.com/office/powerpoint/2010/main" val="3030962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2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2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3316350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25</a:t>
            </a:fld>
            <a:endParaRPr lang="en-US">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PSU Center </a:t>
            </a:r>
            <a:r>
              <a:rPr lang="en-US">
                <a:solidFill>
                  <a:prstClr val="black"/>
                </a:solidFill>
              </a:rPr>
              <a:t>for Dirt and Gravel </a:t>
            </a:r>
            <a:r>
              <a:rPr lang="en-US" dirty="0" err="1">
                <a:solidFill>
                  <a:prstClr val="black"/>
                </a:solidFill>
              </a:rPr>
              <a:t>Road</a:t>
            </a:r>
            <a:r>
              <a:rPr lang="en-US" dirty="0">
                <a:solidFill>
                  <a:prstClr val="black"/>
                </a:solidFill>
              </a:rPr>
              <a:t> Studies: www.dirtandgravelroads.org </a:t>
            </a:r>
          </a:p>
        </p:txBody>
      </p:sp>
    </p:spTree>
    <p:extLst>
      <p:ext uri="{BB962C8B-B14F-4D97-AF65-F5344CB8AC3E}">
        <p14:creationId xmlns:p14="http://schemas.microsoft.com/office/powerpoint/2010/main" val="1657668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26</a:t>
            </a:fld>
            <a:endParaRPr lang="en-US">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PSU Center </a:t>
            </a:r>
            <a:r>
              <a:rPr lang="en-US">
                <a:solidFill>
                  <a:prstClr val="black"/>
                </a:solidFill>
              </a:rPr>
              <a:t>for Dirt and Gravel </a:t>
            </a:r>
            <a:r>
              <a:rPr lang="en-US" dirty="0" err="1">
                <a:solidFill>
                  <a:prstClr val="black"/>
                </a:solidFill>
              </a:rPr>
              <a:t>Road</a:t>
            </a:r>
            <a:r>
              <a:rPr lang="en-US" dirty="0">
                <a:solidFill>
                  <a:prstClr val="black"/>
                </a:solidFill>
              </a:rPr>
              <a:t> Studies: www.dirtandgravelroads.org </a:t>
            </a:r>
          </a:p>
        </p:txBody>
      </p:sp>
    </p:spTree>
    <p:extLst>
      <p:ext uri="{BB962C8B-B14F-4D97-AF65-F5344CB8AC3E}">
        <p14:creationId xmlns:p14="http://schemas.microsoft.com/office/powerpoint/2010/main" val="3669146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27</a:t>
            </a:fld>
            <a:endParaRPr lang="en-US">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PSU Center </a:t>
            </a:r>
            <a:r>
              <a:rPr lang="en-US">
                <a:solidFill>
                  <a:prstClr val="black"/>
                </a:solidFill>
              </a:rPr>
              <a:t>for Dirt and Gravel </a:t>
            </a:r>
            <a:r>
              <a:rPr lang="en-US" dirty="0" err="1">
                <a:solidFill>
                  <a:prstClr val="black"/>
                </a:solidFill>
              </a:rPr>
              <a:t>Road</a:t>
            </a:r>
            <a:r>
              <a:rPr lang="en-US" dirty="0">
                <a:solidFill>
                  <a:prstClr val="black"/>
                </a:solidFill>
              </a:rPr>
              <a:t> Studies: www.dirtandgravelroads.org </a:t>
            </a:r>
          </a:p>
        </p:txBody>
      </p:sp>
    </p:spTree>
    <p:extLst>
      <p:ext uri="{BB962C8B-B14F-4D97-AF65-F5344CB8AC3E}">
        <p14:creationId xmlns:p14="http://schemas.microsoft.com/office/powerpoint/2010/main" val="1672527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28</a:t>
            </a:fld>
            <a:endParaRPr lang="en-US">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PSU Center </a:t>
            </a:r>
            <a:r>
              <a:rPr lang="en-US">
                <a:solidFill>
                  <a:prstClr val="black"/>
                </a:solidFill>
              </a:rPr>
              <a:t>for Dirt and Gravel </a:t>
            </a:r>
            <a:r>
              <a:rPr lang="en-US" dirty="0" err="1">
                <a:solidFill>
                  <a:prstClr val="black"/>
                </a:solidFill>
              </a:rPr>
              <a:t>Road</a:t>
            </a:r>
            <a:r>
              <a:rPr lang="en-US" dirty="0">
                <a:solidFill>
                  <a:prstClr val="black"/>
                </a:solidFill>
              </a:rPr>
              <a:t> Studies: www.dirtandgravelroads.org </a:t>
            </a:r>
          </a:p>
        </p:txBody>
      </p:sp>
    </p:spTree>
    <p:extLst>
      <p:ext uri="{BB962C8B-B14F-4D97-AF65-F5344CB8AC3E}">
        <p14:creationId xmlns:p14="http://schemas.microsoft.com/office/powerpoint/2010/main" val="3354276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3138287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2239596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2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2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1149542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2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2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1892906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2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2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1025029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2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2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370825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2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2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989133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2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2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3001113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2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2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5259429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2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2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3557928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2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2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855051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2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2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1296356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36671062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2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2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29767635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2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2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21713948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2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2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12735352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2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2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37424348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42153009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45</a:t>
            </a:fld>
            <a:endParaRPr lang="en-US">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PSU Center </a:t>
            </a:r>
            <a:r>
              <a:rPr lang="en-US">
                <a:solidFill>
                  <a:prstClr val="black"/>
                </a:solidFill>
              </a:rPr>
              <a:t>for Dirt and Gravel </a:t>
            </a:r>
            <a:r>
              <a:rPr lang="en-US" dirty="0" err="1">
                <a:solidFill>
                  <a:prstClr val="black"/>
                </a:solidFill>
              </a:rPr>
              <a:t>Road</a:t>
            </a:r>
            <a:r>
              <a:rPr lang="en-US" dirty="0">
                <a:solidFill>
                  <a:prstClr val="black"/>
                </a:solidFill>
              </a:rPr>
              <a:t> Studies: www.dirtandgravelroads.org </a:t>
            </a:r>
          </a:p>
        </p:txBody>
      </p:sp>
    </p:spTree>
    <p:extLst>
      <p:ext uri="{BB962C8B-B14F-4D97-AF65-F5344CB8AC3E}">
        <p14:creationId xmlns:p14="http://schemas.microsoft.com/office/powerpoint/2010/main" val="7112439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46</a:t>
            </a:fld>
            <a:endParaRPr lang="en-US">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PSU Center </a:t>
            </a:r>
            <a:r>
              <a:rPr lang="en-US">
                <a:solidFill>
                  <a:prstClr val="black"/>
                </a:solidFill>
              </a:rPr>
              <a:t>for Dirt and Gravel </a:t>
            </a:r>
            <a:r>
              <a:rPr lang="en-US" dirty="0" err="1">
                <a:solidFill>
                  <a:prstClr val="black"/>
                </a:solidFill>
              </a:rPr>
              <a:t>Road</a:t>
            </a:r>
            <a:r>
              <a:rPr lang="en-US" dirty="0">
                <a:solidFill>
                  <a:prstClr val="black"/>
                </a:solidFill>
              </a:rPr>
              <a:t> Studies: www.dirtandgravelroads.org </a:t>
            </a:r>
          </a:p>
        </p:txBody>
      </p:sp>
    </p:spTree>
    <p:extLst>
      <p:ext uri="{BB962C8B-B14F-4D97-AF65-F5344CB8AC3E}">
        <p14:creationId xmlns:p14="http://schemas.microsoft.com/office/powerpoint/2010/main" val="3699913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47</a:t>
            </a:fld>
            <a:endParaRPr lang="en-US">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PSU Center </a:t>
            </a:r>
            <a:r>
              <a:rPr lang="en-US">
                <a:solidFill>
                  <a:prstClr val="black"/>
                </a:solidFill>
              </a:rPr>
              <a:t>for Dirt and Gravel </a:t>
            </a:r>
            <a:r>
              <a:rPr lang="en-US" dirty="0" err="1">
                <a:solidFill>
                  <a:prstClr val="black"/>
                </a:solidFill>
              </a:rPr>
              <a:t>Road</a:t>
            </a:r>
            <a:r>
              <a:rPr lang="en-US" dirty="0">
                <a:solidFill>
                  <a:prstClr val="black"/>
                </a:solidFill>
              </a:rPr>
              <a:t> Studies: www.dirtandgravelroads.org </a:t>
            </a:r>
          </a:p>
        </p:txBody>
      </p:sp>
    </p:spTree>
    <p:extLst>
      <p:ext uri="{BB962C8B-B14F-4D97-AF65-F5344CB8AC3E}">
        <p14:creationId xmlns:p14="http://schemas.microsoft.com/office/powerpoint/2010/main" val="16058191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2787221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3970141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2270978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7</a:t>
            </a:fld>
            <a:endParaRPr lang="en-US">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PSU Center </a:t>
            </a:r>
            <a:r>
              <a:rPr lang="en-US">
                <a:solidFill>
                  <a:prstClr val="black"/>
                </a:solidFill>
              </a:rPr>
              <a:t>for Dirt and Gravel </a:t>
            </a:r>
            <a:r>
              <a:rPr lang="en-US" dirty="0" err="1">
                <a:solidFill>
                  <a:prstClr val="black"/>
                </a:solidFill>
              </a:rPr>
              <a:t>Road</a:t>
            </a:r>
            <a:r>
              <a:rPr lang="en-US" dirty="0">
                <a:solidFill>
                  <a:prstClr val="black"/>
                </a:solidFill>
              </a:rPr>
              <a:t> Studies: www.dirtandgravelroads.org </a:t>
            </a:r>
          </a:p>
        </p:txBody>
      </p:sp>
    </p:spTree>
    <p:extLst>
      <p:ext uri="{BB962C8B-B14F-4D97-AF65-F5344CB8AC3E}">
        <p14:creationId xmlns:p14="http://schemas.microsoft.com/office/powerpoint/2010/main" val="3453612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8</a:t>
            </a:fld>
            <a:endParaRPr lang="en-US">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PSU Center </a:t>
            </a:r>
            <a:r>
              <a:rPr lang="en-US">
                <a:solidFill>
                  <a:prstClr val="black"/>
                </a:solidFill>
              </a:rPr>
              <a:t>for Dirt and Gravel </a:t>
            </a:r>
            <a:r>
              <a:rPr lang="en-US" dirty="0" err="1">
                <a:solidFill>
                  <a:prstClr val="black"/>
                </a:solidFill>
              </a:rPr>
              <a:t>Road</a:t>
            </a:r>
            <a:r>
              <a:rPr lang="en-US" dirty="0">
                <a:solidFill>
                  <a:prstClr val="black"/>
                </a:solidFill>
              </a:rPr>
              <a:t> Studies: www.dirtandgravelroads.org </a:t>
            </a:r>
          </a:p>
        </p:txBody>
      </p:sp>
    </p:spTree>
    <p:extLst>
      <p:ext uri="{BB962C8B-B14F-4D97-AF65-F5344CB8AC3E}">
        <p14:creationId xmlns:p14="http://schemas.microsoft.com/office/powerpoint/2010/main" val="2478537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2761694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985DA0-F5BB-4D85-8A5D-EF8AB93C3DCC}" type="datetime1">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42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DA37D0-BDAB-4D48-A5F5-4FE04C6F2F7A}" type="datetime1">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12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C27A6C-D57B-47B5-AE72-FE77079848F6}" type="datetime1">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53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7B559-8EF7-4CCC-825C-D42076252684}" type="datetime1">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62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446BE-EE92-4E83-8B42-77901C4DAB75}" type="datetime1">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37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50970A-1D8C-4A33-B1B1-5F54C6646EE7}" type="datetime1">
              <a:rPr lang="en-US" smtClean="0">
                <a:solidFill>
                  <a:prstClr val="black">
                    <a:tint val="75000"/>
                  </a:prstClr>
                </a:solidFill>
              </a:rPr>
              <a:pPr/>
              <a:t>2/13/2019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5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7E42EE-0E0E-41BB-B63A-17A33A50FFFE}" type="datetime1">
              <a:rPr lang="en-US" smtClean="0">
                <a:solidFill>
                  <a:prstClr val="black">
                    <a:tint val="75000"/>
                  </a:prstClr>
                </a:solidFill>
              </a:rPr>
              <a:pPr/>
              <a:t>2/13/2019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07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8B8371-D093-4564-AB29-14FB2C779F27}" type="datetime1">
              <a:rPr lang="en-US" smtClean="0">
                <a:solidFill>
                  <a:prstClr val="black">
                    <a:tint val="75000"/>
                  </a:prstClr>
                </a:solidFill>
              </a:rPr>
              <a:pPr/>
              <a:t>2/13/2019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78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2250A-64BF-4AAB-B2DB-F7DDC113275C}" type="datetime1">
              <a:rPr lang="en-US" smtClean="0">
                <a:solidFill>
                  <a:prstClr val="black">
                    <a:tint val="75000"/>
                  </a:prstClr>
                </a:solidFill>
              </a:rPr>
              <a:pPr/>
              <a:t>2/13/2019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24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259AAA-771C-40DF-99C7-EB8B06EA05A0}" type="datetime1">
              <a:rPr lang="en-US" smtClean="0">
                <a:solidFill>
                  <a:prstClr val="black">
                    <a:tint val="75000"/>
                  </a:prstClr>
                </a:solidFill>
              </a:rPr>
              <a:pPr/>
              <a:t>2/13/2019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30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F0990-0828-4309-946A-FE210B472ABB}" type="datetime1">
              <a:rPr lang="en-US" smtClean="0">
                <a:solidFill>
                  <a:prstClr val="black">
                    <a:tint val="75000"/>
                  </a:prstClr>
                </a:solidFill>
              </a:rPr>
              <a:pPr/>
              <a:t>2/13/2019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77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478EB-3AEF-4AAF-B76E-BB1CDFCC0016}" type="datetime1">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2206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7C987-B4EE-46EE-8D5F-6D30A482A9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827580"/>
            <a:ext cx="9144000" cy="3735020"/>
          </a:xfrm>
          <a:prstGeom prst="rect">
            <a:avLst/>
          </a:prstGeom>
        </p:spPr>
      </p:pic>
      <p:sp>
        <p:nvSpPr>
          <p:cNvPr id="27" name="TextBox 26"/>
          <p:cNvSpPr txBox="1"/>
          <p:nvPr/>
        </p:nvSpPr>
        <p:spPr>
          <a:xfrm>
            <a:off x="228600" y="152400"/>
            <a:ext cx="8610600" cy="6555641"/>
          </a:xfrm>
          <a:prstGeom prst="rect">
            <a:avLst/>
          </a:prstGeom>
          <a:noFill/>
        </p:spPr>
        <p:txBody>
          <a:bodyPr wrap="square" rtlCol="0">
            <a:spAutoFit/>
          </a:bodyPr>
          <a:lstStyle/>
          <a:p>
            <a:pPr algn="ctr"/>
            <a:r>
              <a:rPr lang="en-US" sz="3600" b="1" dirty="0">
                <a:solidFill>
                  <a:srgbClr val="FFFF00"/>
                </a:solidFill>
              </a:rPr>
              <a:t>Dirt, Gravel, and Low-Volume Roads </a:t>
            </a:r>
          </a:p>
          <a:p>
            <a:pPr algn="ctr"/>
            <a:r>
              <a:rPr lang="en-US" sz="2400" dirty="0">
                <a:solidFill>
                  <a:schemeClr val="bg1"/>
                </a:solidFill>
              </a:rPr>
              <a:t>“Old” Money Spending Overview</a:t>
            </a:r>
          </a:p>
          <a:p>
            <a:pPr algn="ctr"/>
            <a:r>
              <a:rPr lang="en-US" sz="2400" dirty="0">
                <a:solidFill>
                  <a:schemeClr val="bg1"/>
                </a:solidFill>
              </a:rPr>
              <a:t>Tips and Tricks for meeting the June 30, 2019 Spending Deadline</a:t>
            </a:r>
          </a:p>
          <a:p>
            <a:pPr algn="ctr"/>
            <a:r>
              <a:rPr lang="en-US" sz="2400" dirty="0">
                <a:solidFill>
                  <a:schemeClr val="bg1"/>
                </a:solidFill>
              </a:rPr>
              <a:t>2/12/2019</a:t>
            </a: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r>
              <a:rPr lang="en-US" sz="2400" dirty="0">
                <a:solidFill>
                  <a:schemeClr val="bg1"/>
                </a:solidFill>
              </a:rPr>
              <a:t>Roy Richardson - State Conservation Commission</a:t>
            </a:r>
          </a:p>
          <a:p>
            <a:pPr algn="ctr"/>
            <a:r>
              <a:rPr lang="en-US" sz="2400" dirty="0">
                <a:solidFill>
                  <a:schemeClr val="bg1"/>
                </a:solidFill>
              </a:rPr>
              <a:t>Ken Corradini - PSU Center for Dirt and </a:t>
            </a:r>
            <a:br>
              <a:rPr lang="en-US" sz="2400" dirty="0">
                <a:solidFill>
                  <a:schemeClr val="bg1"/>
                </a:solidFill>
              </a:rPr>
            </a:br>
            <a:r>
              <a:rPr lang="en-US" sz="2400" dirty="0">
                <a:solidFill>
                  <a:schemeClr val="bg1"/>
                </a:solidFill>
              </a:rPr>
              <a:t>Gravel Road Studies</a:t>
            </a:r>
          </a:p>
        </p:txBody>
      </p:sp>
      <p:sp>
        <p:nvSpPr>
          <p:cNvPr id="2" name="TextBox 1"/>
          <p:cNvSpPr txBox="1"/>
          <p:nvPr/>
        </p:nvSpPr>
        <p:spPr>
          <a:xfrm>
            <a:off x="304800" y="4495800"/>
            <a:ext cx="2096023" cy="646331"/>
          </a:xfrm>
          <a:prstGeom prst="rect">
            <a:avLst/>
          </a:prstGeom>
          <a:noFill/>
        </p:spPr>
        <p:txBody>
          <a:bodyPr wrap="none" rtlCol="0">
            <a:spAutoFit/>
          </a:bodyPr>
          <a:lstStyle/>
          <a:p>
            <a:r>
              <a:rPr lang="en-US" b="1" i="1" dirty="0"/>
              <a:t>Huntingdon County </a:t>
            </a:r>
          </a:p>
          <a:p>
            <a:r>
              <a:rPr lang="en-US" b="1" i="1" dirty="0"/>
              <a:t>2018 project</a:t>
            </a:r>
          </a:p>
        </p:txBody>
      </p:sp>
    </p:spTree>
    <p:extLst>
      <p:ext uri="{BB962C8B-B14F-4D97-AF65-F5344CB8AC3E}">
        <p14:creationId xmlns:p14="http://schemas.microsoft.com/office/powerpoint/2010/main" val="2551927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5181600"/>
            <a:ext cx="1752600" cy="304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5562600"/>
            <a:ext cx="30480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2"/>
          <p:cNvSpPr txBox="1">
            <a:spLocks/>
          </p:cNvSpPr>
          <p:nvPr/>
        </p:nvSpPr>
        <p:spPr>
          <a:xfrm>
            <a:off x="323850" y="431269"/>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a:solidFill>
                  <a:srgbClr val="FF0000"/>
                </a:solidFill>
                <a:ea typeface="Times New Roman"/>
              </a:rPr>
              <a:t>Annual Summary Report Spending Difference VS Previous 5-Year Balance Remaining?</a:t>
            </a:r>
            <a:endParaRPr lang="en-US" sz="2400" b="1" dirty="0">
              <a:solidFill>
                <a:srgbClr val="FF0000"/>
              </a:solidFill>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FFFFCC"/>
                </a:solidFill>
                <a:latin typeface="Arial" pitchFamily="34" charset="0"/>
              </a:rPr>
              <a:t>“Old” Money Spending Overview</a:t>
            </a:r>
          </a:p>
        </p:txBody>
      </p:sp>
      <p:sp>
        <p:nvSpPr>
          <p:cNvPr id="6" name="Text Box 6"/>
          <p:cNvSpPr txBox="1">
            <a:spLocks noChangeArrowheads="1"/>
          </p:cNvSpPr>
          <p:nvPr/>
        </p:nvSpPr>
        <p:spPr bwMode="auto">
          <a:xfrm>
            <a:off x="4552950" y="-43814"/>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003300"/>
                </a:solidFill>
                <a:latin typeface="Arial" pitchFamily="34" charset="0"/>
              </a:rPr>
              <a:t>ASR vs “Old” Money Spending</a:t>
            </a:r>
          </a:p>
        </p:txBody>
      </p:sp>
      <p:pic>
        <p:nvPicPr>
          <p:cNvPr id="4" name="Picture 3">
            <a:extLst>
              <a:ext uri="{FF2B5EF4-FFF2-40B4-BE49-F238E27FC236}">
                <a16:creationId xmlns:a16="http://schemas.microsoft.com/office/drawing/2014/main" id="{E661EE33-4D4D-4D36-92DB-2A8929271959}"/>
              </a:ext>
            </a:extLst>
          </p:cNvPr>
          <p:cNvPicPr>
            <a:picLocks noChangeAspect="1"/>
          </p:cNvPicPr>
          <p:nvPr/>
        </p:nvPicPr>
        <p:blipFill>
          <a:blip r:embed="rId3"/>
          <a:stretch>
            <a:fillRect/>
          </a:stretch>
        </p:blipFill>
        <p:spPr>
          <a:xfrm>
            <a:off x="5624704" y="4557550"/>
            <a:ext cx="3458013" cy="169085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38C460B-02B3-4F63-BF82-6A4EF8C2C52C}"/>
              </a:ext>
            </a:extLst>
          </p:cNvPr>
          <p:cNvPicPr>
            <a:picLocks noChangeAspect="1"/>
          </p:cNvPicPr>
          <p:nvPr/>
        </p:nvPicPr>
        <p:blipFill>
          <a:blip r:embed="rId4"/>
          <a:stretch>
            <a:fillRect/>
          </a:stretch>
        </p:blipFill>
        <p:spPr>
          <a:xfrm>
            <a:off x="5637299" y="2286000"/>
            <a:ext cx="3428461" cy="1676400"/>
          </a:xfrm>
          <a:prstGeom prst="rect">
            <a:avLst/>
          </a:prstGeom>
          <a:effectLst>
            <a:outerShdw blurRad="50800" dist="38100" dir="2700000" algn="tl" rotWithShape="0">
              <a:prstClr val="black">
                <a:alpha val="40000"/>
              </a:prstClr>
            </a:outerShdw>
          </a:effectLst>
        </p:spPr>
      </p:pic>
      <p:sp>
        <p:nvSpPr>
          <p:cNvPr id="17" name="Oval 16">
            <a:extLst>
              <a:ext uri="{FF2B5EF4-FFF2-40B4-BE49-F238E27FC236}">
                <a16:creationId xmlns:a16="http://schemas.microsoft.com/office/drawing/2014/main" id="{E7829603-AE32-486A-BFF1-F79D7ADA4E51}"/>
              </a:ext>
            </a:extLst>
          </p:cNvPr>
          <p:cNvSpPr/>
          <p:nvPr/>
        </p:nvSpPr>
        <p:spPr>
          <a:xfrm>
            <a:off x="5732187" y="3462069"/>
            <a:ext cx="3220949"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D63E063-6314-4720-96DC-9A5173923297}"/>
              </a:ext>
            </a:extLst>
          </p:cNvPr>
          <p:cNvSpPr/>
          <p:nvPr/>
        </p:nvSpPr>
        <p:spPr>
          <a:xfrm>
            <a:off x="5637300" y="5748070"/>
            <a:ext cx="3428460"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cxnSpLocks/>
            <a:endCxn id="4" idx="1"/>
          </p:cNvCxnSpPr>
          <p:nvPr/>
        </p:nvCxnSpPr>
        <p:spPr>
          <a:xfrm flipV="1">
            <a:off x="4038600" y="5402975"/>
            <a:ext cx="1586104" cy="34509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V="1">
            <a:off x="2743200" y="3352800"/>
            <a:ext cx="2894099" cy="198120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75104" y="1819535"/>
            <a:ext cx="3752850" cy="461665"/>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a:ea typeface="+mn-ea"/>
                <a:cs typeface="+mn-cs"/>
              </a:rPr>
              <a:t>From Annual Report</a:t>
            </a:r>
          </a:p>
        </p:txBody>
      </p:sp>
      <p:sp>
        <p:nvSpPr>
          <p:cNvPr id="2" name="TextBox 1">
            <a:extLst>
              <a:ext uri="{FF2B5EF4-FFF2-40B4-BE49-F238E27FC236}">
                <a16:creationId xmlns:a16="http://schemas.microsoft.com/office/drawing/2014/main" id="{9D5AE1E4-CF3E-4ABC-AC68-F8D6499356BC}"/>
              </a:ext>
            </a:extLst>
          </p:cNvPr>
          <p:cNvSpPr txBox="1"/>
          <p:nvPr/>
        </p:nvSpPr>
        <p:spPr>
          <a:xfrm>
            <a:off x="238124" y="1668482"/>
            <a:ext cx="4867275" cy="4278094"/>
          </a:xfrm>
          <a:prstGeom prst="rect">
            <a:avLst/>
          </a:prstGeom>
          <a:noFill/>
        </p:spPr>
        <p:txBody>
          <a:bodyPr wrap="square" rtlCol="0">
            <a:spAutoFit/>
          </a:bodyPr>
          <a:lstStyle/>
          <a:p>
            <a:r>
              <a:rPr lang="en-US" sz="3200" b="1" u="sng" dirty="0"/>
              <a:t>In a Normal Year:</a:t>
            </a:r>
          </a:p>
          <a:p>
            <a:pPr marL="285750" indent="-285750">
              <a:buFont typeface="Arial" panose="020B0604020202020204" pitchFamily="34" charset="0"/>
              <a:buChar char="•"/>
            </a:pPr>
            <a:r>
              <a:rPr lang="en-US" sz="2400" dirty="0"/>
              <a:t>CDs have 2 years to spend funds to be eligible for next FY allocations</a:t>
            </a:r>
          </a:p>
          <a:p>
            <a:pPr marL="285750" indent="-285750">
              <a:buFont typeface="Arial" panose="020B0604020202020204" pitchFamily="34" charset="0"/>
              <a:buChar char="•"/>
            </a:pPr>
            <a:r>
              <a:rPr lang="en-US" sz="2400" dirty="0"/>
              <a:t>Spending Requirement does not include two most recent allocation Fiscal Year’s</a:t>
            </a:r>
          </a:p>
          <a:p>
            <a:pPr marL="742950" lvl="1" indent="-285750">
              <a:buFont typeface="Arial" panose="020B0604020202020204" pitchFamily="34" charset="0"/>
              <a:buChar char="•"/>
            </a:pPr>
            <a:r>
              <a:rPr lang="en-US" sz="2400" dirty="0"/>
              <a:t>FY 17/18 </a:t>
            </a:r>
            <a:r>
              <a:rPr lang="en-US" sz="2400" u="sng" dirty="0"/>
              <a:t>not included</a:t>
            </a:r>
          </a:p>
          <a:p>
            <a:pPr marL="285750" indent="-285750">
              <a:buFont typeface="Arial" panose="020B0604020202020204" pitchFamily="34" charset="0"/>
              <a:buChar char="•"/>
            </a:pPr>
            <a:r>
              <a:rPr lang="en-US" sz="2400" dirty="0"/>
              <a:t>CD Status reflected in GIS “ASR Overview”:</a:t>
            </a:r>
          </a:p>
          <a:p>
            <a:pPr marL="742950" lvl="1" indent="-285750">
              <a:buFont typeface="Arial" panose="020B0604020202020204" pitchFamily="34" charset="0"/>
              <a:buChar char="•"/>
            </a:pPr>
            <a:r>
              <a:rPr lang="en-US" sz="2400" dirty="0"/>
              <a:t>Green = OK</a:t>
            </a:r>
          </a:p>
          <a:p>
            <a:pPr marL="742950" lvl="1" indent="-285750">
              <a:buFont typeface="Arial" panose="020B0604020202020204" pitchFamily="34" charset="0"/>
              <a:buChar char="•"/>
            </a:pPr>
            <a:r>
              <a:rPr lang="en-US" sz="2400" dirty="0"/>
              <a:t>Red = Short of spending</a:t>
            </a:r>
          </a:p>
        </p:txBody>
      </p:sp>
    </p:spTree>
    <p:extLst>
      <p:ext uri="{BB962C8B-B14F-4D97-AF65-F5344CB8AC3E}">
        <p14:creationId xmlns:p14="http://schemas.microsoft.com/office/powerpoint/2010/main" val="3851183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990600" y="3737050"/>
            <a:ext cx="1752600" cy="304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990600" y="4114800"/>
            <a:ext cx="30480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323850" y="431269"/>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Annual Summary Report Spending Difference VS Previous 5-Year Balance Remaining?</a:t>
            </a:r>
            <a:endParaRPr kumimoji="0" lang="en-US" sz="2400" b="1" i="0" u="none" strike="noStrike" kern="1200" cap="none" spc="0" normalizeH="0" baseline="0" noProof="0" dirty="0">
              <a:ln>
                <a:noFill/>
              </a:ln>
              <a:solidFill>
                <a:srgbClr val="FF0000"/>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“Old” Money Spending Overview</a:t>
            </a:r>
          </a:p>
        </p:txBody>
      </p:sp>
      <p:sp>
        <p:nvSpPr>
          <p:cNvPr id="6" name="Text Box 6"/>
          <p:cNvSpPr txBox="1">
            <a:spLocks noChangeArrowheads="1"/>
          </p:cNvSpPr>
          <p:nvPr/>
        </p:nvSpPr>
        <p:spPr bwMode="auto">
          <a:xfrm>
            <a:off x="455295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ASR vs “Old” Money Spending</a:t>
            </a:r>
          </a:p>
        </p:txBody>
      </p:sp>
      <p:sp>
        <p:nvSpPr>
          <p:cNvPr id="2" name="TextBox 1">
            <a:extLst>
              <a:ext uri="{FF2B5EF4-FFF2-40B4-BE49-F238E27FC236}">
                <a16:creationId xmlns:a16="http://schemas.microsoft.com/office/drawing/2014/main" id="{9D5AE1E4-CF3E-4ABC-AC68-F8D6499356BC}"/>
              </a:ext>
            </a:extLst>
          </p:cNvPr>
          <p:cNvSpPr txBox="1"/>
          <p:nvPr/>
        </p:nvSpPr>
        <p:spPr>
          <a:xfrm>
            <a:off x="238124" y="1668482"/>
            <a:ext cx="4867275"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alibri"/>
                <a:ea typeface="+mn-ea"/>
                <a:cs typeface="+mn-cs"/>
              </a:rPr>
              <a:t>In a Normal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CDs have 2 years to spend funds to be eligible for next FY allocations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CD Status reflected in GIS “ASR Overview”:</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Green = OK</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Red = Short of spending</a:t>
            </a:r>
          </a:p>
        </p:txBody>
      </p:sp>
      <p:pic>
        <p:nvPicPr>
          <p:cNvPr id="4" name="Picture 3">
            <a:extLst>
              <a:ext uri="{FF2B5EF4-FFF2-40B4-BE49-F238E27FC236}">
                <a16:creationId xmlns:a16="http://schemas.microsoft.com/office/drawing/2014/main" id="{E661EE33-4D4D-4D36-92DB-2A8929271959}"/>
              </a:ext>
            </a:extLst>
          </p:cNvPr>
          <p:cNvPicPr>
            <a:picLocks noChangeAspect="1"/>
          </p:cNvPicPr>
          <p:nvPr/>
        </p:nvPicPr>
        <p:blipFill>
          <a:blip r:embed="rId3"/>
          <a:stretch>
            <a:fillRect/>
          </a:stretch>
        </p:blipFill>
        <p:spPr>
          <a:xfrm>
            <a:off x="5624704" y="4557550"/>
            <a:ext cx="3458013" cy="169085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38C460B-02B3-4F63-BF82-6A4EF8C2C52C}"/>
              </a:ext>
            </a:extLst>
          </p:cNvPr>
          <p:cNvPicPr>
            <a:picLocks noChangeAspect="1"/>
          </p:cNvPicPr>
          <p:nvPr/>
        </p:nvPicPr>
        <p:blipFill>
          <a:blip r:embed="rId4"/>
          <a:stretch>
            <a:fillRect/>
          </a:stretch>
        </p:blipFill>
        <p:spPr>
          <a:xfrm>
            <a:off x="5637299" y="2286000"/>
            <a:ext cx="3428461" cy="1676400"/>
          </a:xfrm>
          <a:prstGeom prst="rect">
            <a:avLst/>
          </a:prstGeom>
          <a:effectLst>
            <a:outerShdw blurRad="50800" dist="38100" dir="2700000" algn="tl" rotWithShape="0">
              <a:prstClr val="black">
                <a:alpha val="40000"/>
              </a:prstClr>
            </a:outerShdw>
          </a:effectLst>
        </p:spPr>
      </p:pic>
      <p:sp>
        <p:nvSpPr>
          <p:cNvPr id="17" name="Oval 16">
            <a:extLst>
              <a:ext uri="{FF2B5EF4-FFF2-40B4-BE49-F238E27FC236}">
                <a16:creationId xmlns:a16="http://schemas.microsoft.com/office/drawing/2014/main" id="{E7829603-AE32-486A-BFF1-F79D7ADA4E51}"/>
              </a:ext>
            </a:extLst>
          </p:cNvPr>
          <p:cNvSpPr/>
          <p:nvPr/>
        </p:nvSpPr>
        <p:spPr>
          <a:xfrm>
            <a:off x="5732187" y="3462069"/>
            <a:ext cx="3220949"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17">
            <a:extLst>
              <a:ext uri="{FF2B5EF4-FFF2-40B4-BE49-F238E27FC236}">
                <a16:creationId xmlns:a16="http://schemas.microsoft.com/office/drawing/2014/main" id="{3D63E063-6314-4720-96DC-9A5173923297}"/>
              </a:ext>
            </a:extLst>
          </p:cNvPr>
          <p:cNvSpPr/>
          <p:nvPr/>
        </p:nvSpPr>
        <p:spPr>
          <a:xfrm>
            <a:off x="5637300" y="5748070"/>
            <a:ext cx="3428460"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p:cNvSpPr txBox="1"/>
          <p:nvPr/>
        </p:nvSpPr>
        <p:spPr>
          <a:xfrm>
            <a:off x="762000" y="1201212"/>
            <a:ext cx="7140750" cy="4893647"/>
          </a:xfrm>
          <a:prstGeom prst="rect">
            <a:avLst/>
          </a:prstGeom>
          <a:solidFill>
            <a:srgbClr val="FFFFCC"/>
          </a:solidFill>
          <a:ln w="28575">
            <a:solidFill>
              <a:srgbClr val="FF0000"/>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a:ea typeface="+mn-ea"/>
                <a:cs typeface="+mn-cs"/>
              </a:rPr>
              <a:t>This Year Only: Green/Red Status </a:t>
            </a:r>
            <a:r>
              <a:rPr kumimoji="0" lang="en-US" sz="3600" b="1" i="0" u="sng" strike="noStrike" kern="1200" cap="none" spc="0" normalizeH="0" baseline="0" noProof="0" dirty="0">
                <a:ln>
                  <a:noFill/>
                </a:ln>
                <a:solidFill>
                  <a:srgbClr val="FF0000"/>
                </a:solidFill>
                <a:effectLst/>
                <a:uLnTx/>
                <a:uFillTx/>
                <a:latin typeface="Calibri"/>
                <a:ea typeface="+mn-ea"/>
                <a:cs typeface="+mn-cs"/>
              </a:rPr>
              <a:t>does not matter</a:t>
            </a:r>
            <a:r>
              <a:rPr kumimoji="0" lang="en-US" sz="36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rgbClr val="FF0000"/>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Why?</a:t>
            </a:r>
            <a:endParaRPr lang="en-US" sz="2400" b="1" dirty="0">
              <a:solidFill>
                <a:srgbClr val="FF0000"/>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effectLst/>
                <a:uLnTx/>
                <a:uFillTx/>
                <a:latin typeface="Calibri"/>
                <a:ea typeface="+mn-ea"/>
                <a:cs typeface="+mn-cs"/>
              </a:rPr>
              <a:t>Since old 5-year contract funds must be spent by June 30, 2019, that requirement is actually more strict</a:t>
            </a:r>
            <a:r>
              <a:rPr kumimoji="0" lang="en-US" sz="2400" i="0" u="none" strike="noStrike" kern="1200" cap="none" spc="0" normalizeH="0" noProof="0" dirty="0">
                <a:ln>
                  <a:noFill/>
                </a:ln>
                <a:effectLst/>
                <a:uLnTx/>
                <a:uFillTx/>
                <a:latin typeface="Calibri"/>
                <a:ea typeface="+mn-ea"/>
                <a:cs typeface="+mn-cs"/>
              </a:rPr>
              <a:t> than the traditional green/red for 2-year spending.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baseline="0" dirty="0">
              <a:solidFill>
                <a:srgbClr val="FF0000"/>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noProof="0" dirty="0">
                <a:ln>
                  <a:noFill/>
                </a:ln>
                <a:solidFill>
                  <a:srgbClr val="FF0000"/>
                </a:solidFill>
                <a:effectLst/>
                <a:uLnTx/>
                <a:uFillTx/>
                <a:latin typeface="Calibri"/>
                <a:ea typeface="+mn-ea"/>
                <a:cs typeface="+mn-cs"/>
              </a:rPr>
              <a:t>So what does matter?</a:t>
            </a:r>
            <a:endParaRPr kumimoji="0" lang="en-US" sz="240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837230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05400" y="4340627"/>
            <a:ext cx="3889622" cy="1879984"/>
          </a:xfrm>
          <a:prstGeom prst="rect">
            <a:avLst/>
          </a:prstGeom>
        </p:spPr>
      </p:pic>
      <p:pic>
        <p:nvPicPr>
          <p:cNvPr id="3" name="Picture 2"/>
          <p:cNvPicPr>
            <a:picLocks noChangeAspect="1"/>
          </p:cNvPicPr>
          <p:nvPr/>
        </p:nvPicPr>
        <p:blipFill>
          <a:blip r:embed="rId4"/>
          <a:stretch>
            <a:fillRect/>
          </a:stretch>
        </p:blipFill>
        <p:spPr>
          <a:xfrm>
            <a:off x="5124450" y="2205079"/>
            <a:ext cx="3870572" cy="1810429"/>
          </a:xfrm>
          <a:prstGeom prst="rect">
            <a:avLst/>
          </a:prstGeom>
        </p:spPr>
      </p:pic>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2"/>
          <p:cNvSpPr txBox="1">
            <a:spLocks/>
          </p:cNvSpPr>
          <p:nvPr/>
        </p:nvSpPr>
        <p:spPr>
          <a:xfrm>
            <a:off x="323850" y="431269"/>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a:solidFill>
                  <a:srgbClr val="FF0000"/>
                </a:solidFill>
                <a:ea typeface="Times New Roman"/>
              </a:rPr>
              <a:t>Annual Summary Report Spending Difference VS Previous 5-Year Balance Remaining?</a:t>
            </a:r>
            <a:endParaRPr lang="en-US" sz="4000" b="1" dirty="0">
              <a:solidFill>
                <a:srgbClr val="FF0000"/>
              </a:solidFill>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FFFFCC"/>
                </a:solidFill>
                <a:latin typeface="Arial" pitchFamily="34" charset="0"/>
              </a:rPr>
              <a:t>“Old” Money Spending Overview</a:t>
            </a:r>
          </a:p>
        </p:txBody>
      </p:sp>
      <p:sp>
        <p:nvSpPr>
          <p:cNvPr id="6" name="Text Box 6"/>
          <p:cNvSpPr txBox="1">
            <a:spLocks noChangeArrowheads="1"/>
          </p:cNvSpPr>
          <p:nvPr/>
        </p:nvSpPr>
        <p:spPr bwMode="auto">
          <a:xfrm>
            <a:off x="4552950" y="-43814"/>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003300"/>
                </a:solidFill>
                <a:latin typeface="Arial" pitchFamily="34" charset="0"/>
              </a:rPr>
              <a:t>ASR vs “Old” Money Spending</a:t>
            </a:r>
          </a:p>
        </p:txBody>
      </p:sp>
      <p:sp>
        <p:nvSpPr>
          <p:cNvPr id="9" name="Oval 8">
            <a:extLst>
              <a:ext uri="{FF2B5EF4-FFF2-40B4-BE49-F238E27FC236}">
                <a16:creationId xmlns:a16="http://schemas.microsoft.com/office/drawing/2014/main" id="{6B3520DC-CBD7-4613-AAEF-9591CC68DC18}"/>
              </a:ext>
            </a:extLst>
          </p:cNvPr>
          <p:cNvSpPr/>
          <p:nvPr/>
        </p:nvSpPr>
        <p:spPr>
          <a:xfrm>
            <a:off x="5181600" y="5513066"/>
            <a:ext cx="3762376" cy="4648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D5AE1E4-CF3E-4ABC-AC68-F8D6499356BC}"/>
              </a:ext>
            </a:extLst>
          </p:cNvPr>
          <p:cNvSpPr txBox="1"/>
          <p:nvPr/>
        </p:nvSpPr>
        <p:spPr>
          <a:xfrm>
            <a:off x="238124" y="1668482"/>
            <a:ext cx="4886326" cy="4647426"/>
          </a:xfrm>
          <a:prstGeom prst="rect">
            <a:avLst/>
          </a:prstGeom>
          <a:noFill/>
        </p:spPr>
        <p:txBody>
          <a:bodyPr wrap="square" rtlCol="0">
            <a:spAutoFit/>
          </a:bodyPr>
          <a:lstStyle/>
          <a:p>
            <a:r>
              <a:rPr lang="en-US" sz="3200" b="1" u="sng" dirty="0"/>
              <a:t>This Year:</a:t>
            </a:r>
          </a:p>
          <a:p>
            <a:pPr marL="285750" indent="-285750">
              <a:buFont typeface="Arial" panose="020B0604020202020204" pitchFamily="34" charset="0"/>
              <a:buChar char="•"/>
            </a:pPr>
            <a:r>
              <a:rPr lang="en-US" sz="2400" dirty="0"/>
              <a:t>Must “zero out” balance remaining in old 5-year contract funds</a:t>
            </a:r>
          </a:p>
          <a:p>
            <a:pPr marL="285750" indent="-285750">
              <a:buFont typeface="Arial" panose="020B0604020202020204" pitchFamily="34" charset="0"/>
              <a:buChar char="•"/>
            </a:pPr>
            <a:r>
              <a:rPr lang="en-US" sz="2400" dirty="0"/>
              <a:t>Balance Remaining </a:t>
            </a:r>
            <a:r>
              <a:rPr lang="en-US" sz="2400" u="sng" dirty="0"/>
              <a:t>includes</a:t>
            </a:r>
            <a:r>
              <a:rPr lang="en-US" sz="2400" dirty="0"/>
              <a:t> FY 17/18</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Don’t forget to check BOTH </a:t>
            </a:r>
            <a:r>
              <a:rPr lang="en-US" sz="2400" dirty="0" err="1"/>
              <a:t>DnG</a:t>
            </a:r>
            <a:r>
              <a:rPr lang="en-US" sz="2400" dirty="0"/>
              <a:t> and LVR – tracked separately!</a:t>
            </a:r>
          </a:p>
        </p:txBody>
      </p:sp>
      <p:sp>
        <p:nvSpPr>
          <p:cNvPr id="15" name="Oval 14">
            <a:extLst>
              <a:ext uri="{FF2B5EF4-FFF2-40B4-BE49-F238E27FC236}">
                <a16:creationId xmlns:a16="http://schemas.microsoft.com/office/drawing/2014/main" id="{6B3520DC-CBD7-4613-AAEF-9591CC68DC18}"/>
              </a:ext>
            </a:extLst>
          </p:cNvPr>
          <p:cNvSpPr/>
          <p:nvPr/>
        </p:nvSpPr>
        <p:spPr>
          <a:xfrm>
            <a:off x="5232646" y="3329355"/>
            <a:ext cx="3762376" cy="4648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270746" y="1721554"/>
            <a:ext cx="3752850" cy="461665"/>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a:ea typeface="+mn-ea"/>
                <a:cs typeface="+mn-cs"/>
              </a:rPr>
              <a:t>From Quarterly Report</a:t>
            </a:r>
          </a:p>
        </p:txBody>
      </p:sp>
      <p:cxnSp>
        <p:nvCxnSpPr>
          <p:cNvPr id="17" name="Straight Arrow Connector 16"/>
          <p:cNvCxnSpPr>
            <a:cxnSpLocks/>
            <a:stCxn id="18" idx="3"/>
          </p:cNvCxnSpPr>
          <p:nvPr/>
        </p:nvCxnSpPr>
        <p:spPr>
          <a:xfrm flipV="1">
            <a:off x="4410074" y="3657600"/>
            <a:ext cx="822572" cy="6374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9600" y="4095008"/>
            <a:ext cx="3800474" cy="400110"/>
          </a:xfrm>
          <a:prstGeom prst="rect">
            <a:avLst/>
          </a:prstGeom>
          <a:solidFill>
            <a:schemeClr val="bg1"/>
          </a:solidFill>
          <a:ln w="28575">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County A: still $106 left to spend</a:t>
            </a:r>
          </a:p>
        </p:txBody>
      </p:sp>
      <p:cxnSp>
        <p:nvCxnSpPr>
          <p:cNvPr id="21" name="Straight Arrow Connector 20"/>
          <p:cNvCxnSpPr>
            <a:cxnSpLocks/>
            <a:stCxn id="22" idx="3"/>
          </p:cNvCxnSpPr>
          <p:nvPr/>
        </p:nvCxnSpPr>
        <p:spPr>
          <a:xfrm>
            <a:off x="4425314" y="4905345"/>
            <a:ext cx="908686" cy="7122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4840" y="4705290"/>
            <a:ext cx="3800474" cy="400110"/>
          </a:xfrm>
          <a:prstGeom prst="rect">
            <a:avLst/>
          </a:prstGeom>
          <a:solidFill>
            <a:schemeClr val="bg1"/>
          </a:solidFill>
          <a:ln w="28575">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County B: old money spent!</a:t>
            </a:r>
          </a:p>
        </p:txBody>
      </p:sp>
    </p:spTree>
    <p:extLst>
      <p:ext uri="{BB962C8B-B14F-4D97-AF65-F5344CB8AC3E}">
        <p14:creationId xmlns:p14="http://schemas.microsoft.com/office/powerpoint/2010/main" val="506325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2"/>
          <p:cNvSpPr txBox="1">
            <a:spLocks/>
          </p:cNvSpPr>
          <p:nvPr/>
        </p:nvSpPr>
        <p:spPr>
          <a:xfrm>
            <a:off x="323850" y="431269"/>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None/>
              <a:defRPr/>
            </a:pPr>
            <a:r>
              <a:rPr lang="en-US" sz="9600" b="1" u="sng" dirty="0">
                <a:solidFill>
                  <a:srgbClr val="FF0000"/>
                </a:solidFill>
                <a:ea typeface="Times New Roman"/>
              </a:rPr>
              <a:t>Take Home</a:t>
            </a:r>
          </a:p>
          <a:p>
            <a:pPr algn="ctr">
              <a:buNone/>
              <a:defRPr/>
            </a:pPr>
            <a:endParaRPr lang="en-US" sz="800" b="1" dirty="0">
              <a:solidFill>
                <a:srgbClr val="FF0000"/>
              </a:solidFill>
              <a:ea typeface="Times New Roman"/>
            </a:endParaRPr>
          </a:p>
          <a:p>
            <a:pPr algn="ctr">
              <a:buNone/>
              <a:defRPr/>
            </a:pPr>
            <a:r>
              <a:rPr lang="en-US" b="1" dirty="0">
                <a:solidFill>
                  <a:srgbClr val="FF0000"/>
                </a:solidFill>
                <a:ea typeface="Times New Roman"/>
              </a:rPr>
              <a:t>Be concerned with </a:t>
            </a:r>
            <a:r>
              <a:rPr lang="en-US" b="1" u="sng" dirty="0">
                <a:solidFill>
                  <a:srgbClr val="FF0000"/>
                </a:solidFill>
                <a:ea typeface="Times New Roman"/>
              </a:rPr>
              <a:t>ONLY</a:t>
            </a:r>
            <a:r>
              <a:rPr lang="en-US" b="1" dirty="0">
                <a:solidFill>
                  <a:srgbClr val="FF0000"/>
                </a:solidFill>
                <a:ea typeface="Times New Roman"/>
              </a:rPr>
              <a:t> the Previous 5-Year Balance Remaining!!!!!</a:t>
            </a:r>
          </a:p>
          <a:p>
            <a:pPr algn="ctr">
              <a:buNone/>
              <a:defRPr/>
            </a:pPr>
            <a:endParaRPr lang="en-US" b="1" dirty="0">
              <a:solidFill>
                <a:srgbClr val="FF0000"/>
              </a:solidFill>
              <a:ea typeface="Times New Roman"/>
            </a:endParaRPr>
          </a:p>
          <a:p>
            <a:pPr algn="ctr">
              <a:buNone/>
              <a:defRPr/>
            </a:pPr>
            <a:endParaRPr lang="en-US" b="1" dirty="0">
              <a:solidFill>
                <a:srgbClr val="FF0000"/>
              </a:solidFill>
              <a:ea typeface="Times New Roman"/>
            </a:endParaRPr>
          </a:p>
          <a:p>
            <a:pPr algn="ctr">
              <a:buNone/>
              <a:defRPr/>
            </a:pPr>
            <a:r>
              <a:rPr lang="en-US" b="1" dirty="0">
                <a:solidFill>
                  <a:srgbClr val="FF0000"/>
                </a:solidFill>
                <a:ea typeface="Times New Roman"/>
              </a:rPr>
              <a:t>This is the only balance that includes FY 17/18!</a:t>
            </a:r>
          </a:p>
          <a:p>
            <a:pPr algn="ctr">
              <a:buNone/>
              <a:defRPr/>
            </a:pPr>
            <a:endParaRPr lang="en-US" b="1" dirty="0">
              <a:solidFill>
                <a:srgbClr val="FF0000"/>
              </a:solidFill>
              <a:ea typeface="Times New Roman"/>
            </a:endParaRPr>
          </a:p>
          <a:p>
            <a:pPr algn="ctr">
              <a:buNone/>
              <a:defRPr/>
            </a:pPr>
            <a:r>
              <a:rPr lang="en-US" b="1" dirty="0">
                <a:solidFill>
                  <a:srgbClr val="FF0000"/>
                </a:solidFill>
                <a:ea typeface="Times New Roman"/>
              </a:rPr>
              <a:t>Through June 30, 2019, </a:t>
            </a:r>
            <a:r>
              <a:rPr lang="en-US" b="1" u="sng" dirty="0">
                <a:solidFill>
                  <a:srgbClr val="FF0000"/>
                </a:solidFill>
                <a:ea typeface="Times New Roman"/>
              </a:rPr>
              <a:t>IGNORE</a:t>
            </a:r>
            <a:r>
              <a:rPr lang="en-US" b="1" dirty="0">
                <a:solidFill>
                  <a:srgbClr val="FF0000"/>
                </a:solidFill>
                <a:ea typeface="Times New Roman"/>
              </a:rPr>
              <a:t> the ASR Spending Difference!!</a:t>
            </a:r>
          </a:p>
          <a:p>
            <a:pPr marL="0" indent="0" algn="ctr">
              <a:buNone/>
            </a:pPr>
            <a:endParaRPr lang="en-US" sz="2400" b="1" dirty="0">
              <a:solidFill>
                <a:srgbClr val="FF0000"/>
              </a:solidFill>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FFFFCC"/>
                </a:solidFill>
                <a:latin typeface="Arial" pitchFamily="34" charset="0"/>
              </a:rPr>
              <a:t>“Old” Money Spending Overview</a:t>
            </a:r>
          </a:p>
        </p:txBody>
      </p:sp>
      <p:sp>
        <p:nvSpPr>
          <p:cNvPr id="6" name="Text Box 6"/>
          <p:cNvSpPr txBox="1">
            <a:spLocks noChangeArrowheads="1"/>
          </p:cNvSpPr>
          <p:nvPr/>
        </p:nvSpPr>
        <p:spPr bwMode="auto">
          <a:xfrm>
            <a:off x="4552950" y="-43814"/>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003300"/>
                </a:solidFill>
                <a:latin typeface="Arial" pitchFamily="34" charset="0"/>
              </a:rPr>
              <a:t>ASR vs “Old” Money Spending</a:t>
            </a:r>
          </a:p>
        </p:txBody>
      </p:sp>
      <p:grpSp>
        <p:nvGrpSpPr>
          <p:cNvPr id="15" name="Group 14">
            <a:extLst>
              <a:ext uri="{FF2B5EF4-FFF2-40B4-BE49-F238E27FC236}">
                <a16:creationId xmlns:a16="http://schemas.microsoft.com/office/drawing/2014/main" id="{9B8CB047-8849-4382-98BC-56805F1B4D13}"/>
              </a:ext>
            </a:extLst>
          </p:cNvPr>
          <p:cNvGrpSpPr/>
          <p:nvPr/>
        </p:nvGrpSpPr>
        <p:grpSpPr>
          <a:xfrm>
            <a:off x="1989811" y="3236200"/>
            <a:ext cx="5164379" cy="1107200"/>
            <a:chOff x="3363499" y="3236200"/>
            <a:chExt cx="5164379" cy="1107200"/>
          </a:xfrm>
        </p:grpSpPr>
        <p:grpSp>
          <p:nvGrpSpPr>
            <p:cNvPr id="4" name="Group 3">
              <a:extLst>
                <a:ext uri="{FF2B5EF4-FFF2-40B4-BE49-F238E27FC236}">
                  <a16:creationId xmlns:a16="http://schemas.microsoft.com/office/drawing/2014/main" id="{D0842557-5EEB-4E26-9005-CFF43AB3A090}"/>
                </a:ext>
              </a:extLst>
            </p:cNvPr>
            <p:cNvGrpSpPr/>
            <p:nvPr/>
          </p:nvGrpSpPr>
          <p:grpSpPr>
            <a:xfrm>
              <a:off x="3363499" y="3236200"/>
              <a:ext cx="2417003" cy="1107200"/>
              <a:chOff x="1371600" y="3106738"/>
              <a:chExt cx="2417003" cy="1107200"/>
            </a:xfrm>
          </p:grpSpPr>
          <p:pic>
            <p:nvPicPr>
              <p:cNvPr id="9" name="Picture 8">
                <a:extLst>
                  <a:ext uri="{FF2B5EF4-FFF2-40B4-BE49-F238E27FC236}">
                    <a16:creationId xmlns:a16="http://schemas.microsoft.com/office/drawing/2014/main" id="{C463D0AC-3C41-4C3C-935E-69E6652EF84A}"/>
                  </a:ext>
                </a:extLst>
              </p:cNvPr>
              <p:cNvPicPr>
                <a:picLocks noChangeAspect="1"/>
              </p:cNvPicPr>
              <p:nvPr/>
            </p:nvPicPr>
            <p:blipFill>
              <a:blip r:embed="rId3"/>
              <a:stretch>
                <a:fillRect/>
              </a:stretch>
            </p:blipFill>
            <p:spPr>
              <a:xfrm>
                <a:off x="1371600" y="3106738"/>
                <a:ext cx="2417003" cy="1107200"/>
              </a:xfrm>
              <a:prstGeom prst="rect">
                <a:avLst/>
              </a:prstGeom>
              <a:effectLst>
                <a:outerShdw blurRad="50800" dist="38100" dir="2700000" algn="tl" rotWithShape="0">
                  <a:prstClr val="black">
                    <a:alpha val="40000"/>
                  </a:prstClr>
                </a:outerShdw>
              </a:effectLst>
            </p:spPr>
          </p:pic>
          <p:sp>
            <p:nvSpPr>
              <p:cNvPr id="10" name="Oval 9">
                <a:extLst>
                  <a:ext uri="{FF2B5EF4-FFF2-40B4-BE49-F238E27FC236}">
                    <a16:creationId xmlns:a16="http://schemas.microsoft.com/office/drawing/2014/main" id="{B48DC34C-18F9-44BB-846E-B8E5D21351DB}"/>
                  </a:ext>
                </a:extLst>
              </p:cNvPr>
              <p:cNvSpPr/>
              <p:nvPr/>
            </p:nvSpPr>
            <p:spPr>
              <a:xfrm>
                <a:off x="1371600" y="3842004"/>
                <a:ext cx="2417003"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CD86B0D5-48CA-43A1-A689-5CEDF31EC782}"/>
                </a:ext>
              </a:extLst>
            </p:cNvPr>
            <p:cNvGrpSpPr/>
            <p:nvPr/>
          </p:nvGrpSpPr>
          <p:grpSpPr>
            <a:xfrm>
              <a:off x="6110874" y="3236200"/>
              <a:ext cx="2417004" cy="1107200"/>
              <a:chOff x="1371598" y="4607800"/>
              <a:chExt cx="2417004" cy="1107200"/>
            </a:xfrm>
            <a:effectLst>
              <a:outerShdw blurRad="50800" dist="38100" dir="2700000" algn="tl" rotWithShape="0">
                <a:prstClr val="black">
                  <a:alpha val="40000"/>
                </a:prstClr>
              </a:outerShdw>
            </a:effectLst>
          </p:grpSpPr>
          <p:pic>
            <p:nvPicPr>
              <p:cNvPr id="12" name="Picture 11">
                <a:extLst>
                  <a:ext uri="{FF2B5EF4-FFF2-40B4-BE49-F238E27FC236}">
                    <a16:creationId xmlns:a16="http://schemas.microsoft.com/office/drawing/2014/main" id="{70629CC3-EF4F-408C-8B05-91F9BD4FAB49}"/>
                  </a:ext>
                </a:extLst>
              </p:cNvPr>
              <p:cNvPicPr>
                <a:picLocks noChangeAspect="1"/>
              </p:cNvPicPr>
              <p:nvPr/>
            </p:nvPicPr>
            <p:blipFill>
              <a:blip r:embed="rId4"/>
              <a:stretch>
                <a:fillRect/>
              </a:stretch>
            </p:blipFill>
            <p:spPr>
              <a:xfrm>
                <a:off x="1371599" y="4607800"/>
                <a:ext cx="2417003" cy="1107200"/>
              </a:xfrm>
              <a:prstGeom prst="rect">
                <a:avLst/>
              </a:prstGeom>
              <a:effectLst>
                <a:outerShdw blurRad="50800" dist="38100" dir="2700000" algn="tl" rotWithShape="0">
                  <a:prstClr val="black">
                    <a:alpha val="40000"/>
                  </a:prstClr>
                </a:outerShdw>
              </a:effectLst>
            </p:spPr>
          </p:pic>
          <p:sp>
            <p:nvSpPr>
              <p:cNvPr id="14" name="Oval 13">
                <a:extLst>
                  <a:ext uri="{FF2B5EF4-FFF2-40B4-BE49-F238E27FC236}">
                    <a16:creationId xmlns:a16="http://schemas.microsoft.com/office/drawing/2014/main" id="{53804DFC-2BF4-475C-A56D-A0D6D7B10D14}"/>
                  </a:ext>
                </a:extLst>
              </p:cNvPr>
              <p:cNvSpPr/>
              <p:nvPr/>
            </p:nvSpPr>
            <p:spPr>
              <a:xfrm>
                <a:off x="1371598" y="5343066"/>
                <a:ext cx="2417003"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48186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B8705F-B081-475B-8AA0-98E52BC336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2971800" cy="6915150"/>
          </a:xfrm>
          <a:prstGeom prst="rect">
            <a:avLst/>
          </a:prstGeom>
        </p:spPr>
      </p:pic>
      <p:sp>
        <p:nvSpPr>
          <p:cNvPr id="7" name="TextBox 6"/>
          <p:cNvSpPr txBox="1"/>
          <p:nvPr/>
        </p:nvSpPr>
        <p:spPr>
          <a:xfrm>
            <a:off x="38100" y="6134993"/>
            <a:ext cx="2096023" cy="646331"/>
          </a:xfrm>
          <a:prstGeom prst="rect">
            <a:avLst/>
          </a:prstGeom>
          <a:noFill/>
        </p:spPr>
        <p:txBody>
          <a:bodyPr wrap="none" rtlCol="0">
            <a:spAutoFit/>
          </a:bodyPr>
          <a:lstStyle/>
          <a:p>
            <a:r>
              <a:rPr lang="en-US" b="1" i="1" dirty="0"/>
              <a:t>Huntingdon County </a:t>
            </a:r>
          </a:p>
          <a:p>
            <a:r>
              <a:rPr lang="en-US" b="1" i="1" dirty="0"/>
              <a:t>2018 project</a:t>
            </a:r>
          </a:p>
        </p:txBody>
      </p:sp>
      <p:sp>
        <p:nvSpPr>
          <p:cNvPr id="6" name="TextBox 5">
            <a:extLst>
              <a:ext uri="{FF2B5EF4-FFF2-40B4-BE49-F238E27FC236}">
                <a16:creationId xmlns:a16="http://schemas.microsoft.com/office/drawing/2014/main" id="{6D009A3E-2CE6-4A71-93CB-1AB74E51F2B1}"/>
              </a:ext>
            </a:extLst>
          </p:cNvPr>
          <p:cNvSpPr txBox="1"/>
          <p:nvPr/>
        </p:nvSpPr>
        <p:spPr>
          <a:xfrm>
            <a:off x="3200400" y="54610"/>
            <a:ext cx="5791200" cy="5570756"/>
          </a:xfrm>
          <a:prstGeom prst="rect">
            <a:avLst/>
          </a:prstGeom>
          <a:noFill/>
        </p:spPr>
        <p:txBody>
          <a:bodyPr wrap="square" rtlCol="0">
            <a:spAutoFit/>
          </a:bodyPr>
          <a:lstStyle/>
          <a:p>
            <a:pPr algn="ctr"/>
            <a:r>
              <a:rPr lang="en-US" sz="3200" b="1" dirty="0">
                <a:solidFill>
                  <a:srgbClr val="FFFF00"/>
                </a:solidFill>
              </a:rPr>
              <a:t>“Old” Money Spending Overview</a:t>
            </a:r>
            <a:endParaRPr lang="en-US" sz="3200" b="1" dirty="0">
              <a:solidFill>
                <a:prstClr val="white"/>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2/12/2019</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a:p>
            <a:pPr marL="292100" marR="0" lvl="0" indent="-2921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Financial Reporting Update</a:t>
            </a:r>
          </a:p>
          <a:p>
            <a:pPr marL="292100" marR="0" lvl="0" indent="-2921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dirty="0">
              <a:solidFill>
                <a:prstClr val="white"/>
              </a:solidFill>
              <a:latin typeface="Calibri"/>
            </a:endParaRPr>
          </a:p>
          <a:p>
            <a:pPr marL="292100" indent="-292100">
              <a:buFont typeface="Arial" panose="020B0604020202020204" pitchFamily="34" charset="0"/>
              <a:buChar char="•"/>
              <a:defRPr/>
            </a:pPr>
            <a:r>
              <a:rPr lang="en-US" sz="2800" b="1" dirty="0">
                <a:solidFill>
                  <a:prstClr val="white"/>
                </a:solidFill>
              </a:rPr>
              <a:t>ASR vs “Old” Money Spending </a:t>
            </a:r>
          </a:p>
          <a:p>
            <a:pPr marL="292100" indent="-292100">
              <a:buFont typeface="Arial" panose="020B0604020202020204" pitchFamily="34" charset="0"/>
              <a:buChar char="•"/>
              <a:defRPr/>
            </a:pPr>
            <a:endParaRPr lang="en-US" sz="2800" b="1" u="sng" dirty="0">
              <a:solidFill>
                <a:prstClr val="white"/>
              </a:solidFill>
            </a:endParaRPr>
          </a:p>
          <a:p>
            <a:pPr marL="292100" indent="-292100">
              <a:buFont typeface="Arial" panose="020B0604020202020204" pitchFamily="34" charset="0"/>
              <a:buChar char="•"/>
              <a:defRPr/>
            </a:pPr>
            <a:r>
              <a:rPr lang="en-US" sz="2800" b="1" u="sng" dirty="0">
                <a:solidFill>
                  <a:srgbClr val="FFFF00"/>
                </a:solidFill>
              </a:rPr>
              <a:t>5-year Contracts and Funds</a:t>
            </a:r>
          </a:p>
          <a:p>
            <a:pPr marL="292100" indent="-292100">
              <a:buFont typeface="Arial" panose="020B0604020202020204" pitchFamily="34" charset="0"/>
              <a:buChar char="•"/>
              <a:defRPr/>
            </a:pPr>
            <a:endParaRPr lang="en-US" sz="2800" b="1" u="sng" dirty="0">
              <a:solidFill>
                <a:srgbClr val="FFFF00"/>
              </a:solidFill>
            </a:endParaRPr>
          </a:p>
          <a:p>
            <a:pPr marL="292100" indent="-292100">
              <a:buFont typeface="Arial" panose="020B0604020202020204" pitchFamily="34" charset="0"/>
              <a:buChar char="•"/>
              <a:defRPr/>
            </a:pPr>
            <a:r>
              <a:rPr lang="en-US" sz="2800" b="1" dirty="0">
                <a:solidFill>
                  <a:prstClr val="white"/>
                </a:solidFill>
              </a:rPr>
              <a:t>Spending Your “Old” Money</a:t>
            </a:r>
            <a:endParaRPr lang="en-US" sz="2800" b="1" u="sng" dirty="0">
              <a:solidFill>
                <a:srgbClr val="FFFF00"/>
              </a:solidFill>
            </a:endParaRPr>
          </a:p>
          <a:p>
            <a:pPr marL="292100" lvl="0" indent="-292100">
              <a:buFont typeface="Arial" panose="020B0604020202020204" pitchFamily="34" charset="0"/>
              <a:buChar char="•"/>
              <a:defRPr/>
            </a:pP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a:p>
            <a:pPr marL="292100" lvl="0" indent="-292100">
              <a:buFont typeface="Arial" panose="020B0604020202020204" pitchFamily="34" charset="0"/>
              <a:buChar char="•"/>
              <a:defRPr/>
            </a:pPr>
            <a:r>
              <a:rPr lang="en-US" sz="2800" b="1" dirty="0">
                <a:solidFill>
                  <a:prstClr val="white"/>
                </a:solidFill>
              </a:rPr>
              <a:t>Upcoming Calls – How to Prepare</a:t>
            </a:r>
          </a:p>
        </p:txBody>
      </p:sp>
    </p:spTree>
    <p:extLst>
      <p:ext uri="{BB962C8B-B14F-4D97-AF65-F5344CB8AC3E}">
        <p14:creationId xmlns:p14="http://schemas.microsoft.com/office/powerpoint/2010/main" val="3889820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609600"/>
            <a:ext cx="86868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Summary</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alibri"/>
              <a:ea typeface="Times New Roman"/>
              <a:cs typeface="+mn-cs"/>
            </a:endParaRPr>
          </a:p>
          <a:p>
            <a:pPr marL="571500" lvl="1">
              <a:spcBef>
                <a:spcPts val="0"/>
              </a:spcBef>
              <a:buFont typeface="Arial" panose="020B0604020202020204" pitchFamily="34" charset="0"/>
              <a:buChar char="•"/>
            </a:pPr>
            <a:r>
              <a:rPr lang="en-US" dirty="0">
                <a:ea typeface="Times New Roman"/>
              </a:rPr>
              <a:t>Funding moves from SCC to CDs via 5-year contract</a:t>
            </a:r>
          </a:p>
          <a:p>
            <a:pPr marL="571500" lvl="1">
              <a:spcBef>
                <a:spcPts val="0"/>
              </a:spcBef>
              <a:buFont typeface="Arial" panose="020B0604020202020204" pitchFamily="34" charset="0"/>
              <a:buChar char="•"/>
            </a:pPr>
            <a:endParaRPr lang="en-US" dirty="0">
              <a:ea typeface="Times New Roman"/>
            </a:endParaRPr>
          </a:p>
          <a:p>
            <a:pPr marL="571500" lvl="1">
              <a:spcBef>
                <a:spcPts val="0"/>
              </a:spcBef>
              <a:buFont typeface="Arial" panose="020B0604020202020204" pitchFamily="34" charset="0"/>
              <a:buChar char="•"/>
            </a:pPr>
            <a:r>
              <a:rPr lang="en-US" dirty="0">
                <a:ea typeface="Times New Roman"/>
              </a:rPr>
              <a:t>Currently year one of new contract (FY 19/20 – 23/24)</a:t>
            </a:r>
          </a:p>
          <a:p>
            <a:pPr marL="571500" lvl="1">
              <a:spcBef>
                <a:spcPts val="0"/>
              </a:spcBef>
              <a:buFont typeface="Arial" panose="020B0604020202020204" pitchFamily="34" charset="0"/>
              <a:buChar char="•"/>
            </a:pPr>
            <a:endParaRPr lang="en-US" dirty="0">
              <a:ea typeface="Times New Roman"/>
            </a:endParaRPr>
          </a:p>
          <a:p>
            <a:pPr marL="571500" lvl="1">
              <a:spcBef>
                <a:spcPts val="0"/>
              </a:spcBef>
              <a:buFont typeface="Arial" panose="020B0604020202020204" pitchFamily="34" charset="0"/>
              <a:buChar char="•"/>
            </a:pPr>
            <a:r>
              <a:rPr lang="en-US" b="1" u="sng" dirty="0">
                <a:ea typeface="Times New Roman"/>
              </a:rPr>
              <a:t>Old</a:t>
            </a:r>
            <a:r>
              <a:rPr lang="en-US" dirty="0">
                <a:ea typeface="Times New Roman"/>
              </a:rPr>
              <a:t> 5-year contract ended 6/30/18</a:t>
            </a:r>
          </a:p>
          <a:p>
            <a:pPr marL="571500" lvl="1">
              <a:spcBef>
                <a:spcPts val="0"/>
              </a:spcBef>
              <a:buFont typeface="Arial" panose="020B0604020202020204" pitchFamily="34" charset="0"/>
              <a:buChar char="•"/>
            </a:pPr>
            <a:endParaRPr lang="en-US" dirty="0">
              <a:ea typeface="Times New Roman"/>
            </a:endParaRPr>
          </a:p>
          <a:p>
            <a:pPr marL="571500" lvl="1">
              <a:spcBef>
                <a:spcPts val="0"/>
              </a:spcBef>
              <a:buFont typeface="Arial" panose="020B0604020202020204" pitchFamily="34" charset="0"/>
              <a:buChar char="•"/>
            </a:pPr>
            <a:r>
              <a:rPr lang="en-US" dirty="0">
                <a:ea typeface="Times New Roman"/>
              </a:rPr>
              <a:t>Comptroller allowed 1-year extension to spend funds through </a:t>
            </a:r>
            <a:r>
              <a:rPr lang="en-US" b="1" u="sng" dirty="0">
                <a:ea typeface="Times New Roman"/>
              </a:rPr>
              <a:t>6/30/19</a:t>
            </a:r>
          </a:p>
          <a:p>
            <a:pPr marL="571500" lvl="1">
              <a:spcBef>
                <a:spcPts val="0"/>
              </a:spcBef>
              <a:buFont typeface="Arial" panose="020B0604020202020204" pitchFamily="34" charset="0"/>
              <a:buChar char="•"/>
            </a:pPr>
            <a:endParaRPr kumimoji="0" lang="en-US" sz="2800" b="1" i="0" u="sng" strike="noStrike" kern="1200" cap="none" spc="0" normalizeH="0" baseline="0" noProof="0" dirty="0">
              <a:ln>
                <a:noFill/>
              </a:ln>
              <a:solidFill>
                <a:srgbClr val="FF0000"/>
              </a:solidFill>
              <a:effectLst/>
              <a:uLnTx/>
              <a:uFillTx/>
              <a:latin typeface="Calibri"/>
              <a:ea typeface="Times New Roman"/>
            </a:endParaRPr>
          </a:p>
          <a:p>
            <a:pPr marL="571500" lvl="1">
              <a:spcBef>
                <a:spcPts val="0"/>
              </a:spcBef>
              <a:buFont typeface="Arial" panose="020B0604020202020204" pitchFamily="34" charset="0"/>
              <a:buChar char="•"/>
            </a:pPr>
            <a:r>
              <a:rPr lang="en-US" b="1" noProof="0" dirty="0">
                <a:latin typeface="Calibri"/>
                <a:ea typeface="Times New Roman"/>
              </a:rPr>
              <a:t>CDs must spend funds from old contract, (FY 17-18 allocations and earlier), by 6/30/19.</a:t>
            </a:r>
            <a:endParaRPr kumimoji="0" lang="en-US" sz="2800" b="1" i="0" strike="noStrike" kern="1200" cap="none" spc="0" normalizeH="0" baseline="0" noProof="0" dirty="0">
              <a:ln>
                <a:noFill/>
              </a:ln>
              <a:effectLst/>
              <a:uLnTx/>
              <a:uFillTx/>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FF0000"/>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“Old” Money Spending Overview</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Contracts</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Funds</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Tree>
    <p:extLst>
      <p:ext uri="{BB962C8B-B14F-4D97-AF65-F5344CB8AC3E}">
        <p14:creationId xmlns:p14="http://schemas.microsoft.com/office/powerpoint/2010/main" val="1679897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915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alibri"/>
              <a:ea typeface="Times New Roman"/>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0" lvl="0" indent="0">
              <a:buNone/>
              <a:defRPr/>
            </a:pPr>
            <a:r>
              <a:rPr lang="en-US" b="1" u="sng" dirty="0">
                <a:solidFill>
                  <a:schemeClr val="bg1">
                    <a:lumMod val="50000"/>
                  </a:schemeClr>
                </a:solidFill>
                <a:ea typeface="Times New Roman"/>
              </a:rPr>
              <a:t>In Addition:</a:t>
            </a:r>
            <a:r>
              <a:rPr lang="en-US" dirty="0">
                <a:solidFill>
                  <a:schemeClr val="bg1">
                    <a:lumMod val="50000"/>
                  </a:schemeClr>
                </a:solidFill>
                <a:ea typeface="Times New Roman"/>
              </a:rPr>
              <a:t> </a:t>
            </a:r>
            <a:r>
              <a:rPr lang="en-US" sz="2400" dirty="0">
                <a:solidFill>
                  <a:schemeClr val="bg1">
                    <a:lumMod val="50000"/>
                  </a:schemeClr>
                </a:solidFill>
                <a:ea typeface="Times New Roman"/>
              </a:rPr>
              <a:t>as of 2/11/19</a:t>
            </a:r>
          </a:p>
          <a:p>
            <a:pPr marL="800100" lvl="1" indent="-514350">
              <a:spcBef>
                <a:spcPts val="0"/>
              </a:spcBef>
              <a:buFont typeface="Arial" panose="020B0604020202020204" pitchFamily="34" charset="0"/>
              <a:buChar char="•"/>
            </a:pPr>
            <a:r>
              <a:rPr lang="en-US" b="1" dirty="0">
                <a:solidFill>
                  <a:schemeClr val="bg1">
                    <a:lumMod val="50000"/>
                  </a:schemeClr>
                </a:solidFill>
                <a:ea typeface="Times New Roman"/>
              </a:rPr>
              <a:t>$35.5M currently under contract</a:t>
            </a:r>
          </a:p>
          <a:p>
            <a:pPr marL="1200150" lvl="2" indent="-514350">
              <a:spcBef>
                <a:spcPts val="0"/>
              </a:spcBef>
            </a:pPr>
            <a:r>
              <a:rPr lang="en-US" sz="2800" b="1" dirty="0">
                <a:solidFill>
                  <a:schemeClr val="bg1">
                    <a:lumMod val="50000"/>
                  </a:schemeClr>
                </a:solidFill>
                <a:ea typeface="Times New Roman"/>
              </a:rPr>
              <a:t>$10.5M spent on active contracts</a:t>
            </a:r>
          </a:p>
          <a:p>
            <a:pPr marL="1200150" lvl="2" indent="-514350">
              <a:spcBef>
                <a:spcPts val="0"/>
              </a:spcBef>
            </a:pPr>
            <a:r>
              <a:rPr lang="en-US" sz="2800" b="1" dirty="0">
                <a:solidFill>
                  <a:schemeClr val="bg1">
                    <a:lumMod val="50000"/>
                  </a:schemeClr>
                </a:solidFill>
                <a:ea typeface="Times New Roman"/>
              </a:rPr>
              <a:t>$25M contracted but not spent</a:t>
            </a:r>
          </a:p>
          <a:p>
            <a:pPr marL="1200150" lvl="2" indent="-514350">
              <a:spcBef>
                <a:spcPts val="0"/>
              </a:spcBef>
            </a:pPr>
            <a:r>
              <a:rPr lang="en-US" sz="2800" b="1" dirty="0">
                <a:solidFill>
                  <a:srgbClr val="FF0000"/>
                </a:solidFill>
                <a:ea typeface="Times New Roman"/>
              </a:rPr>
              <a:t>Of the $25M contracted, $15.9M is old money to be spent by 6/30/19</a:t>
            </a:r>
            <a:endParaRPr lang="en-US" sz="3200" dirty="0">
              <a:solidFill>
                <a:srgbClr val="FF0000"/>
              </a:solidFill>
              <a:ea typeface="Times New Roman"/>
            </a:endParaRPr>
          </a:p>
          <a:p>
            <a:pPr marL="742950" lvl="2" indent="0">
              <a:spcBef>
                <a:spcPts val="0"/>
              </a:spcBef>
              <a:buNone/>
            </a:pPr>
            <a:endParaRPr lang="en-US" sz="3600" dirty="0">
              <a:solidFill>
                <a:srgbClr val="FF0000"/>
              </a:solidFill>
              <a:ea typeface="Times New Roman"/>
            </a:endParaRPr>
          </a:p>
          <a:p>
            <a:pPr marL="742950" lvl="2" indent="0">
              <a:spcBef>
                <a:spcPts val="0"/>
              </a:spcBef>
              <a:buNone/>
            </a:pPr>
            <a:r>
              <a:rPr lang="en-US" sz="3600" dirty="0">
                <a:solidFill>
                  <a:srgbClr val="FF0000"/>
                </a:solidFill>
                <a:ea typeface="Times New Roman"/>
              </a:rPr>
              <a:t>Going to be a very busy spring!</a:t>
            </a:r>
          </a:p>
          <a:p>
            <a:pPr marL="285750" lvl="1" indent="0">
              <a:spcBef>
                <a:spcPts val="0"/>
              </a:spcBef>
              <a:buNone/>
            </a:pPr>
            <a:endParaRPr lang="en-US" sz="4800" dirty="0">
              <a:solidFill>
                <a:srgbClr val="7030A0"/>
              </a:solidFill>
              <a:ea typeface="Times New Roman"/>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srgbClr val="7030A0"/>
              </a:solidFill>
              <a:effectLst/>
              <a:uLnTx/>
              <a:uFillTx/>
              <a:latin typeface="Calibri"/>
              <a:ea typeface="Times New Roman"/>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“Old” Money Spending Overview</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lvl="0" algn="ctr">
              <a:tabLst>
                <a:tab pos="4860925" algn="l"/>
              </a:tabLst>
              <a:defRPr/>
            </a:pPr>
            <a:r>
              <a:rPr lang="en-US" sz="2200" b="1" dirty="0">
                <a:solidFill>
                  <a:srgbClr val="003300"/>
                </a:solidFill>
                <a:latin typeface="Arial" pitchFamily="34" charset="0"/>
              </a:rPr>
              <a:t>5-year Contracts and Funds</a:t>
            </a:r>
          </a:p>
        </p:txBody>
      </p:sp>
    </p:spTree>
    <p:extLst>
      <p:ext uri="{BB962C8B-B14F-4D97-AF65-F5344CB8AC3E}">
        <p14:creationId xmlns:p14="http://schemas.microsoft.com/office/powerpoint/2010/main" val="1601029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67948"/>
            <a:ext cx="86868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County Spending Status</a:t>
            </a:r>
            <a:r>
              <a:rPr kumimoji="0" lang="en-US" sz="2400" i="0" strike="noStrike" kern="1200" cap="none" spc="0" normalizeH="0" baseline="0" noProof="0" dirty="0">
                <a:ln>
                  <a:noFill/>
                </a:ln>
                <a:solidFill>
                  <a:srgbClr val="FF0000"/>
                </a:solidFill>
                <a:effectLst/>
                <a:uLnTx/>
                <a:uFillTx/>
                <a:latin typeface="Calibri"/>
                <a:ea typeface="Times New Roman"/>
                <a:cs typeface="+mn-cs"/>
              </a:rPr>
              <a:t> 2/11/19</a:t>
            </a:r>
            <a:endParaRPr kumimoji="0" lang="en-US" sz="3200" i="0" strike="noStrike" kern="1200" cap="none" spc="0" normalizeH="0" baseline="0" noProof="0" dirty="0">
              <a:ln>
                <a:noFill/>
              </a:ln>
              <a:solidFill>
                <a:srgbClr val="FF0000"/>
              </a:solidFill>
              <a:effectLst/>
              <a:uLnTx/>
              <a:uFillTx/>
              <a:latin typeface="Calibri"/>
              <a:ea typeface="Times New Roman"/>
              <a:cs typeface="+mn-cs"/>
            </a:endParaRPr>
          </a:p>
          <a:p>
            <a:pPr marL="571500" lvl="1">
              <a:spcBef>
                <a:spcPts val="0"/>
              </a:spcBef>
              <a:buFont typeface="Arial" panose="020B0604020202020204" pitchFamily="34" charset="0"/>
              <a:buChar char="•"/>
              <a:defRPr/>
            </a:pPr>
            <a:r>
              <a:rPr lang="en-US" b="1" dirty="0">
                <a:solidFill>
                  <a:srgbClr val="00B050"/>
                </a:solidFill>
                <a:ea typeface="Times New Roman"/>
              </a:rPr>
              <a:t>Counties currently </a:t>
            </a:r>
            <a:r>
              <a:rPr lang="en-US" b="1" u="sng" dirty="0">
                <a:solidFill>
                  <a:srgbClr val="00B050"/>
                </a:solidFill>
                <a:ea typeface="Times New Roman"/>
              </a:rPr>
              <a:t>spent out of old contract</a:t>
            </a:r>
          </a:p>
          <a:p>
            <a:pPr marL="971550" lvl="2">
              <a:spcBef>
                <a:spcPts val="0"/>
              </a:spcBef>
              <a:defRPr/>
            </a:pPr>
            <a:endParaRPr lang="en-US" b="1" dirty="0">
              <a:solidFill>
                <a:prstClr val="black"/>
              </a:solidFill>
              <a:ea typeface="Times New Roman"/>
            </a:endParaRPr>
          </a:p>
          <a:p>
            <a:pPr marL="971550" lvl="2">
              <a:spcBef>
                <a:spcPts val="0"/>
              </a:spcBef>
              <a:defRPr/>
            </a:pPr>
            <a:endParaRPr lang="en-US" b="1" dirty="0">
              <a:solidFill>
                <a:prstClr val="black"/>
              </a:solidFill>
              <a:ea typeface="Times New Roman"/>
            </a:endParaRPr>
          </a:p>
          <a:p>
            <a:pPr marL="742950" lvl="2" indent="0">
              <a:spcBef>
                <a:spcPts val="0"/>
              </a:spcBef>
              <a:buNone/>
              <a:defRPr/>
            </a:pPr>
            <a:endParaRPr lang="en-US" b="1" dirty="0">
              <a:solidFill>
                <a:prstClr val="black"/>
              </a:solidFill>
              <a:ea typeface="Times New Roman"/>
            </a:endParaRPr>
          </a:p>
          <a:p>
            <a:pPr marL="571500" lvl="1">
              <a:spcBef>
                <a:spcPts val="0"/>
              </a:spcBef>
              <a:buFont typeface="Arial" panose="020B0604020202020204" pitchFamily="34" charset="0"/>
              <a:buChar char="•"/>
              <a:defRPr/>
            </a:pPr>
            <a:r>
              <a:rPr lang="en-US" b="1" dirty="0">
                <a:solidFill>
                  <a:srgbClr val="F79646">
                    <a:lumMod val="75000"/>
                  </a:srgbClr>
                </a:solidFill>
                <a:ea typeface="Times New Roman"/>
              </a:rPr>
              <a:t>Counties with all old money committed, </a:t>
            </a:r>
            <a:r>
              <a:rPr lang="en-US" b="1" u="sng" dirty="0">
                <a:solidFill>
                  <a:srgbClr val="F79646">
                    <a:lumMod val="75000"/>
                  </a:srgbClr>
                </a:solidFill>
                <a:ea typeface="Times New Roman"/>
              </a:rPr>
              <a:t>left to spend</a:t>
            </a:r>
          </a:p>
          <a:p>
            <a:pPr marL="971550" lvl="2">
              <a:spcBef>
                <a:spcPts val="0"/>
              </a:spcBef>
              <a:defRPr/>
            </a:pPr>
            <a:endParaRPr lang="en-US" b="1" dirty="0">
              <a:solidFill>
                <a:prstClr val="black"/>
              </a:solidFill>
              <a:ea typeface="Times New Roman"/>
            </a:endParaRPr>
          </a:p>
          <a:p>
            <a:pPr marL="971550" lvl="2">
              <a:spcBef>
                <a:spcPts val="0"/>
              </a:spcBef>
              <a:defRPr/>
            </a:pPr>
            <a:endParaRPr lang="en-US" b="1" dirty="0">
              <a:solidFill>
                <a:prstClr val="black"/>
              </a:solidFill>
              <a:ea typeface="Times New Roman"/>
            </a:endParaRPr>
          </a:p>
          <a:p>
            <a:pPr marL="742950" lvl="2" indent="0">
              <a:spcBef>
                <a:spcPts val="0"/>
              </a:spcBef>
              <a:buNone/>
              <a:defRPr/>
            </a:pPr>
            <a:endParaRPr lang="en-US" b="1" dirty="0">
              <a:solidFill>
                <a:prstClr val="black"/>
              </a:solidFill>
              <a:ea typeface="Times New Roman"/>
            </a:endParaRPr>
          </a:p>
          <a:p>
            <a:pPr marL="571500" lvl="1">
              <a:spcBef>
                <a:spcPts val="0"/>
              </a:spcBef>
              <a:buFont typeface="Arial" panose="020B0604020202020204" pitchFamily="34" charset="0"/>
              <a:buChar char="•"/>
              <a:defRPr/>
            </a:pPr>
            <a:r>
              <a:rPr lang="en-US" b="1" dirty="0">
                <a:solidFill>
                  <a:srgbClr val="C00000"/>
                </a:solidFill>
                <a:ea typeface="Times New Roman"/>
              </a:rPr>
              <a:t>Counties with old money </a:t>
            </a:r>
            <a:r>
              <a:rPr lang="en-US" b="1" u="sng" dirty="0">
                <a:solidFill>
                  <a:srgbClr val="C00000"/>
                </a:solidFill>
                <a:ea typeface="Times New Roman"/>
              </a:rPr>
              <a:t>left to commit and spend</a:t>
            </a:r>
          </a:p>
          <a:p>
            <a:pPr marL="971550" lvl="2">
              <a:spcBef>
                <a:spcPts val="0"/>
              </a:spcBef>
              <a:defRPr/>
            </a:pPr>
            <a:endParaRPr lang="en-US" b="1" dirty="0">
              <a:solidFill>
                <a:prstClr val="black"/>
              </a:solidFill>
              <a:ea typeface="Times New Roman"/>
            </a:endParaRPr>
          </a:p>
          <a:p>
            <a:pPr marL="971550" lvl="2">
              <a:spcBef>
                <a:spcPts val="0"/>
              </a:spcBef>
              <a:defRPr/>
            </a:pPr>
            <a:endParaRPr lang="en-US" b="1" dirty="0">
              <a:solidFill>
                <a:prstClr val="black"/>
              </a:solidFill>
              <a:ea typeface="Times New Roman"/>
            </a:endParaRPr>
          </a:p>
          <a:p>
            <a:pPr marL="742950" lvl="2" indent="0">
              <a:spcBef>
                <a:spcPts val="0"/>
              </a:spcBef>
              <a:buNone/>
              <a:defRPr/>
            </a:pPr>
            <a:endParaRPr lang="en-US" b="1" dirty="0">
              <a:solidFill>
                <a:prstClr val="black"/>
              </a:solidFill>
              <a:ea typeface="Times New Roman"/>
            </a:endParaRPr>
          </a:p>
          <a:p>
            <a:pPr marL="571500" lvl="1">
              <a:spcBef>
                <a:spcPts val="0"/>
              </a:spcBef>
              <a:buFont typeface="Arial" panose="020B0604020202020204" pitchFamily="34" charset="0"/>
              <a:buChar char="•"/>
              <a:defRPr/>
            </a:pPr>
            <a:r>
              <a:rPr lang="en-US" b="1" strike="sngStrike" dirty="0">
                <a:solidFill>
                  <a:srgbClr val="FF0000"/>
                </a:solidFill>
                <a:ea typeface="Times New Roman"/>
              </a:rPr>
              <a:t>Counties with old money left in Harrisburg</a:t>
            </a:r>
          </a:p>
          <a:p>
            <a:pPr marL="742950" lvl="2" indent="0">
              <a:spcBef>
                <a:spcPts val="0"/>
              </a:spcBef>
              <a:buNone/>
              <a:defRPr/>
            </a:pPr>
            <a:endParaRPr lang="en-US" b="1" strike="sngStrike" dirty="0">
              <a:solidFill>
                <a:prstClr val="black"/>
              </a:solidFill>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“Old” Money Spending Overview</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Contracts</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Funds</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2" name="5-Point Star 1"/>
          <p:cNvSpPr/>
          <p:nvPr/>
        </p:nvSpPr>
        <p:spPr>
          <a:xfrm>
            <a:off x="7315200" y="838200"/>
            <a:ext cx="457200" cy="4572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954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67948"/>
            <a:ext cx="86868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b="1" u="sng" dirty="0">
                <a:solidFill>
                  <a:srgbClr val="FF0000"/>
                </a:solidFill>
                <a:ea typeface="Times New Roman"/>
              </a:rPr>
              <a:t>County Spending Status</a:t>
            </a:r>
            <a:r>
              <a:rPr lang="en-US" sz="2400" dirty="0">
                <a:solidFill>
                  <a:srgbClr val="FF0000"/>
                </a:solidFill>
                <a:ea typeface="Times New Roman"/>
              </a:rPr>
              <a:t> 2/11/19</a:t>
            </a:r>
            <a:endParaRPr lang="en-US" dirty="0">
              <a:solidFill>
                <a:srgbClr val="FF0000"/>
              </a:solidFill>
              <a:ea typeface="Times New Roman"/>
            </a:endParaRPr>
          </a:p>
          <a:p>
            <a:pPr marL="571500" lvl="1">
              <a:spcBef>
                <a:spcPts val="0"/>
              </a:spcBef>
              <a:buFont typeface="Arial" panose="020B0604020202020204" pitchFamily="34" charset="0"/>
              <a:buChar char="•"/>
            </a:pPr>
            <a:r>
              <a:rPr lang="en-US" b="1" dirty="0">
                <a:solidFill>
                  <a:srgbClr val="00B050"/>
                </a:solidFill>
                <a:ea typeface="Times New Roman"/>
              </a:rPr>
              <a:t>Counties currently </a:t>
            </a:r>
            <a:r>
              <a:rPr lang="en-US" b="1" u="sng" dirty="0">
                <a:solidFill>
                  <a:srgbClr val="00B050"/>
                </a:solidFill>
                <a:ea typeface="Times New Roman"/>
              </a:rPr>
              <a:t>spent out of old contract</a:t>
            </a:r>
          </a:p>
          <a:p>
            <a:pPr marL="971550" lvl="2">
              <a:spcBef>
                <a:spcPts val="0"/>
              </a:spcBef>
            </a:pPr>
            <a:r>
              <a:rPr lang="en-US" b="1" dirty="0">
                <a:ea typeface="Times New Roman"/>
              </a:rPr>
              <a:t>8 </a:t>
            </a:r>
            <a:r>
              <a:rPr lang="en-US" b="1" dirty="0" err="1">
                <a:ea typeface="Times New Roman"/>
              </a:rPr>
              <a:t>DnG</a:t>
            </a:r>
            <a:endParaRPr lang="en-US" b="1" dirty="0">
              <a:ea typeface="Times New Roman"/>
            </a:endParaRPr>
          </a:p>
          <a:p>
            <a:pPr marL="971550" lvl="2">
              <a:spcBef>
                <a:spcPts val="0"/>
              </a:spcBef>
            </a:pPr>
            <a:r>
              <a:rPr lang="en-US" b="1" dirty="0">
                <a:ea typeface="Times New Roman"/>
              </a:rPr>
              <a:t>8 LVR</a:t>
            </a: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“Old” Money Spending Overview</a:t>
            </a:r>
          </a:p>
        </p:txBody>
      </p:sp>
      <p:sp>
        <p:nvSpPr>
          <p:cNvPr id="2" name="5-Point Star 1"/>
          <p:cNvSpPr/>
          <p:nvPr/>
        </p:nvSpPr>
        <p:spPr>
          <a:xfrm>
            <a:off x="7315200" y="838200"/>
            <a:ext cx="457200" cy="4572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0" y="1690062"/>
            <a:ext cx="1722331" cy="3477875"/>
          </a:xfrm>
          <a:prstGeom prst="rect">
            <a:avLst/>
          </a:prstGeom>
          <a:noFill/>
        </p:spPr>
        <p:txBody>
          <a:bodyPr wrap="none" rtlCol="0">
            <a:spAutoFit/>
          </a:bodyPr>
          <a:lstStyle/>
          <a:p>
            <a:r>
              <a:rPr lang="en-US" sz="2000" b="1" u="sng" dirty="0" err="1"/>
              <a:t>DnG</a:t>
            </a:r>
            <a:endParaRPr lang="en-US" sz="2000" b="1" u="sng" dirty="0"/>
          </a:p>
          <a:p>
            <a:r>
              <a:rPr lang="en-US" sz="2000" dirty="0"/>
              <a:t>Allegheny </a:t>
            </a:r>
          </a:p>
          <a:p>
            <a:r>
              <a:rPr lang="en-US" sz="2000" dirty="0">
                <a:solidFill>
                  <a:srgbClr val="FF0000"/>
                </a:solidFill>
              </a:rPr>
              <a:t>Armstrong</a:t>
            </a:r>
          </a:p>
          <a:p>
            <a:r>
              <a:rPr lang="en-US" sz="2000" dirty="0"/>
              <a:t>Cumberland</a:t>
            </a:r>
          </a:p>
          <a:p>
            <a:r>
              <a:rPr lang="en-US" sz="2000" dirty="0"/>
              <a:t>Erie</a:t>
            </a:r>
          </a:p>
          <a:p>
            <a:r>
              <a:rPr lang="en-US" sz="2000" dirty="0"/>
              <a:t>Fayette</a:t>
            </a:r>
          </a:p>
          <a:p>
            <a:r>
              <a:rPr lang="en-US" sz="2000" dirty="0">
                <a:solidFill>
                  <a:srgbClr val="FF0000"/>
                </a:solidFill>
              </a:rPr>
              <a:t>Snyder</a:t>
            </a:r>
          </a:p>
          <a:p>
            <a:r>
              <a:rPr lang="en-US" sz="2000" dirty="0">
                <a:solidFill>
                  <a:srgbClr val="FF0000"/>
                </a:solidFill>
              </a:rPr>
              <a:t>Venango</a:t>
            </a:r>
          </a:p>
          <a:p>
            <a:r>
              <a:rPr lang="en-US" sz="2000" dirty="0"/>
              <a:t>Westmoreland</a:t>
            </a:r>
          </a:p>
          <a:p>
            <a:endParaRPr lang="en-US" sz="2000" dirty="0"/>
          </a:p>
          <a:p>
            <a:endParaRPr lang="en-US" sz="2000" dirty="0"/>
          </a:p>
        </p:txBody>
      </p:sp>
      <p:sp>
        <p:nvSpPr>
          <p:cNvPr id="8" name="TextBox 7"/>
          <p:cNvSpPr txBox="1"/>
          <p:nvPr/>
        </p:nvSpPr>
        <p:spPr>
          <a:xfrm>
            <a:off x="5809755" y="1690062"/>
            <a:ext cx="1288558" cy="2862322"/>
          </a:xfrm>
          <a:prstGeom prst="rect">
            <a:avLst/>
          </a:prstGeom>
          <a:noFill/>
        </p:spPr>
        <p:txBody>
          <a:bodyPr wrap="none" rtlCol="0">
            <a:spAutoFit/>
          </a:bodyPr>
          <a:lstStyle/>
          <a:p>
            <a:r>
              <a:rPr lang="en-US" sz="2000" b="1" u="sng" dirty="0"/>
              <a:t>LVR</a:t>
            </a:r>
          </a:p>
          <a:p>
            <a:r>
              <a:rPr lang="en-US" sz="2000" dirty="0">
                <a:solidFill>
                  <a:srgbClr val="FF0000"/>
                </a:solidFill>
              </a:rPr>
              <a:t>Armstrong</a:t>
            </a:r>
          </a:p>
          <a:p>
            <a:r>
              <a:rPr lang="en-US" sz="2000" dirty="0"/>
              <a:t>Berks</a:t>
            </a:r>
          </a:p>
          <a:p>
            <a:r>
              <a:rPr lang="en-US" sz="2000" dirty="0"/>
              <a:t>Clarion</a:t>
            </a:r>
          </a:p>
          <a:p>
            <a:r>
              <a:rPr lang="en-US" sz="2000" dirty="0"/>
              <a:t>Elk</a:t>
            </a:r>
          </a:p>
          <a:p>
            <a:r>
              <a:rPr lang="en-US" sz="2000" dirty="0"/>
              <a:t>Perry</a:t>
            </a:r>
          </a:p>
          <a:p>
            <a:r>
              <a:rPr lang="en-US" sz="2000" dirty="0">
                <a:solidFill>
                  <a:srgbClr val="FF0000"/>
                </a:solidFill>
              </a:rPr>
              <a:t>Snyder</a:t>
            </a:r>
          </a:p>
          <a:p>
            <a:r>
              <a:rPr lang="en-US" sz="2000" dirty="0"/>
              <a:t>Somerset</a:t>
            </a:r>
          </a:p>
          <a:p>
            <a:r>
              <a:rPr lang="en-US" sz="2000" dirty="0">
                <a:solidFill>
                  <a:srgbClr val="FF0000"/>
                </a:solidFill>
              </a:rPr>
              <a:t>Venango</a:t>
            </a:r>
          </a:p>
        </p:txBody>
      </p:sp>
      <p:sp>
        <p:nvSpPr>
          <p:cNvPr id="10" name="Text Box 6">
            <a:extLst>
              <a:ext uri="{FF2B5EF4-FFF2-40B4-BE49-F238E27FC236}">
                <a16:creationId xmlns:a16="http://schemas.microsoft.com/office/drawing/2014/main" id="{FBF02C94-F40D-4A76-A205-C3AB10DDCCEC}"/>
              </a:ext>
            </a:extLst>
          </p:cNvPr>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Contracts</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Funds</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Tree>
    <p:extLst>
      <p:ext uri="{BB962C8B-B14F-4D97-AF65-F5344CB8AC3E}">
        <p14:creationId xmlns:p14="http://schemas.microsoft.com/office/powerpoint/2010/main" val="1790474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2"/>
          <p:cNvSpPr txBox="1">
            <a:spLocks/>
          </p:cNvSpPr>
          <p:nvPr/>
        </p:nvSpPr>
        <p:spPr>
          <a:xfrm>
            <a:off x="323850" y="431269"/>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solidFill>
                  <a:srgbClr val="FF0000"/>
                </a:solidFill>
                <a:ea typeface="Times New Roman"/>
              </a:rPr>
              <a:t>Examples:</a:t>
            </a:r>
            <a:endParaRPr lang="en-US" dirty="0">
              <a:ea typeface="Times New Roman"/>
            </a:endParaRPr>
          </a:p>
          <a:p>
            <a:pPr lvl="1"/>
            <a:r>
              <a:rPr lang="en-US" b="1" dirty="0">
                <a:solidFill>
                  <a:srgbClr val="00B050"/>
                </a:solidFill>
                <a:ea typeface="Times New Roman"/>
              </a:rPr>
              <a:t>Counties currently </a:t>
            </a:r>
            <a:r>
              <a:rPr lang="en-US" b="1" u="sng" dirty="0">
                <a:solidFill>
                  <a:srgbClr val="00B050"/>
                </a:solidFill>
                <a:ea typeface="Times New Roman"/>
              </a:rPr>
              <a:t>spent out of old contract</a:t>
            </a:r>
            <a:endParaRPr lang="en-US" b="1" dirty="0">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FFFFCC"/>
                </a:solidFill>
                <a:latin typeface="Arial" pitchFamily="34" charset="0"/>
              </a:rPr>
              <a:t>“Old” Money Spending Overview</a:t>
            </a:r>
          </a:p>
        </p:txBody>
      </p:sp>
      <p:pic>
        <p:nvPicPr>
          <p:cNvPr id="3" name="Picture 2">
            <a:extLst>
              <a:ext uri="{FF2B5EF4-FFF2-40B4-BE49-F238E27FC236}">
                <a16:creationId xmlns:a16="http://schemas.microsoft.com/office/drawing/2014/main" id="{5EA785F8-7C2A-4BB2-B7E1-8FF8241454A6}"/>
              </a:ext>
            </a:extLst>
          </p:cNvPr>
          <p:cNvPicPr>
            <a:picLocks noChangeAspect="1"/>
          </p:cNvPicPr>
          <p:nvPr/>
        </p:nvPicPr>
        <p:blipFill>
          <a:blip r:embed="rId3"/>
          <a:stretch>
            <a:fillRect/>
          </a:stretch>
        </p:blipFill>
        <p:spPr>
          <a:xfrm>
            <a:off x="123687" y="1676400"/>
            <a:ext cx="8896627" cy="4887250"/>
          </a:xfrm>
          <a:prstGeom prst="rect">
            <a:avLst/>
          </a:prstGeom>
        </p:spPr>
      </p:pic>
      <p:sp>
        <p:nvSpPr>
          <p:cNvPr id="4" name="Oval 3">
            <a:extLst>
              <a:ext uri="{FF2B5EF4-FFF2-40B4-BE49-F238E27FC236}">
                <a16:creationId xmlns:a16="http://schemas.microsoft.com/office/drawing/2014/main" id="{367B31AC-8B69-45D1-8E63-A430E39BF2FF}"/>
              </a:ext>
            </a:extLst>
          </p:cNvPr>
          <p:cNvSpPr/>
          <p:nvPr/>
        </p:nvSpPr>
        <p:spPr>
          <a:xfrm>
            <a:off x="2438400" y="5562600"/>
            <a:ext cx="15240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1A5C36A-08E6-4F3E-9D17-40AD392DB510}"/>
              </a:ext>
            </a:extLst>
          </p:cNvPr>
          <p:cNvSpPr/>
          <p:nvPr/>
        </p:nvSpPr>
        <p:spPr>
          <a:xfrm>
            <a:off x="6904459" y="5922606"/>
            <a:ext cx="15240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0ECECE0C-9EB1-4864-9CC6-2C53F97A7040}"/>
              </a:ext>
            </a:extLst>
          </p:cNvPr>
          <p:cNvCxnSpPr>
            <a:cxnSpLocks/>
            <a:stCxn id="4" idx="6"/>
            <a:endCxn id="9" idx="2"/>
          </p:cNvCxnSpPr>
          <p:nvPr/>
        </p:nvCxnSpPr>
        <p:spPr>
          <a:xfrm>
            <a:off x="3962400" y="5753100"/>
            <a:ext cx="2942059" cy="360006"/>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 Box 6">
            <a:extLst>
              <a:ext uri="{FF2B5EF4-FFF2-40B4-BE49-F238E27FC236}">
                <a16:creationId xmlns:a16="http://schemas.microsoft.com/office/drawing/2014/main" id="{5971D94A-9D64-4743-A1A3-1E9F8189626E}"/>
              </a:ext>
            </a:extLst>
          </p:cNvPr>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Contracts</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Funds</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Tree>
    <p:extLst>
      <p:ext uri="{BB962C8B-B14F-4D97-AF65-F5344CB8AC3E}">
        <p14:creationId xmlns:p14="http://schemas.microsoft.com/office/powerpoint/2010/main" val="3356260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12022F-90C3-46C9-BDA1-20B8ED75A4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555"/>
          <a:stretch/>
        </p:blipFill>
        <p:spPr>
          <a:xfrm>
            <a:off x="0" y="-2844"/>
            <a:ext cx="2971800" cy="6896100"/>
          </a:xfrm>
          <a:prstGeom prst="rect">
            <a:avLst/>
          </a:prstGeom>
        </p:spPr>
      </p:pic>
      <p:sp>
        <p:nvSpPr>
          <p:cNvPr id="27" name="TextBox 26"/>
          <p:cNvSpPr txBox="1"/>
          <p:nvPr/>
        </p:nvSpPr>
        <p:spPr>
          <a:xfrm>
            <a:off x="3200400" y="54610"/>
            <a:ext cx="5791200" cy="5570756"/>
          </a:xfrm>
          <a:prstGeom prst="rect">
            <a:avLst/>
          </a:prstGeom>
          <a:noFill/>
        </p:spPr>
        <p:txBody>
          <a:bodyPr wrap="square" rtlCol="0">
            <a:spAutoFit/>
          </a:bodyPr>
          <a:lstStyle/>
          <a:p>
            <a:pPr algn="ctr"/>
            <a:r>
              <a:rPr lang="en-US" sz="3200" b="1" dirty="0">
                <a:solidFill>
                  <a:srgbClr val="FFFF00"/>
                </a:solidFill>
              </a:rPr>
              <a:t>“Old” Money Spending Overview</a:t>
            </a:r>
            <a:endParaRPr lang="en-US" sz="3200" b="1" dirty="0">
              <a:solidFill>
                <a:prstClr val="white"/>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2/12/2019</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a:p>
            <a:pPr marL="292100" marR="0" lvl="0" indent="-2921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FFFF00"/>
                </a:solidFill>
                <a:effectLst/>
                <a:uLnTx/>
                <a:uFillTx/>
                <a:latin typeface="Calibri"/>
                <a:ea typeface="+mn-ea"/>
                <a:cs typeface="+mn-cs"/>
              </a:rPr>
              <a:t>Financial Reporting Update</a:t>
            </a:r>
          </a:p>
          <a:p>
            <a:pPr marL="292100" marR="0" lvl="0" indent="-2921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dirty="0">
              <a:solidFill>
                <a:prstClr val="white"/>
              </a:solidFill>
              <a:latin typeface="Calibri"/>
            </a:endParaRPr>
          </a:p>
          <a:p>
            <a:pPr marL="292100" indent="-292100">
              <a:buFont typeface="Arial" panose="020B0604020202020204" pitchFamily="34" charset="0"/>
              <a:buChar char="•"/>
              <a:defRPr/>
            </a:pPr>
            <a:r>
              <a:rPr lang="en-US" sz="2800" b="1" dirty="0">
                <a:solidFill>
                  <a:prstClr val="white"/>
                </a:solidFill>
              </a:rPr>
              <a:t>ASR vs “Old” Money Spending </a:t>
            </a:r>
          </a:p>
          <a:p>
            <a:pPr marL="292100" lvl="0" indent="-292100">
              <a:buFont typeface="Arial" panose="020B0604020202020204" pitchFamily="34" charset="0"/>
              <a:buChar char="•"/>
              <a:defRPr/>
            </a:pPr>
            <a:endParaRPr lang="en-US" sz="2800" b="1" dirty="0">
              <a:solidFill>
                <a:prstClr val="white"/>
              </a:solidFill>
            </a:endParaRPr>
          </a:p>
          <a:p>
            <a:pPr marL="292100" lvl="0" indent="-292100">
              <a:buFont typeface="Arial" panose="020B0604020202020204" pitchFamily="34" charset="0"/>
              <a:buChar char="•"/>
              <a:defRPr/>
            </a:pPr>
            <a:r>
              <a:rPr lang="en-US" sz="2800" b="1" dirty="0">
                <a:solidFill>
                  <a:prstClr val="white"/>
                </a:solidFill>
              </a:rPr>
              <a:t>5-year Contracts and Funds</a:t>
            </a:r>
          </a:p>
          <a:p>
            <a:pPr marL="292100" lvl="0" indent="-292100">
              <a:buFont typeface="Arial" panose="020B0604020202020204" pitchFamily="34" charset="0"/>
              <a:buChar char="•"/>
              <a:defRPr/>
            </a:pPr>
            <a:endParaRPr lang="en-US" sz="2800" b="1" dirty="0">
              <a:solidFill>
                <a:prstClr val="white"/>
              </a:solidFill>
            </a:endParaRPr>
          </a:p>
          <a:p>
            <a:pPr marL="292100" lvl="0" indent="-292100">
              <a:buFont typeface="Arial" panose="020B0604020202020204" pitchFamily="34" charset="0"/>
              <a:buChar char="•"/>
              <a:defRPr/>
            </a:pPr>
            <a:r>
              <a:rPr lang="en-US" sz="2800" b="1" dirty="0">
                <a:solidFill>
                  <a:prstClr val="white"/>
                </a:solidFill>
              </a:rPr>
              <a:t>Spending Your “Old” Money</a:t>
            </a:r>
          </a:p>
          <a:p>
            <a:pPr marL="292100" lvl="0" indent="-292100">
              <a:buFont typeface="Arial" panose="020B0604020202020204" pitchFamily="34" charset="0"/>
              <a:buChar char="•"/>
              <a:defRPr/>
            </a:pP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a:p>
            <a:pPr marL="292100" marR="0" lvl="0" indent="-2921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prstClr val="white"/>
                </a:solidFill>
                <a:latin typeface="Calibri"/>
              </a:rPr>
              <a:t>Upcoming Calls – How to Prepare</a:t>
            </a:r>
          </a:p>
        </p:txBody>
      </p:sp>
      <p:sp>
        <p:nvSpPr>
          <p:cNvPr id="7" name="TextBox 6"/>
          <p:cNvSpPr txBox="1"/>
          <p:nvPr/>
        </p:nvSpPr>
        <p:spPr>
          <a:xfrm>
            <a:off x="0" y="6192619"/>
            <a:ext cx="2096023" cy="646331"/>
          </a:xfrm>
          <a:prstGeom prst="rect">
            <a:avLst/>
          </a:prstGeom>
          <a:noFill/>
        </p:spPr>
        <p:txBody>
          <a:bodyPr wrap="none" rtlCol="0">
            <a:spAutoFit/>
          </a:bodyPr>
          <a:lstStyle/>
          <a:p>
            <a:r>
              <a:rPr lang="en-US" b="1" i="1" dirty="0"/>
              <a:t>Huntingdon County </a:t>
            </a:r>
          </a:p>
          <a:p>
            <a:r>
              <a:rPr lang="en-US" b="1" i="1" dirty="0"/>
              <a:t>2018 project</a:t>
            </a:r>
          </a:p>
        </p:txBody>
      </p:sp>
    </p:spTree>
    <p:extLst>
      <p:ext uri="{BB962C8B-B14F-4D97-AF65-F5344CB8AC3E}">
        <p14:creationId xmlns:p14="http://schemas.microsoft.com/office/powerpoint/2010/main" val="2791558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2"/>
          <p:cNvSpPr txBox="1">
            <a:spLocks/>
          </p:cNvSpPr>
          <p:nvPr/>
        </p:nvSpPr>
        <p:spPr>
          <a:xfrm>
            <a:off x="323850" y="431269"/>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solidFill>
                  <a:srgbClr val="FF0000"/>
                </a:solidFill>
                <a:ea typeface="Times New Roman"/>
              </a:rPr>
              <a:t>Examples:</a:t>
            </a:r>
            <a:endParaRPr lang="en-US" dirty="0">
              <a:ea typeface="Times New Roman"/>
            </a:endParaRPr>
          </a:p>
          <a:p>
            <a:pPr lvl="1"/>
            <a:r>
              <a:rPr lang="en-US" b="1" dirty="0">
                <a:solidFill>
                  <a:srgbClr val="00B050"/>
                </a:solidFill>
                <a:ea typeface="Times New Roman"/>
              </a:rPr>
              <a:t>Counties currently </a:t>
            </a:r>
            <a:r>
              <a:rPr lang="en-US" b="1" u="sng" dirty="0">
                <a:solidFill>
                  <a:srgbClr val="00B050"/>
                </a:solidFill>
                <a:ea typeface="Times New Roman"/>
              </a:rPr>
              <a:t>spent out of old contract</a:t>
            </a:r>
            <a:endParaRPr lang="en-US" b="1" i="1" dirty="0">
              <a:highlight>
                <a:srgbClr val="FFFF00"/>
              </a:highlight>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FFFFCC"/>
                </a:solidFill>
                <a:latin typeface="Arial" pitchFamily="34" charset="0"/>
              </a:rPr>
              <a:t>“Old” Money Spending Overview</a:t>
            </a:r>
          </a:p>
        </p:txBody>
      </p:sp>
      <p:pic>
        <p:nvPicPr>
          <p:cNvPr id="8" name="Picture 7">
            <a:extLst>
              <a:ext uri="{FF2B5EF4-FFF2-40B4-BE49-F238E27FC236}">
                <a16:creationId xmlns:a16="http://schemas.microsoft.com/office/drawing/2014/main" id="{BB06F8A0-F2DB-4EF0-9CF8-CC95089C37E9}"/>
              </a:ext>
            </a:extLst>
          </p:cNvPr>
          <p:cNvPicPr>
            <a:picLocks noChangeAspect="1"/>
          </p:cNvPicPr>
          <p:nvPr/>
        </p:nvPicPr>
        <p:blipFill>
          <a:blip r:embed="rId3"/>
          <a:stretch>
            <a:fillRect/>
          </a:stretch>
        </p:blipFill>
        <p:spPr>
          <a:xfrm>
            <a:off x="123686" y="1673352"/>
            <a:ext cx="8896627" cy="4887250"/>
          </a:xfrm>
          <a:prstGeom prst="rect">
            <a:avLst/>
          </a:prstGeom>
        </p:spPr>
      </p:pic>
      <p:grpSp>
        <p:nvGrpSpPr>
          <p:cNvPr id="10" name="Group 9">
            <a:extLst>
              <a:ext uri="{FF2B5EF4-FFF2-40B4-BE49-F238E27FC236}">
                <a16:creationId xmlns:a16="http://schemas.microsoft.com/office/drawing/2014/main" id="{7E7B81C7-84C0-4352-BAE7-659E53FABC68}"/>
              </a:ext>
            </a:extLst>
          </p:cNvPr>
          <p:cNvGrpSpPr/>
          <p:nvPr/>
        </p:nvGrpSpPr>
        <p:grpSpPr>
          <a:xfrm>
            <a:off x="2438400" y="5562600"/>
            <a:ext cx="5990059" cy="741006"/>
            <a:chOff x="2438400" y="5562600"/>
            <a:chExt cx="5990059" cy="741006"/>
          </a:xfrm>
        </p:grpSpPr>
        <p:sp>
          <p:nvSpPr>
            <p:cNvPr id="11" name="Oval 10">
              <a:extLst>
                <a:ext uri="{FF2B5EF4-FFF2-40B4-BE49-F238E27FC236}">
                  <a16:creationId xmlns:a16="http://schemas.microsoft.com/office/drawing/2014/main" id="{D7E26B0E-9AFB-4BE5-A7A9-6DC968D89B20}"/>
                </a:ext>
              </a:extLst>
            </p:cNvPr>
            <p:cNvSpPr/>
            <p:nvPr/>
          </p:nvSpPr>
          <p:spPr>
            <a:xfrm>
              <a:off x="2438400" y="5562600"/>
              <a:ext cx="15240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192F4F6-82F5-43C2-9563-106C7D0727BB}"/>
                </a:ext>
              </a:extLst>
            </p:cNvPr>
            <p:cNvSpPr/>
            <p:nvPr/>
          </p:nvSpPr>
          <p:spPr>
            <a:xfrm>
              <a:off x="6904459" y="5922606"/>
              <a:ext cx="15240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E1D2C3DA-ACE6-4E6C-9B12-D7F39C3F0AF8}"/>
                </a:ext>
              </a:extLst>
            </p:cNvPr>
            <p:cNvCxnSpPr>
              <a:cxnSpLocks/>
              <a:stCxn id="11" idx="6"/>
              <a:endCxn id="12" idx="2"/>
            </p:cNvCxnSpPr>
            <p:nvPr/>
          </p:nvCxnSpPr>
          <p:spPr>
            <a:xfrm>
              <a:off x="3962400" y="5753100"/>
              <a:ext cx="2942059" cy="360006"/>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5" name="Text Box 6">
            <a:extLst>
              <a:ext uri="{FF2B5EF4-FFF2-40B4-BE49-F238E27FC236}">
                <a16:creationId xmlns:a16="http://schemas.microsoft.com/office/drawing/2014/main" id="{AA3ACBBD-5095-40F8-A3A6-47B88B297C3E}"/>
              </a:ext>
            </a:extLst>
          </p:cNvPr>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Contracts</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Funds</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Tree>
    <p:extLst>
      <p:ext uri="{BB962C8B-B14F-4D97-AF65-F5344CB8AC3E}">
        <p14:creationId xmlns:p14="http://schemas.microsoft.com/office/powerpoint/2010/main" val="623887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FFFFCC"/>
                </a:solidFill>
                <a:latin typeface="Arial" pitchFamily="34" charset="0"/>
              </a:rPr>
              <a:t>“Old” Money Spending Overview</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Contracts and Funds</a:t>
            </a:r>
          </a:p>
        </p:txBody>
      </p:sp>
      <p:sp>
        <p:nvSpPr>
          <p:cNvPr id="9" name="Subtitle 2">
            <a:extLst>
              <a:ext uri="{FF2B5EF4-FFF2-40B4-BE49-F238E27FC236}">
                <a16:creationId xmlns:a16="http://schemas.microsoft.com/office/drawing/2014/main" id="{4240CB53-ACE0-419B-B793-ED96841EB76A}"/>
              </a:ext>
            </a:extLst>
          </p:cNvPr>
          <p:cNvSpPr txBox="1">
            <a:spLocks/>
          </p:cNvSpPr>
          <p:nvPr/>
        </p:nvSpPr>
        <p:spPr>
          <a:xfrm>
            <a:off x="228600" y="467948"/>
            <a:ext cx="86868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b="1" u="sng" dirty="0">
                <a:solidFill>
                  <a:srgbClr val="FF0000"/>
                </a:solidFill>
                <a:ea typeface="Times New Roman"/>
              </a:rPr>
              <a:t>County Spending Status</a:t>
            </a:r>
            <a:r>
              <a:rPr lang="en-US" sz="2400" dirty="0">
                <a:solidFill>
                  <a:srgbClr val="FF0000"/>
                </a:solidFill>
                <a:ea typeface="Times New Roman"/>
              </a:rPr>
              <a:t> 2/11/19</a:t>
            </a:r>
            <a:endParaRPr lang="en-US" dirty="0">
              <a:solidFill>
                <a:srgbClr val="FF0000"/>
              </a:solidFill>
              <a:ea typeface="Times New Roman"/>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B050"/>
                </a:solidFill>
                <a:effectLst/>
                <a:uLnTx/>
                <a:uFillTx/>
                <a:latin typeface="Calibri"/>
                <a:ea typeface="Times New Roman"/>
                <a:cs typeface="+mn-cs"/>
              </a:rPr>
              <a:t>Counties currently </a:t>
            </a:r>
            <a:r>
              <a:rPr kumimoji="0" lang="en-US" sz="2800" b="1" i="0" u="sng" strike="noStrike" kern="1200" cap="none" spc="0" normalizeH="0" baseline="0" noProof="0" dirty="0">
                <a:ln>
                  <a:noFill/>
                </a:ln>
                <a:solidFill>
                  <a:srgbClr val="00B050"/>
                </a:solidFill>
                <a:effectLst/>
                <a:uLnTx/>
                <a:uFillTx/>
                <a:latin typeface="Calibri"/>
                <a:ea typeface="Times New Roman"/>
                <a:cs typeface="+mn-cs"/>
              </a:rPr>
              <a:t>spent out of old contract</a:t>
            </a:r>
          </a:p>
          <a:p>
            <a:pPr marL="971550" lvl="2">
              <a:spcBef>
                <a:spcPts val="0"/>
              </a:spcBef>
              <a:defRPr/>
            </a:pPr>
            <a:r>
              <a:rPr lang="en-US" b="1" dirty="0">
                <a:solidFill>
                  <a:prstClr val="black"/>
                </a:solidFill>
                <a:ea typeface="Times New Roman"/>
              </a:rPr>
              <a:t>8 </a:t>
            </a:r>
            <a:r>
              <a:rPr lang="en-US" b="1" dirty="0" err="1">
                <a:solidFill>
                  <a:prstClr val="black"/>
                </a:solidFill>
                <a:ea typeface="Times New Roman"/>
              </a:rPr>
              <a:t>DnG</a:t>
            </a:r>
            <a:endParaRPr lang="en-US" b="1" dirty="0">
              <a:solidFill>
                <a:prstClr val="black"/>
              </a:solidFill>
              <a:ea typeface="Times New Roman"/>
            </a:endParaRPr>
          </a:p>
          <a:p>
            <a:pPr marL="97155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Times New Roman"/>
                <a:cs typeface="+mn-cs"/>
              </a:rPr>
              <a:t>8 LVR</a:t>
            </a:r>
          </a:p>
          <a:p>
            <a:pPr marL="97155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79646">
                    <a:lumMod val="75000"/>
                  </a:srgbClr>
                </a:solidFill>
                <a:effectLst/>
                <a:uLnTx/>
                <a:uFillTx/>
                <a:latin typeface="Calibri"/>
                <a:ea typeface="Times New Roman"/>
                <a:cs typeface="+mn-cs"/>
              </a:rPr>
              <a:t>Counties with all old money committed, </a:t>
            </a:r>
            <a:r>
              <a:rPr kumimoji="0" lang="en-US" sz="2800" b="1" i="0" u="sng" strike="noStrike" kern="1200" cap="none" spc="0" normalizeH="0" baseline="0" noProof="0" dirty="0">
                <a:ln>
                  <a:noFill/>
                </a:ln>
                <a:solidFill>
                  <a:srgbClr val="F79646">
                    <a:lumMod val="75000"/>
                  </a:srgbClr>
                </a:solidFill>
                <a:effectLst/>
                <a:uLnTx/>
                <a:uFillTx/>
                <a:latin typeface="Calibri"/>
                <a:ea typeface="Times New Roman"/>
                <a:cs typeface="+mn-cs"/>
              </a:rPr>
              <a:t>left to spend</a:t>
            </a:r>
          </a:p>
          <a:p>
            <a:pPr marL="971550" lvl="2">
              <a:spcBef>
                <a:spcPts val="0"/>
              </a:spcBef>
              <a:defRPr/>
            </a:pPr>
            <a:r>
              <a:rPr lang="en-US" b="1" dirty="0">
                <a:solidFill>
                  <a:prstClr val="black"/>
                </a:solidFill>
                <a:ea typeface="Times New Roman"/>
              </a:rPr>
              <a:t>30 </a:t>
            </a:r>
            <a:r>
              <a:rPr lang="en-US" b="1" dirty="0" err="1">
                <a:solidFill>
                  <a:prstClr val="black"/>
                </a:solidFill>
                <a:ea typeface="Times New Roman"/>
              </a:rPr>
              <a:t>DnG</a:t>
            </a:r>
            <a:endParaRPr lang="en-US" b="1" dirty="0">
              <a:solidFill>
                <a:prstClr val="black"/>
              </a:solidFill>
              <a:ea typeface="Times New Roman"/>
            </a:endParaRPr>
          </a:p>
          <a:p>
            <a:pPr marL="97155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Times New Roman"/>
                <a:cs typeface="+mn-cs"/>
              </a:rPr>
              <a:t>27 LVR </a:t>
            </a:r>
          </a:p>
          <a:p>
            <a:pPr marL="97155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a:ea typeface="Times New Roman"/>
              <a:cs typeface="+mn-cs"/>
            </a:endParaRPr>
          </a:p>
          <a:p>
            <a:pPr marL="285750" marR="0" lvl="1" indent="0" algn="l" defTabSz="914400" rtl="0" eaLnBrk="1" fontAlgn="auto" latinLnBrk="0" hangingPunct="1">
              <a:lnSpc>
                <a:spcPct val="100000"/>
              </a:lnSpc>
              <a:spcBef>
                <a:spcPts val="0"/>
              </a:spcBef>
              <a:spcAft>
                <a:spcPts val="0"/>
              </a:spcAft>
              <a:buClrTx/>
              <a:buSzTx/>
              <a:buNone/>
              <a:tabLst/>
              <a:defRPr/>
            </a:pPr>
            <a:r>
              <a:rPr kumimoji="0" lang="en-US" sz="2800" b="1" i="0" u="none" strike="noStrike" kern="1200" cap="none" spc="0" normalizeH="0" baseline="0" noProof="0" dirty="0">
                <a:ln>
                  <a:noFill/>
                </a:ln>
                <a:solidFill>
                  <a:srgbClr val="C00000"/>
                </a:solidFill>
                <a:effectLst/>
                <a:uLnTx/>
                <a:uFillTx/>
                <a:latin typeface="Calibri"/>
                <a:ea typeface="Times New Roman"/>
                <a:cs typeface="+mn-cs"/>
              </a:rPr>
              <a:t> </a:t>
            </a:r>
            <a:endParaRPr kumimoji="0" lang="en-US" sz="2400" b="0" i="0" u="none" strike="noStrike" kern="1200" cap="none" spc="0" normalizeH="0" baseline="0" noProof="0" dirty="0">
              <a:ln>
                <a:noFill/>
              </a:ln>
              <a:solidFill>
                <a:prstClr val="black"/>
              </a:solidFill>
              <a:effectLst/>
              <a:uLnTx/>
              <a:uFillTx/>
              <a:latin typeface="Calibri"/>
              <a:ea typeface="Times New Roman"/>
              <a:cs typeface="+mn-cs"/>
            </a:endParaRPr>
          </a:p>
          <a:p>
            <a:pPr marL="97155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FF0000"/>
              </a:solidFill>
              <a:effectLst/>
              <a:uLnTx/>
              <a:uFillTx/>
              <a:latin typeface="Calibri"/>
              <a:ea typeface="Times New Roman"/>
              <a:cs typeface="+mn-cs"/>
            </a:endParaRPr>
          </a:p>
        </p:txBody>
      </p:sp>
      <p:sp>
        <p:nvSpPr>
          <p:cNvPr id="10" name="5-Point Star 1">
            <a:extLst>
              <a:ext uri="{FF2B5EF4-FFF2-40B4-BE49-F238E27FC236}">
                <a16:creationId xmlns:a16="http://schemas.microsoft.com/office/drawing/2014/main" id="{770BDC08-1F71-451E-A4B4-EF155F38CF71}"/>
              </a:ext>
            </a:extLst>
          </p:cNvPr>
          <p:cNvSpPr/>
          <p:nvPr/>
        </p:nvSpPr>
        <p:spPr>
          <a:xfrm>
            <a:off x="7315200" y="838200"/>
            <a:ext cx="457200" cy="4572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2358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2"/>
          <p:cNvSpPr txBox="1">
            <a:spLocks/>
          </p:cNvSpPr>
          <p:nvPr/>
        </p:nvSpPr>
        <p:spPr>
          <a:xfrm>
            <a:off x="323850" y="431269"/>
            <a:ext cx="882015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solidFill>
                  <a:srgbClr val="FF0000"/>
                </a:solidFill>
                <a:ea typeface="Times New Roman"/>
              </a:rPr>
              <a:t>Examples:</a:t>
            </a:r>
            <a:endParaRPr lang="en-US" dirty="0">
              <a:ea typeface="Times New Roman"/>
            </a:endParaRPr>
          </a:p>
          <a:p>
            <a:pPr marL="571500" lvl="1">
              <a:spcBef>
                <a:spcPts val="0"/>
              </a:spcBef>
              <a:buFont typeface="Arial" panose="020B0604020202020204" pitchFamily="34" charset="0"/>
              <a:buChar char="•"/>
              <a:defRPr/>
            </a:pPr>
            <a:r>
              <a:rPr lang="en-US" b="1" dirty="0">
                <a:solidFill>
                  <a:srgbClr val="F79646">
                    <a:lumMod val="75000"/>
                  </a:srgbClr>
                </a:solidFill>
                <a:ea typeface="Times New Roman"/>
              </a:rPr>
              <a:t>Counties with all old money committed, </a:t>
            </a:r>
            <a:r>
              <a:rPr lang="en-US" b="1" u="sng" dirty="0">
                <a:solidFill>
                  <a:srgbClr val="F79646">
                    <a:lumMod val="75000"/>
                  </a:srgbClr>
                </a:solidFill>
                <a:ea typeface="Times New Roman"/>
              </a:rPr>
              <a:t>left to spend</a:t>
            </a: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FFFFCC"/>
                </a:solidFill>
                <a:latin typeface="Arial" pitchFamily="34" charset="0"/>
              </a:rPr>
              <a:t>“Old” Money Spending Overview</a:t>
            </a:r>
          </a:p>
        </p:txBody>
      </p:sp>
      <p:pic>
        <p:nvPicPr>
          <p:cNvPr id="3" name="Picture 2">
            <a:extLst>
              <a:ext uri="{FF2B5EF4-FFF2-40B4-BE49-F238E27FC236}">
                <a16:creationId xmlns:a16="http://schemas.microsoft.com/office/drawing/2014/main" id="{E2FEAE4F-9373-4364-95B9-181E893D2342}"/>
              </a:ext>
            </a:extLst>
          </p:cNvPr>
          <p:cNvPicPr>
            <a:picLocks noChangeAspect="1"/>
          </p:cNvPicPr>
          <p:nvPr/>
        </p:nvPicPr>
        <p:blipFill>
          <a:blip r:embed="rId3"/>
          <a:stretch>
            <a:fillRect/>
          </a:stretch>
        </p:blipFill>
        <p:spPr>
          <a:xfrm>
            <a:off x="123686" y="1665950"/>
            <a:ext cx="8896627" cy="4887250"/>
          </a:xfrm>
          <a:prstGeom prst="rect">
            <a:avLst/>
          </a:prstGeom>
        </p:spPr>
      </p:pic>
      <p:grpSp>
        <p:nvGrpSpPr>
          <p:cNvPr id="8" name="Group 7">
            <a:extLst>
              <a:ext uri="{FF2B5EF4-FFF2-40B4-BE49-F238E27FC236}">
                <a16:creationId xmlns:a16="http://schemas.microsoft.com/office/drawing/2014/main" id="{B942F5A5-8F26-41E2-9B8E-BC95B5BE20EC}"/>
              </a:ext>
            </a:extLst>
          </p:cNvPr>
          <p:cNvGrpSpPr/>
          <p:nvPr/>
        </p:nvGrpSpPr>
        <p:grpSpPr>
          <a:xfrm>
            <a:off x="2438400" y="5562600"/>
            <a:ext cx="5990059" cy="741006"/>
            <a:chOff x="2438400" y="5562600"/>
            <a:chExt cx="5990059" cy="741006"/>
          </a:xfrm>
        </p:grpSpPr>
        <p:sp>
          <p:nvSpPr>
            <p:cNvPr id="9" name="Oval 8">
              <a:extLst>
                <a:ext uri="{FF2B5EF4-FFF2-40B4-BE49-F238E27FC236}">
                  <a16:creationId xmlns:a16="http://schemas.microsoft.com/office/drawing/2014/main" id="{B27D6FE5-5E13-4781-ABC3-4CEEEF0158A4}"/>
                </a:ext>
              </a:extLst>
            </p:cNvPr>
            <p:cNvSpPr/>
            <p:nvPr/>
          </p:nvSpPr>
          <p:spPr>
            <a:xfrm>
              <a:off x="2438400" y="5562600"/>
              <a:ext cx="1524000" cy="3810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3CDF26B-9DBC-467A-88B4-8E534DAD6202}"/>
                </a:ext>
              </a:extLst>
            </p:cNvPr>
            <p:cNvSpPr/>
            <p:nvPr/>
          </p:nvSpPr>
          <p:spPr>
            <a:xfrm>
              <a:off x="6904459" y="5922606"/>
              <a:ext cx="1524000" cy="3810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3D4D9510-1154-471F-8893-13FE6749702F}"/>
                </a:ext>
              </a:extLst>
            </p:cNvPr>
            <p:cNvCxnSpPr>
              <a:cxnSpLocks/>
              <a:stCxn id="9" idx="6"/>
              <a:endCxn id="10" idx="2"/>
            </p:cNvCxnSpPr>
            <p:nvPr/>
          </p:nvCxnSpPr>
          <p:spPr>
            <a:xfrm>
              <a:off x="3962400" y="5753100"/>
              <a:ext cx="2942059" cy="360006"/>
            </a:xfrm>
            <a:prstGeom prst="straightConnector1">
              <a:avLst/>
            </a:prstGeom>
            <a:ln w="254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2" name="Text Box 6">
            <a:extLst>
              <a:ext uri="{FF2B5EF4-FFF2-40B4-BE49-F238E27FC236}">
                <a16:creationId xmlns:a16="http://schemas.microsoft.com/office/drawing/2014/main" id="{F0288E08-F5EE-494D-8510-8EB3A8A706AF}"/>
              </a:ext>
            </a:extLst>
          </p:cNvPr>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Contracts</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Funds</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Tree>
    <p:extLst>
      <p:ext uri="{BB962C8B-B14F-4D97-AF65-F5344CB8AC3E}">
        <p14:creationId xmlns:p14="http://schemas.microsoft.com/office/powerpoint/2010/main" val="256138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2"/>
          <p:cNvSpPr txBox="1">
            <a:spLocks/>
          </p:cNvSpPr>
          <p:nvPr/>
        </p:nvSpPr>
        <p:spPr>
          <a:xfrm>
            <a:off x="323850" y="431269"/>
            <a:ext cx="882015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solidFill>
                  <a:srgbClr val="FF0000"/>
                </a:solidFill>
                <a:ea typeface="Times New Roman"/>
              </a:rPr>
              <a:t>Examples:</a:t>
            </a:r>
            <a:endParaRPr lang="en-US" dirty="0">
              <a:ea typeface="Times New Roman"/>
            </a:endParaRPr>
          </a:p>
          <a:p>
            <a:pPr marL="571500" lvl="1">
              <a:spcBef>
                <a:spcPts val="0"/>
              </a:spcBef>
              <a:buFont typeface="Arial" panose="020B0604020202020204" pitchFamily="34" charset="0"/>
              <a:buChar char="•"/>
              <a:defRPr/>
            </a:pPr>
            <a:r>
              <a:rPr lang="en-US" b="1" dirty="0">
                <a:solidFill>
                  <a:srgbClr val="F79646">
                    <a:lumMod val="75000"/>
                  </a:srgbClr>
                </a:solidFill>
                <a:ea typeface="Times New Roman"/>
              </a:rPr>
              <a:t>Counties with all old money committed, </a:t>
            </a:r>
            <a:r>
              <a:rPr lang="en-US" b="1" u="sng" dirty="0">
                <a:solidFill>
                  <a:srgbClr val="F79646">
                    <a:lumMod val="75000"/>
                  </a:srgbClr>
                </a:solidFill>
                <a:ea typeface="Times New Roman"/>
              </a:rPr>
              <a:t>left to spend</a:t>
            </a: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FFFFCC"/>
                </a:solidFill>
                <a:latin typeface="Arial" pitchFamily="34" charset="0"/>
              </a:rPr>
              <a:t>“Old” Money Spending Overview</a:t>
            </a:r>
          </a:p>
        </p:txBody>
      </p:sp>
      <p:pic>
        <p:nvPicPr>
          <p:cNvPr id="2" name="Picture 1">
            <a:extLst>
              <a:ext uri="{FF2B5EF4-FFF2-40B4-BE49-F238E27FC236}">
                <a16:creationId xmlns:a16="http://schemas.microsoft.com/office/drawing/2014/main" id="{2E527BFE-B4FC-473B-99EC-213032DA1E4E}"/>
              </a:ext>
            </a:extLst>
          </p:cNvPr>
          <p:cNvPicPr>
            <a:picLocks noChangeAspect="1"/>
          </p:cNvPicPr>
          <p:nvPr/>
        </p:nvPicPr>
        <p:blipFill>
          <a:blip r:embed="rId3"/>
          <a:stretch>
            <a:fillRect/>
          </a:stretch>
        </p:blipFill>
        <p:spPr>
          <a:xfrm>
            <a:off x="123686" y="1665950"/>
            <a:ext cx="8896627" cy="4887250"/>
          </a:xfrm>
          <a:prstGeom prst="rect">
            <a:avLst/>
          </a:prstGeom>
        </p:spPr>
      </p:pic>
      <p:grpSp>
        <p:nvGrpSpPr>
          <p:cNvPr id="8" name="Group 7">
            <a:extLst>
              <a:ext uri="{FF2B5EF4-FFF2-40B4-BE49-F238E27FC236}">
                <a16:creationId xmlns:a16="http://schemas.microsoft.com/office/drawing/2014/main" id="{47F574C8-DD05-4432-8818-27EC015C2A47}"/>
              </a:ext>
            </a:extLst>
          </p:cNvPr>
          <p:cNvGrpSpPr/>
          <p:nvPr/>
        </p:nvGrpSpPr>
        <p:grpSpPr>
          <a:xfrm>
            <a:off x="2438400" y="5562600"/>
            <a:ext cx="5990059" cy="741006"/>
            <a:chOff x="2438400" y="5562600"/>
            <a:chExt cx="5990059" cy="741006"/>
          </a:xfrm>
        </p:grpSpPr>
        <p:sp>
          <p:nvSpPr>
            <p:cNvPr id="9" name="Oval 8">
              <a:extLst>
                <a:ext uri="{FF2B5EF4-FFF2-40B4-BE49-F238E27FC236}">
                  <a16:creationId xmlns:a16="http://schemas.microsoft.com/office/drawing/2014/main" id="{4C3DB578-0CF7-4401-BE05-7E3B125A0384}"/>
                </a:ext>
              </a:extLst>
            </p:cNvPr>
            <p:cNvSpPr/>
            <p:nvPr/>
          </p:nvSpPr>
          <p:spPr>
            <a:xfrm>
              <a:off x="2438400" y="5562600"/>
              <a:ext cx="1524000" cy="3810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BA14513-97A1-4D2A-9C9F-369BEC66E677}"/>
                </a:ext>
              </a:extLst>
            </p:cNvPr>
            <p:cNvSpPr/>
            <p:nvPr/>
          </p:nvSpPr>
          <p:spPr>
            <a:xfrm>
              <a:off x="6904459" y="5922606"/>
              <a:ext cx="1524000" cy="3810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E7C251D5-8A22-4423-A2CF-9EF06433DF6D}"/>
                </a:ext>
              </a:extLst>
            </p:cNvPr>
            <p:cNvCxnSpPr>
              <a:cxnSpLocks/>
              <a:stCxn id="9" idx="6"/>
              <a:endCxn id="10" idx="2"/>
            </p:cNvCxnSpPr>
            <p:nvPr/>
          </p:nvCxnSpPr>
          <p:spPr>
            <a:xfrm>
              <a:off x="3962400" y="5753100"/>
              <a:ext cx="2942059" cy="360006"/>
            </a:xfrm>
            <a:prstGeom prst="straightConnector1">
              <a:avLst/>
            </a:prstGeom>
            <a:ln w="254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2" name="Text Box 6">
            <a:extLst>
              <a:ext uri="{FF2B5EF4-FFF2-40B4-BE49-F238E27FC236}">
                <a16:creationId xmlns:a16="http://schemas.microsoft.com/office/drawing/2014/main" id="{3954C04A-A5C6-4BBA-BE3E-C84226B6B0C8}"/>
              </a:ext>
            </a:extLst>
          </p:cNvPr>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Contracts</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Funds</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Tree>
    <p:extLst>
      <p:ext uri="{BB962C8B-B14F-4D97-AF65-F5344CB8AC3E}">
        <p14:creationId xmlns:p14="http://schemas.microsoft.com/office/powerpoint/2010/main" val="1918645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67948"/>
            <a:ext cx="86868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b="1" u="sng" dirty="0">
                <a:solidFill>
                  <a:srgbClr val="FF0000"/>
                </a:solidFill>
                <a:ea typeface="Times New Roman"/>
              </a:rPr>
              <a:t>County Spending Status</a:t>
            </a:r>
            <a:r>
              <a:rPr lang="en-US" sz="2400" dirty="0">
                <a:solidFill>
                  <a:srgbClr val="FF0000"/>
                </a:solidFill>
                <a:ea typeface="Times New Roman"/>
              </a:rPr>
              <a:t> 2/11/19</a:t>
            </a:r>
            <a:endParaRPr lang="en-US" dirty="0">
              <a:solidFill>
                <a:srgbClr val="FF0000"/>
              </a:solidFill>
              <a:ea typeface="Times New Roman"/>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B050"/>
                </a:solidFill>
                <a:effectLst/>
                <a:uLnTx/>
                <a:uFillTx/>
                <a:latin typeface="Calibri"/>
                <a:ea typeface="Times New Roman"/>
                <a:cs typeface="+mn-cs"/>
              </a:rPr>
              <a:t>Counties currently </a:t>
            </a:r>
            <a:r>
              <a:rPr kumimoji="0" lang="en-US" sz="2800" b="1" i="0" u="sng" strike="noStrike" kern="1200" cap="none" spc="0" normalizeH="0" baseline="0" noProof="0" dirty="0">
                <a:ln>
                  <a:noFill/>
                </a:ln>
                <a:solidFill>
                  <a:srgbClr val="00B050"/>
                </a:solidFill>
                <a:effectLst/>
                <a:uLnTx/>
                <a:uFillTx/>
                <a:latin typeface="Calibri"/>
                <a:ea typeface="Times New Roman"/>
                <a:cs typeface="+mn-cs"/>
              </a:rPr>
              <a:t>spent out of old contract</a:t>
            </a:r>
          </a:p>
          <a:p>
            <a:pPr marL="971550" lvl="2">
              <a:spcBef>
                <a:spcPts val="0"/>
              </a:spcBef>
              <a:defRPr/>
            </a:pPr>
            <a:r>
              <a:rPr lang="en-US" b="1" dirty="0">
                <a:solidFill>
                  <a:prstClr val="black"/>
                </a:solidFill>
                <a:ea typeface="Times New Roman"/>
              </a:rPr>
              <a:t>8 </a:t>
            </a:r>
            <a:r>
              <a:rPr lang="en-US" b="1" dirty="0" err="1">
                <a:solidFill>
                  <a:prstClr val="black"/>
                </a:solidFill>
                <a:ea typeface="Times New Roman"/>
              </a:rPr>
              <a:t>DnG</a:t>
            </a:r>
            <a:endParaRPr lang="en-US" b="1" dirty="0">
              <a:solidFill>
                <a:prstClr val="black"/>
              </a:solidFill>
              <a:ea typeface="Times New Roman"/>
            </a:endParaRPr>
          </a:p>
          <a:p>
            <a:pPr marL="97155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Times New Roman"/>
                <a:cs typeface="+mn-cs"/>
              </a:rPr>
              <a:t>8 LVR</a:t>
            </a:r>
          </a:p>
          <a:p>
            <a:pPr marL="97155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79646">
                    <a:lumMod val="75000"/>
                  </a:srgbClr>
                </a:solidFill>
                <a:effectLst/>
                <a:uLnTx/>
                <a:uFillTx/>
                <a:latin typeface="Calibri"/>
                <a:ea typeface="Times New Roman"/>
                <a:cs typeface="+mn-cs"/>
              </a:rPr>
              <a:t>Counties with all old money committed, </a:t>
            </a:r>
            <a:r>
              <a:rPr kumimoji="0" lang="en-US" sz="2800" b="1" i="0" u="sng" strike="noStrike" kern="1200" cap="none" spc="0" normalizeH="0" baseline="0" noProof="0" dirty="0">
                <a:ln>
                  <a:noFill/>
                </a:ln>
                <a:solidFill>
                  <a:srgbClr val="F79646">
                    <a:lumMod val="75000"/>
                  </a:srgbClr>
                </a:solidFill>
                <a:effectLst/>
                <a:uLnTx/>
                <a:uFillTx/>
                <a:latin typeface="Calibri"/>
                <a:ea typeface="Times New Roman"/>
                <a:cs typeface="+mn-cs"/>
              </a:rPr>
              <a:t>left to spend</a:t>
            </a:r>
          </a:p>
          <a:p>
            <a:pPr marL="971550" lvl="2">
              <a:spcBef>
                <a:spcPts val="0"/>
              </a:spcBef>
              <a:defRPr/>
            </a:pPr>
            <a:r>
              <a:rPr lang="en-US" b="1" dirty="0">
                <a:solidFill>
                  <a:prstClr val="black"/>
                </a:solidFill>
                <a:ea typeface="Times New Roman"/>
              </a:rPr>
              <a:t>30 </a:t>
            </a:r>
            <a:r>
              <a:rPr lang="en-US" b="1" dirty="0" err="1">
                <a:solidFill>
                  <a:prstClr val="black"/>
                </a:solidFill>
                <a:ea typeface="Times New Roman"/>
              </a:rPr>
              <a:t>DnG</a:t>
            </a:r>
            <a:endParaRPr lang="en-US" b="1" dirty="0">
              <a:solidFill>
                <a:prstClr val="black"/>
              </a:solidFill>
              <a:ea typeface="Times New Roman"/>
            </a:endParaRPr>
          </a:p>
          <a:p>
            <a:pPr marL="97155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Times New Roman"/>
                <a:cs typeface="+mn-cs"/>
              </a:rPr>
              <a:t>27 LVR </a:t>
            </a:r>
          </a:p>
          <a:p>
            <a:pPr marL="97155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C00000"/>
                </a:solidFill>
                <a:effectLst/>
                <a:uLnTx/>
                <a:uFillTx/>
                <a:latin typeface="Calibri"/>
                <a:ea typeface="Times New Roman"/>
                <a:cs typeface="+mn-cs"/>
              </a:rPr>
              <a:t>Counties with old money </a:t>
            </a:r>
            <a:r>
              <a:rPr kumimoji="0" lang="en-US" sz="2800" b="1" i="0" u="sng" strike="noStrike" kern="1200" cap="none" spc="0" normalizeH="0" baseline="0" noProof="0" dirty="0">
                <a:ln>
                  <a:noFill/>
                </a:ln>
                <a:solidFill>
                  <a:srgbClr val="C00000"/>
                </a:solidFill>
                <a:effectLst/>
                <a:uLnTx/>
                <a:uFillTx/>
                <a:latin typeface="Calibri"/>
                <a:ea typeface="Times New Roman"/>
                <a:cs typeface="+mn-cs"/>
              </a:rPr>
              <a:t>left to commit and spend</a:t>
            </a:r>
          </a:p>
          <a:p>
            <a:pPr marL="971550" lvl="2">
              <a:spcBef>
                <a:spcPts val="0"/>
              </a:spcBef>
              <a:defRPr/>
            </a:pPr>
            <a:r>
              <a:rPr lang="en-US" b="1" dirty="0">
                <a:solidFill>
                  <a:prstClr val="black"/>
                </a:solidFill>
                <a:ea typeface="Times New Roman"/>
              </a:rPr>
              <a:t>27 </a:t>
            </a:r>
            <a:r>
              <a:rPr lang="en-US" b="1" dirty="0" err="1">
                <a:solidFill>
                  <a:prstClr val="black"/>
                </a:solidFill>
                <a:ea typeface="Times New Roman"/>
              </a:rPr>
              <a:t>DnG</a:t>
            </a:r>
            <a:r>
              <a:rPr lang="en-US" b="1" dirty="0">
                <a:solidFill>
                  <a:prstClr val="black"/>
                </a:solidFill>
                <a:ea typeface="Times New Roman"/>
              </a:rPr>
              <a:t> </a:t>
            </a:r>
            <a:endParaRPr lang="en-US" dirty="0">
              <a:solidFill>
                <a:prstClr val="black"/>
              </a:solidFill>
              <a:ea typeface="Times New Roman"/>
            </a:endParaRPr>
          </a:p>
          <a:p>
            <a:pPr marL="97155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Times New Roman"/>
                <a:cs typeface="+mn-cs"/>
              </a:rPr>
              <a:t>30 LVR  </a:t>
            </a:r>
            <a:endParaRPr kumimoji="0" lang="en-US" sz="2400" b="0" i="0" u="none" strike="noStrike" kern="1200" cap="none" spc="0" normalizeH="0" baseline="0" noProof="0" dirty="0">
              <a:ln>
                <a:noFill/>
              </a:ln>
              <a:solidFill>
                <a:prstClr val="black"/>
              </a:solidFill>
              <a:effectLst/>
              <a:uLnTx/>
              <a:uFillTx/>
              <a:latin typeface="Calibri"/>
              <a:ea typeface="Times New Roman"/>
              <a:cs typeface="+mn-cs"/>
            </a:endParaRPr>
          </a:p>
          <a:p>
            <a:pPr marL="97155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FF0000"/>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“Old” Money Spending Overview</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Contracts and Funds</a:t>
            </a:r>
          </a:p>
        </p:txBody>
      </p:sp>
      <p:sp>
        <p:nvSpPr>
          <p:cNvPr id="2" name="5-Point Star 1"/>
          <p:cNvSpPr/>
          <p:nvPr/>
        </p:nvSpPr>
        <p:spPr>
          <a:xfrm>
            <a:off x="7315200" y="838200"/>
            <a:ext cx="457200" cy="4572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12596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2"/>
          <p:cNvSpPr txBox="1">
            <a:spLocks/>
          </p:cNvSpPr>
          <p:nvPr/>
        </p:nvSpPr>
        <p:spPr>
          <a:xfrm>
            <a:off x="323850" y="431269"/>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solidFill>
                  <a:srgbClr val="FF0000"/>
                </a:solidFill>
                <a:ea typeface="Times New Roman"/>
              </a:rPr>
              <a:t>Examples:</a:t>
            </a:r>
            <a:endParaRPr lang="en-US" dirty="0">
              <a:ea typeface="Times New Roman"/>
            </a:endParaRPr>
          </a:p>
          <a:p>
            <a:pPr marL="571500" lvl="1">
              <a:spcBef>
                <a:spcPts val="0"/>
              </a:spcBef>
              <a:buFont typeface="Arial" panose="020B0604020202020204" pitchFamily="34" charset="0"/>
              <a:buChar char="•"/>
              <a:defRPr/>
            </a:pPr>
            <a:r>
              <a:rPr lang="en-US" b="1" dirty="0">
                <a:solidFill>
                  <a:srgbClr val="C00000"/>
                </a:solidFill>
                <a:ea typeface="Times New Roman"/>
              </a:rPr>
              <a:t>Counties with old money </a:t>
            </a:r>
            <a:r>
              <a:rPr lang="en-US" b="1" u="sng" dirty="0">
                <a:solidFill>
                  <a:srgbClr val="C00000"/>
                </a:solidFill>
                <a:ea typeface="Times New Roman"/>
              </a:rPr>
              <a:t>left to commit and spend</a:t>
            </a: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FFFFCC"/>
                </a:solidFill>
                <a:latin typeface="Arial" pitchFamily="34" charset="0"/>
              </a:rPr>
              <a:t>“Old” Money Spending Overview</a:t>
            </a:r>
          </a:p>
        </p:txBody>
      </p:sp>
      <p:pic>
        <p:nvPicPr>
          <p:cNvPr id="3" name="Picture 2">
            <a:extLst>
              <a:ext uri="{FF2B5EF4-FFF2-40B4-BE49-F238E27FC236}">
                <a16:creationId xmlns:a16="http://schemas.microsoft.com/office/drawing/2014/main" id="{ED637512-03CE-4420-AA5D-A17E1D8A6EAB}"/>
              </a:ext>
            </a:extLst>
          </p:cNvPr>
          <p:cNvPicPr>
            <a:picLocks noChangeAspect="1"/>
          </p:cNvPicPr>
          <p:nvPr/>
        </p:nvPicPr>
        <p:blipFill>
          <a:blip r:embed="rId3"/>
          <a:stretch>
            <a:fillRect/>
          </a:stretch>
        </p:blipFill>
        <p:spPr>
          <a:xfrm>
            <a:off x="123686" y="1665950"/>
            <a:ext cx="8896627" cy="4887250"/>
          </a:xfrm>
          <a:prstGeom prst="rect">
            <a:avLst/>
          </a:prstGeom>
        </p:spPr>
      </p:pic>
      <p:grpSp>
        <p:nvGrpSpPr>
          <p:cNvPr id="8" name="Group 7">
            <a:extLst>
              <a:ext uri="{FF2B5EF4-FFF2-40B4-BE49-F238E27FC236}">
                <a16:creationId xmlns:a16="http://schemas.microsoft.com/office/drawing/2014/main" id="{0056AF6D-44EF-444E-B1DA-F62E5EB2B496}"/>
              </a:ext>
            </a:extLst>
          </p:cNvPr>
          <p:cNvGrpSpPr/>
          <p:nvPr/>
        </p:nvGrpSpPr>
        <p:grpSpPr>
          <a:xfrm>
            <a:off x="2438400" y="5562600"/>
            <a:ext cx="5990059" cy="741006"/>
            <a:chOff x="2438400" y="5562600"/>
            <a:chExt cx="5990059" cy="741006"/>
          </a:xfrm>
        </p:grpSpPr>
        <p:sp>
          <p:nvSpPr>
            <p:cNvPr id="9" name="Oval 8">
              <a:extLst>
                <a:ext uri="{FF2B5EF4-FFF2-40B4-BE49-F238E27FC236}">
                  <a16:creationId xmlns:a16="http://schemas.microsoft.com/office/drawing/2014/main" id="{7C443865-6B29-44F0-9DD7-E5A188E5D00D}"/>
                </a:ext>
              </a:extLst>
            </p:cNvPr>
            <p:cNvSpPr/>
            <p:nvPr/>
          </p:nvSpPr>
          <p:spPr>
            <a:xfrm>
              <a:off x="2438400" y="5562600"/>
              <a:ext cx="1524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CCD5B74-2684-4AC4-874C-3076D94439DD}"/>
                </a:ext>
              </a:extLst>
            </p:cNvPr>
            <p:cNvSpPr/>
            <p:nvPr/>
          </p:nvSpPr>
          <p:spPr>
            <a:xfrm>
              <a:off x="6904459" y="5922606"/>
              <a:ext cx="1524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84CB61F5-8859-4DE5-907D-54BDC2E0085C}"/>
                </a:ext>
              </a:extLst>
            </p:cNvPr>
            <p:cNvCxnSpPr>
              <a:cxnSpLocks/>
              <a:stCxn id="9" idx="6"/>
              <a:endCxn id="10" idx="2"/>
            </p:cNvCxnSpPr>
            <p:nvPr/>
          </p:nvCxnSpPr>
          <p:spPr>
            <a:xfrm>
              <a:off x="3962400" y="5753100"/>
              <a:ext cx="2942059" cy="360006"/>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2" name="Text Box 6">
            <a:extLst>
              <a:ext uri="{FF2B5EF4-FFF2-40B4-BE49-F238E27FC236}">
                <a16:creationId xmlns:a16="http://schemas.microsoft.com/office/drawing/2014/main" id="{98BF7B11-D9A1-4BA8-A043-95ACBF5D2821}"/>
              </a:ext>
            </a:extLst>
          </p:cNvPr>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Contracts</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Funds</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Tree>
    <p:extLst>
      <p:ext uri="{BB962C8B-B14F-4D97-AF65-F5344CB8AC3E}">
        <p14:creationId xmlns:p14="http://schemas.microsoft.com/office/powerpoint/2010/main" val="1219139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2"/>
          <p:cNvSpPr txBox="1">
            <a:spLocks/>
          </p:cNvSpPr>
          <p:nvPr/>
        </p:nvSpPr>
        <p:spPr>
          <a:xfrm>
            <a:off x="323850" y="431269"/>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solidFill>
                  <a:srgbClr val="FF0000"/>
                </a:solidFill>
                <a:ea typeface="Times New Roman"/>
              </a:rPr>
              <a:t>Examples:</a:t>
            </a:r>
            <a:endParaRPr lang="en-US" dirty="0">
              <a:ea typeface="Times New Roman"/>
            </a:endParaRPr>
          </a:p>
          <a:p>
            <a:pPr marL="571500" lvl="1">
              <a:spcBef>
                <a:spcPts val="0"/>
              </a:spcBef>
              <a:buFont typeface="Arial" panose="020B0604020202020204" pitchFamily="34" charset="0"/>
              <a:buChar char="•"/>
              <a:defRPr/>
            </a:pPr>
            <a:r>
              <a:rPr lang="en-US" b="1" dirty="0">
                <a:solidFill>
                  <a:srgbClr val="C00000"/>
                </a:solidFill>
                <a:ea typeface="Times New Roman"/>
              </a:rPr>
              <a:t>Counties with old money </a:t>
            </a:r>
            <a:r>
              <a:rPr lang="en-US" b="1" u="sng" dirty="0">
                <a:solidFill>
                  <a:srgbClr val="C00000"/>
                </a:solidFill>
                <a:ea typeface="Times New Roman"/>
              </a:rPr>
              <a:t>left to commit and spend</a:t>
            </a:r>
          </a:p>
          <a:p>
            <a:pPr marL="571500" lvl="1">
              <a:spcBef>
                <a:spcPts val="0"/>
              </a:spcBef>
              <a:buFont typeface="Arial" panose="020B0604020202020204" pitchFamily="34" charset="0"/>
              <a:buChar char="•"/>
              <a:defRPr/>
            </a:pPr>
            <a:endParaRPr lang="en-US" sz="1200" b="1" u="sng" dirty="0">
              <a:solidFill>
                <a:srgbClr val="C00000"/>
              </a:solidFill>
              <a:ea typeface="Times New Roman"/>
            </a:endParaRPr>
          </a:p>
          <a:p>
            <a:pPr marL="285750" lvl="1" indent="0" algn="ctr">
              <a:spcBef>
                <a:spcPts val="0"/>
              </a:spcBef>
              <a:buNone/>
              <a:defRPr/>
            </a:pPr>
            <a:r>
              <a:rPr lang="en-US" b="1" dirty="0">
                <a:ea typeface="Times New Roman"/>
              </a:rPr>
              <a:t>Dirt and Gravel</a:t>
            </a: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FFFFCC"/>
                </a:solidFill>
                <a:latin typeface="Arial" pitchFamily="34" charset="0"/>
              </a:rPr>
              <a:t>“Old” Money Spending Overview</a:t>
            </a:r>
          </a:p>
        </p:txBody>
      </p:sp>
      <p:pic>
        <p:nvPicPr>
          <p:cNvPr id="4" name="Picture 3">
            <a:extLst>
              <a:ext uri="{FF2B5EF4-FFF2-40B4-BE49-F238E27FC236}">
                <a16:creationId xmlns:a16="http://schemas.microsoft.com/office/drawing/2014/main" id="{2AD6BA1A-F94E-4697-9A1C-E9D4B25BFE94}"/>
              </a:ext>
            </a:extLst>
          </p:cNvPr>
          <p:cNvPicPr>
            <a:picLocks noChangeAspect="1"/>
          </p:cNvPicPr>
          <p:nvPr/>
        </p:nvPicPr>
        <p:blipFill>
          <a:blip r:embed="rId3"/>
          <a:stretch>
            <a:fillRect/>
          </a:stretch>
        </p:blipFill>
        <p:spPr>
          <a:xfrm>
            <a:off x="1688342" y="2038727"/>
            <a:ext cx="5767316" cy="4438273"/>
          </a:xfrm>
          <a:prstGeom prst="rect">
            <a:avLst/>
          </a:prstGeom>
          <a:effectLst>
            <a:outerShdw blurRad="50800" dist="38100" dir="2700000" algn="tl" rotWithShape="0">
              <a:prstClr val="black">
                <a:alpha val="40000"/>
              </a:prstClr>
            </a:outerShdw>
          </a:effectLst>
        </p:spPr>
      </p:pic>
      <p:sp>
        <p:nvSpPr>
          <p:cNvPr id="10" name="Text Box 6">
            <a:extLst>
              <a:ext uri="{FF2B5EF4-FFF2-40B4-BE49-F238E27FC236}">
                <a16:creationId xmlns:a16="http://schemas.microsoft.com/office/drawing/2014/main" id="{F40062D9-B3B1-497B-BCE7-BA1994E78701}"/>
              </a:ext>
            </a:extLst>
          </p:cNvPr>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Contracts</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Funds</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Tree>
    <p:extLst>
      <p:ext uri="{BB962C8B-B14F-4D97-AF65-F5344CB8AC3E}">
        <p14:creationId xmlns:p14="http://schemas.microsoft.com/office/powerpoint/2010/main" val="3432313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2"/>
          <p:cNvSpPr txBox="1">
            <a:spLocks/>
          </p:cNvSpPr>
          <p:nvPr/>
        </p:nvSpPr>
        <p:spPr>
          <a:xfrm>
            <a:off x="323850" y="431269"/>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solidFill>
                  <a:srgbClr val="FF0000"/>
                </a:solidFill>
                <a:ea typeface="Times New Roman"/>
              </a:rPr>
              <a:t>Examples:</a:t>
            </a:r>
            <a:endParaRPr lang="en-US" dirty="0">
              <a:ea typeface="Times New Roman"/>
            </a:endParaRPr>
          </a:p>
          <a:p>
            <a:pPr marL="571500" lvl="1">
              <a:spcBef>
                <a:spcPts val="0"/>
              </a:spcBef>
              <a:buFont typeface="Arial" panose="020B0604020202020204" pitchFamily="34" charset="0"/>
              <a:buChar char="•"/>
              <a:defRPr/>
            </a:pPr>
            <a:r>
              <a:rPr lang="en-US" b="1" dirty="0">
                <a:solidFill>
                  <a:srgbClr val="C00000"/>
                </a:solidFill>
                <a:ea typeface="Times New Roman"/>
              </a:rPr>
              <a:t>Counties with old money </a:t>
            </a:r>
            <a:r>
              <a:rPr lang="en-US" b="1" u="sng" dirty="0">
                <a:solidFill>
                  <a:srgbClr val="C00000"/>
                </a:solidFill>
                <a:ea typeface="Times New Roman"/>
              </a:rPr>
              <a:t>left to commit and spend</a:t>
            </a: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FFFFCC"/>
                </a:solidFill>
                <a:latin typeface="Arial" pitchFamily="34" charset="0"/>
              </a:rPr>
              <a:t>“Old” Money Spending Overview</a:t>
            </a:r>
          </a:p>
        </p:txBody>
      </p:sp>
      <p:pic>
        <p:nvPicPr>
          <p:cNvPr id="2" name="Picture 1">
            <a:extLst>
              <a:ext uri="{FF2B5EF4-FFF2-40B4-BE49-F238E27FC236}">
                <a16:creationId xmlns:a16="http://schemas.microsoft.com/office/drawing/2014/main" id="{8FD30206-D376-4462-9540-7B0E3D7F26A3}"/>
              </a:ext>
            </a:extLst>
          </p:cNvPr>
          <p:cNvPicPr>
            <a:picLocks noChangeAspect="1"/>
          </p:cNvPicPr>
          <p:nvPr/>
        </p:nvPicPr>
        <p:blipFill>
          <a:blip r:embed="rId3"/>
          <a:stretch>
            <a:fillRect/>
          </a:stretch>
        </p:blipFill>
        <p:spPr>
          <a:xfrm>
            <a:off x="123686" y="1665950"/>
            <a:ext cx="8896627" cy="4887250"/>
          </a:xfrm>
          <a:prstGeom prst="rect">
            <a:avLst/>
          </a:prstGeom>
        </p:spPr>
      </p:pic>
      <p:grpSp>
        <p:nvGrpSpPr>
          <p:cNvPr id="8" name="Group 7">
            <a:extLst>
              <a:ext uri="{FF2B5EF4-FFF2-40B4-BE49-F238E27FC236}">
                <a16:creationId xmlns:a16="http://schemas.microsoft.com/office/drawing/2014/main" id="{17F65411-2893-4CB4-84B4-1F77B00D543D}"/>
              </a:ext>
            </a:extLst>
          </p:cNvPr>
          <p:cNvGrpSpPr/>
          <p:nvPr/>
        </p:nvGrpSpPr>
        <p:grpSpPr>
          <a:xfrm>
            <a:off x="2438400" y="5562600"/>
            <a:ext cx="5990059" cy="741006"/>
            <a:chOff x="2438400" y="5562600"/>
            <a:chExt cx="5990059" cy="741006"/>
          </a:xfrm>
        </p:grpSpPr>
        <p:sp>
          <p:nvSpPr>
            <p:cNvPr id="9" name="Oval 8">
              <a:extLst>
                <a:ext uri="{FF2B5EF4-FFF2-40B4-BE49-F238E27FC236}">
                  <a16:creationId xmlns:a16="http://schemas.microsoft.com/office/drawing/2014/main" id="{C1A07FF6-69F5-4719-8A6E-39F1F6BAA106}"/>
                </a:ext>
              </a:extLst>
            </p:cNvPr>
            <p:cNvSpPr/>
            <p:nvPr/>
          </p:nvSpPr>
          <p:spPr>
            <a:xfrm>
              <a:off x="2438400" y="5562600"/>
              <a:ext cx="1524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64F5DDA-76A3-486D-8560-B1F115F9AA42}"/>
                </a:ext>
              </a:extLst>
            </p:cNvPr>
            <p:cNvSpPr/>
            <p:nvPr/>
          </p:nvSpPr>
          <p:spPr>
            <a:xfrm>
              <a:off x="6904459" y="5922606"/>
              <a:ext cx="1524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1D888B7-6F7A-40B1-B31B-8429E04A0296}"/>
                </a:ext>
              </a:extLst>
            </p:cNvPr>
            <p:cNvCxnSpPr>
              <a:cxnSpLocks/>
              <a:stCxn id="9" idx="6"/>
              <a:endCxn id="10" idx="2"/>
            </p:cNvCxnSpPr>
            <p:nvPr/>
          </p:nvCxnSpPr>
          <p:spPr>
            <a:xfrm>
              <a:off x="3962400" y="5753100"/>
              <a:ext cx="2942059" cy="360006"/>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2" name="Text Box 6">
            <a:extLst>
              <a:ext uri="{FF2B5EF4-FFF2-40B4-BE49-F238E27FC236}">
                <a16:creationId xmlns:a16="http://schemas.microsoft.com/office/drawing/2014/main" id="{51BCAB8B-49B8-4F85-AA4D-985DCB5F84D1}"/>
              </a:ext>
            </a:extLst>
          </p:cNvPr>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Contracts</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Funds</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Tree>
    <p:extLst>
      <p:ext uri="{BB962C8B-B14F-4D97-AF65-F5344CB8AC3E}">
        <p14:creationId xmlns:p14="http://schemas.microsoft.com/office/powerpoint/2010/main" val="211277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2"/>
          <p:cNvSpPr txBox="1">
            <a:spLocks/>
          </p:cNvSpPr>
          <p:nvPr/>
        </p:nvSpPr>
        <p:spPr>
          <a:xfrm>
            <a:off x="323850" y="431269"/>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solidFill>
                  <a:srgbClr val="FF0000"/>
                </a:solidFill>
                <a:ea typeface="Times New Roman"/>
              </a:rPr>
              <a:t>Examples:</a:t>
            </a:r>
            <a:endParaRPr lang="en-US" dirty="0">
              <a:ea typeface="Times New Roman"/>
            </a:endParaRPr>
          </a:p>
          <a:p>
            <a:pPr marL="571500" lvl="1">
              <a:spcBef>
                <a:spcPts val="0"/>
              </a:spcBef>
              <a:buFont typeface="Arial" panose="020B0604020202020204" pitchFamily="34" charset="0"/>
              <a:buChar char="•"/>
              <a:defRPr/>
            </a:pPr>
            <a:r>
              <a:rPr lang="en-US" b="1" dirty="0">
                <a:solidFill>
                  <a:srgbClr val="C00000"/>
                </a:solidFill>
                <a:ea typeface="Times New Roman"/>
              </a:rPr>
              <a:t>Counties with old money </a:t>
            </a:r>
            <a:r>
              <a:rPr lang="en-US" b="1" u="sng" dirty="0">
                <a:solidFill>
                  <a:srgbClr val="C00000"/>
                </a:solidFill>
                <a:ea typeface="Times New Roman"/>
              </a:rPr>
              <a:t>left to commit and spend</a:t>
            </a:r>
          </a:p>
          <a:p>
            <a:pPr marL="571500" lvl="1">
              <a:spcBef>
                <a:spcPts val="0"/>
              </a:spcBef>
              <a:buFont typeface="Arial" panose="020B0604020202020204" pitchFamily="34" charset="0"/>
              <a:buChar char="•"/>
              <a:defRPr/>
            </a:pPr>
            <a:endParaRPr lang="en-US" sz="1200" b="1" u="sng" dirty="0">
              <a:solidFill>
                <a:srgbClr val="C00000"/>
              </a:solidFill>
              <a:ea typeface="Times New Roman"/>
            </a:endParaRPr>
          </a:p>
          <a:p>
            <a:pPr marL="285750" lvl="1" indent="0" algn="ctr">
              <a:spcBef>
                <a:spcPts val="0"/>
              </a:spcBef>
              <a:buNone/>
              <a:defRPr/>
            </a:pPr>
            <a:r>
              <a:rPr lang="en-US" b="1" dirty="0">
                <a:ea typeface="Times New Roman"/>
              </a:rPr>
              <a:t>Low Volume</a:t>
            </a:r>
            <a:endParaRPr lang="en-US" b="1" u="sng" dirty="0">
              <a:solidFill>
                <a:srgbClr val="C00000"/>
              </a:solidFill>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FFFFCC"/>
                </a:solidFill>
                <a:latin typeface="Arial" pitchFamily="34" charset="0"/>
              </a:rPr>
              <a:t>“Old” Money Spending Overview</a:t>
            </a:r>
          </a:p>
        </p:txBody>
      </p:sp>
      <p:pic>
        <p:nvPicPr>
          <p:cNvPr id="8" name="Picture 7">
            <a:extLst>
              <a:ext uri="{FF2B5EF4-FFF2-40B4-BE49-F238E27FC236}">
                <a16:creationId xmlns:a16="http://schemas.microsoft.com/office/drawing/2014/main" id="{A6D03834-69E9-4390-A65A-6E736FF2B163}"/>
              </a:ext>
            </a:extLst>
          </p:cNvPr>
          <p:cNvPicPr>
            <a:picLocks noChangeAspect="1"/>
          </p:cNvPicPr>
          <p:nvPr/>
        </p:nvPicPr>
        <p:blipFill>
          <a:blip r:embed="rId3"/>
          <a:stretch>
            <a:fillRect/>
          </a:stretch>
        </p:blipFill>
        <p:spPr>
          <a:xfrm>
            <a:off x="1691390" y="2057400"/>
            <a:ext cx="5761219" cy="4438273"/>
          </a:xfrm>
          <a:prstGeom prst="rect">
            <a:avLst/>
          </a:prstGeom>
          <a:effectLst>
            <a:outerShdw blurRad="50800" dist="38100" dir="2700000" algn="tl" rotWithShape="0">
              <a:prstClr val="black">
                <a:alpha val="40000"/>
              </a:prstClr>
            </a:outerShdw>
          </a:effectLst>
        </p:spPr>
      </p:pic>
      <p:sp>
        <p:nvSpPr>
          <p:cNvPr id="10" name="Text Box 6">
            <a:extLst>
              <a:ext uri="{FF2B5EF4-FFF2-40B4-BE49-F238E27FC236}">
                <a16:creationId xmlns:a16="http://schemas.microsoft.com/office/drawing/2014/main" id="{27702A3F-8581-47AF-ABF0-A90230451FC1}"/>
              </a:ext>
            </a:extLst>
          </p:cNvPr>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Contracts</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Funds</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Tree>
    <p:extLst>
      <p:ext uri="{BB962C8B-B14F-4D97-AF65-F5344CB8AC3E}">
        <p14:creationId xmlns:p14="http://schemas.microsoft.com/office/powerpoint/2010/main" val="2076422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219860" y="0"/>
            <a:ext cx="304800" cy="6858000"/>
          </a:xfrm>
          <a:prstGeom prst="rect">
            <a:avLst/>
          </a:prstGeom>
          <a:gradFill flip="none" rotWithShape="1">
            <a:gsLst>
              <a:gs pos="0">
                <a:schemeClr val="tx1"/>
              </a:gs>
              <a:gs pos="100000">
                <a:schemeClr val="tx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A2D435DF-8156-458C-891B-F68C44F47C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79"/>
          <a:stretch/>
        </p:blipFill>
        <p:spPr>
          <a:xfrm>
            <a:off x="0" y="0"/>
            <a:ext cx="2971800" cy="6877050"/>
          </a:xfrm>
          <a:prstGeom prst="rect">
            <a:avLst/>
          </a:prstGeom>
        </p:spPr>
      </p:pic>
      <p:sp>
        <p:nvSpPr>
          <p:cNvPr id="7" name="TextBox 6"/>
          <p:cNvSpPr txBox="1"/>
          <p:nvPr/>
        </p:nvSpPr>
        <p:spPr>
          <a:xfrm>
            <a:off x="38100" y="6134993"/>
            <a:ext cx="2096023" cy="646331"/>
          </a:xfrm>
          <a:prstGeom prst="rect">
            <a:avLst/>
          </a:prstGeom>
          <a:noFill/>
        </p:spPr>
        <p:txBody>
          <a:bodyPr wrap="none" rtlCol="0">
            <a:spAutoFit/>
          </a:bodyPr>
          <a:lstStyle/>
          <a:p>
            <a:r>
              <a:rPr lang="en-US" b="1" i="1" dirty="0"/>
              <a:t>Huntingdon County </a:t>
            </a:r>
          </a:p>
          <a:p>
            <a:r>
              <a:rPr lang="en-US" b="1" i="1" dirty="0"/>
              <a:t>2018 project</a:t>
            </a:r>
          </a:p>
        </p:txBody>
      </p:sp>
      <p:sp>
        <p:nvSpPr>
          <p:cNvPr id="6" name="TextBox 5">
            <a:extLst>
              <a:ext uri="{FF2B5EF4-FFF2-40B4-BE49-F238E27FC236}">
                <a16:creationId xmlns:a16="http://schemas.microsoft.com/office/drawing/2014/main" id="{6D009A3E-2CE6-4A71-93CB-1AB74E51F2B1}"/>
              </a:ext>
            </a:extLst>
          </p:cNvPr>
          <p:cNvSpPr txBox="1"/>
          <p:nvPr/>
        </p:nvSpPr>
        <p:spPr>
          <a:xfrm>
            <a:off x="3200400" y="54610"/>
            <a:ext cx="5791200" cy="5570756"/>
          </a:xfrm>
          <a:prstGeom prst="rect">
            <a:avLst/>
          </a:prstGeom>
          <a:noFill/>
        </p:spPr>
        <p:txBody>
          <a:bodyPr wrap="square" rtlCol="0">
            <a:spAutoFit/>
          </a:bodyPr>
          <a:lstStyle/>
          <a:p>
            <a:pPr algn="ctr"/>
            <a:r>
              <a:rPr lang="en-US" sz="3200" b="1" dirty="0">
                <a:solidFill>
                  <a:srgbClr val="FFFF00"/>
                </a:solidFill>
              </a:rPr>
              <a:t>“Old” Money Spending Overview</a:t>
            </a:r>
            <a:endParaRPr lang="en-US" sz="3200" b="1" dirty="0">
              <a:solidFill>
                <a:prstClr val="white"/>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2/12/2019</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a:p>
            <a:pPr marL="292100" marR="0" lvl="0" indent="-2921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Financial Reporting Update</a:t>
            </a:r>
          </a:p>
          <a:p>
            <a:pPr marL="292100" marR="0" lvl="0" indent="-2921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dirty="0">
              <a:solidFill>
                <a:prstClr val="white"/>
              </a:solidFill>
              <a:latin typeface="Calibri"/>
            </a:endParaRPr>
          </a:p>
          <a:p>
            <a:pPr marL="292100" indent="-292100">
              <a:buFont typeface="Arial" panose="020B0604020202020204" pitchFamily="34" charset="0"/>
              <a:buChar char="•"/>
              <a:defRPr/>
            </a:pPr>
            <a:r>
              <a:rPr lang="en-US" sz="2800" b="1" dirty="0">
                <a:solidFill>
                  <a:prstClr val="white"/>
                </a:solidFill>
              </a:rPr>
              <a:t>ASR vs “Old” Money Spending </a:t>
            </a:r>
          </a:p>
          <a:p>
            <a:pPr marL="292100" indent="-292100">
              <a:buFont typeface="Arial" panose="020B0604020202020204" pitchFamily="34" charset="0"/>
              <a:buChar char="•"/>
              <a:defRPr/>
            </a:pPr>
            <a:endParaRPr lang="en-US" sz="2800" b="1" u="sng" dirty="0">
              <a:solidFill>
                <a:prstClr val="white"/>
              </a:solidFill>
            </a:endParaRPr>
          </a:p>
          <a:p>
            <a:pPr marL="292100" indent="-292100">
              <a:buFont typeface="Arial" panose="020B0604020202020204" pitchFamily="34" charset="0"/>
              <a:buChar char="•"/>
              <a:defRPr/>
            </a:pPr>
            <a:r>
              <a:rPr lang="en-US" sz="2800" b="1" dirty="0">
                <a:solidFill>
                  <a:schemeClr val="bg1"/>
                </a:solidFill>
              </a:rPr>
              <a:t>5-year Contracts and Funds</a:t>
            </a:r>
          </a:p>
          <a:p>
            <a:pPr marL="292100" indent="-292100">
              <a:buFont typeface="Arial" panose="020B0604020202020204" pitchFamily="34" charset="0"/>
              <a:buChar char="•"/>
              <a:defRPr/>
            </a:pPr>
            <a:endParaRPr lang="en-US" sz="2800" b="1" u="sng" dirty="0">
              <a:solidFill>
                <a:srgbClr val="FFFF00"/>
              </a:solidFill>
            </a:endParaRPr>
          </a:p>
          <a:p>
            <a:pPr marL="292100" indent="-292100">
              <a:buFont typeface="Arial" panose="020B0604020202020204" pitchFamily="34" charset="0"/>
              <a:buChar char="•"/>
              <a:defRPr/>
            </a:pPr>
            <a:r>
              <a:rPr lang="en-US" sz="2800" b="1" u="sng" dirty="0">
                <a:solidFill>
                  <a:srgbClr val="FFFF00"/>
                </a:solidFill>
              </a:rPr>
              <a:t>Spending Your “Old” Money</a:t>
            </a:r>
          </a:p>
          <a:p>
            <a:pPr marL="292100" lvl="0" indent="-292100">
              <a:buFont typeface="Arial" panose="020B0604020202020204" pitchFamily="34" charset="0"/>
              <a:buChar char="•"/>
              <a:defRPr/>
            </a:pP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a:p>
            <a:pPr marL="292100" lvl="0" indent="-292100">
              <a:buFont typeface="Arial" panose="020B0604020202020204" pitchFamily="34" charset="0"/>
              <a:buChar char="•"/>
              <a:defRPr/>
            </a:pPr>
            <a:r>
              <a:rPr lang="en-US" sz="2800" b="1" dirty="0">
                <a:solidFill>
                  <a:prstClr val="white"/>
                </a:solidFill>
              </a:rPr>
              <a:t>Upcoming Calls – How to Prepare</a:t>
            </a:r>
          </a:p>
        </p:txBody>
      </p:sp>
    </p:spTree>
    <p:extLst>
      <p:ext uri="{BB962C8B-B14F-4D97-AF65-F5344CB8AC3E}">
        <p14:creationId xmlns:p14="http://schemas.microsoft.com/office/powerpoint/2010/main" val="4017472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915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2018 Annual Reporting</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Times New Roman"/>
                <a:cs typeface="+mn-cs"/>
              </a:rPr>
              <a:t>Was due Jan 22</a:t>
            </a:r>
            <a:r>
              <a:rPr kumimoji="0" lang="en-US" sz="2800" b="0" i="0" u="none" strike="noStrike" kern="1200" cap="none" spc="0" normalizeH="0" baseline="30000" noProof="0" dirty="0">
                <a:ln>
                  <a:noFill/>
                </a:ln>
                <a:solidFill>
                  <a:prstClr val="black"/>
                </a:solidFill>
                <a:effectLst/>
                <a:uLnTx/>
                <a:uFillTx/>
                <a:latin typeface="Calibri"/>
                <a:ea typeface="Times New Roman"/>
                <a:cs typeface="+mn-cs"/>
              </a:rPr>
              <a:t>nd</a:t>
            </a:r>
            <a:r>
              <a:rPr kumimoji="0" lang="en-US" sz="2800" b="0" i="0" u="none" strike="noStrike" kern="1200" cap="none" spc="0" normalizeH="0" baseline="0" noProof="0" dirty="0">
                <a:ln>
                  <a:noFill/>
                </a:ln>
                <a:solidFill>
                  <a:prstClr val="black"/>
                </a:solidFill>
                <a:effectLst/>
                <a:uLnTx/>
                <a:uFillTx/>
                <a:latin typeface="Calibri"/>
                <a:ea typeface="Times New Roman"/>
                <a:cs typeface="+mn-cs"/>
              </a:rPr>
              <a:t>, complete as of Jan</a:t>
            </a:r>
            <a:r>
              <a:rPr kumimoji="0" lang="en-US" sz="2800" b="0" i="0" u="none" strike="noStrike" kern="1200" cap="none" spc="0" normalizeH="0" noProof="0" dirty="0">
                <a:ln>
                  <a:noFill/>
                </a:ln>
                <a:solidFill>
                  <a:prstClr val="black"/>
                </a:solidFill>
                <a:effectLst/>
                <a:uLnTx/>
                <a:uFillTx/>
                <a:latin typeface="Calibri"/>
                <a:ea typeface="Times New Roman"/>
                <a:cs typeface="+mn-cs"/>
              </a:rPr>
              <a:t> </a:t>
            </a:r>
            <a:r>
              <a:rPr kumimoji="0" lang="en-US" sz="2800" b="0" i="0" u="none" strike="noStrike" kern="1200" cap="none" spc="0" normalizeH="0" baseline="0" noProof="0" dirty="0">
                <a:ln>
                  <a:noFill/>
                </a:ln>
                <a:solidFill>
                  <a:prstClr val="black"/>
                </a:solidFill>
                <a:effectLst/>
                <a:uLnTx/>
                <a:uFillTx/>
                <a:latin typeface="Calibri"/>
                <a:ea typeface="Times New Roman"/>
                <a:cs typeface="+mn-cs"/>
              </a:rPr>
              <a:t>25</a:t>
            </a:r>
            <a:r>
              <a:rPr kumimoji="0" lang="en-US" sz="2800" b="0" i="0" u="none" strike="noStrike" kern="1200" cap="none" spc="0" normalizeH="0" baseline="30000" noProof="0" dirty="0">
                <a:ln>
                  <a:noFill/>
                </a:ln>
                <a:solidFill>
                  <a:prstClr val="black"/>
                </a:solidFill>
                <a:effectLst/>
                <a:uLnTx/>
                <a:uFillTx/>
                <a:latin typeface="Calibri"/>
                <a:ea typeface="Times New Roman"/>
                <a:cs typeface="+mn-cs"/>
              </a:rPr>
              <a:t>th</a:t>
            </a:r>
            <a:r>
              <a:rPr kumimoji="0" lang="en-US" sz="2800" b="0" i="0" u="none" strike="noStrike" kern="1200" cap="none" spc="0" normalizeH="0" baseline="0" noProof="0" dirty="0">
                <a:ln>
                  <a:noFill/>
                </a:ln>
                <a:solidFill>
                  <a:prstClr val="black"/>
                </a:solidFill>
                <a:effectLst/>
                <a:uLnTx/>
                <a:uFillTx/>
                <a:latin typeface="Calibri"/>
                <a:ea typeface="Times New Roman"/>
                <a:cs typeface="+mn-cs"/>
              </a:rPr>
              <a:t> </a:t>
            </a: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Times New Roman"/>
                <a:cs typeface="+mn-cs"/>
              </a:rPr>
              <a:t>Full details later (presented and in print)</a:t>
            </a: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In Addition:</a:t>
            </a:r>
            <a:r>
              <a:rPr kumimoji="0" lang="en-US" sz="3200" b="0" i="0" u="none" strike="noStrike" kern="1200" cap="none" spc="0" normalizeH="0" baseline="0" noProof="0" dirty="0">
                <a:ln>
                  <a:noFill/>
                </a:ln>
                <a:solidFill>
                  <a:srgbClr val="FF0000"/>
                </a:solidFill>
                <a:effectLst/>
                <a:uLnTx/>
                <a:uFillTx/>
                <a:latin typeface="Calibri"/>
                <a:ea typeface="Times New Roman"/>
                <a:cs typeface="+mn-cs"/>
              </a:rPr>
              <a:t> </a:t>
            </a:r>
            <a:r>
              <a:rPr kumimoji="0" lang="en-US" sz="2400" b="0" i="0" u="none" strike="noStrike" kern="1200" cap="none" spc="0" normalizeH="0" baseline="0" noProof="0" dirty="0">
                <a:ln>
                  <a:noFill/>
                </a:ln>
                <a:solidFill>
                  <a:srgbClr val="FF0000"/>
                </a:solidFill>
                <a:effectLst/>
                <a:uLnTx/>
                <a:uFillTx/>
                <a:latin typeface="Calibri"/>
                <a:ea typeface="Times New Roman"/>
                <a:cs typeface="+mn-cs"/>
              </a:rPr>
              <a:t>as of 2/11/19</a:t>
            </a:r>
            <a:endParaRPr kumimoji="0" lang="en-US" sz="6600" b="0" i="0" u="none" strike="noStrike" kern="1200" cap="none" spc="0" normalizeH="0" baseline="0" noProof="0" dirty="0">
              <a:ln>
                <a:noFill/>
              </a:ln>
              <a:solidFill>
                <a:srgbClr val="7030A0"/>
              </a:solidFill>
              <a:effectLst/>
              <a:uLnTx/>
              <a:uFillTx/>
              <a:latin typeface="Calibri"/>
              <a:ea typeface="Times New Roman"/>
              <a:cs typeface="+mn-cs"/>
            </a:endParaRPr>
          </a:p>
          <a:p>
            <a:pPr marL="80010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FF0000"/>
                </a:solidFill>
                <a:effectLst/>
                <a:uLnTx/>
                <a:uFillTx/>
                <a:latin typeface="Calibri"/>
                <a:ea typeface="Times New Roman"/>
                <a:cs typeface="+mn-cs"/>
              </a:rPr>
              <a:t>$35.5M currently under contract</a:t>
            </a:r>
          </a:p>
          <a:p>
            <a:pPr marL="1200150" marR="0" lvl="2"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Times New Roman"/>
                <a:cs typeface="+mn-cs"/>
              </a:rPr>
              <a:t>$10.5M spent on active contracts</a:t>
            </a:r>
          </a:p>
          <a:p>
            <a:pPr marL="1200150" marR="0" lvl="2"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Times New Roman"/>
                <a:cs typeface="+mn-cs"/>
              </a:rPr>
              <a:t>$25M contracted but not spent</a:t>
            </a:r>
          </a:p>
          <a:p>
            <a:pPr marL="74295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285750" marR="0" lvl="1" indent="0" algn="l" defTabSz="914400" rtl="0" eaLnBrk="1" fontAlgn="auto" latinLnBrk="0" hangingPunct="1">
              <a:lnSpc>
                <a:spcPct val="100000"/>
              </a:lnSpc>
              <a:spcBef>
                <a:spcPts val="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lvl="0" algn="ctr">
              <a:tabLst>
                <a:tab pos="4860925" algn="l"/>
              </a:tabLst>
              <a:defRPr/>
            </a:pPr>
            <a:r>
              <a:rPr lang="en-US" sz="2200" b="1" dirty="0">
                <a:solidFill>
                  <a:srgbClr val="FFFFCC"/>
                </a:solidFill>
                <a:latin typeface="Arial" pitchFamily="34" charset="0"/>
              </a:rPr>
              <a:t>“Old” Money Spending Overview</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Financial Reporting Update</a:t>
            </a:r>
          </a:p>
        </p:txBody>
      </p:sp>
    </p:spTree>
    <p:extLst>
      <p:ext uri="{BB962C8B-B14F-4D97-AF65-F5344CB8AC3E}">
        <p14:creationId xmlns:p14="http://schemas.microsoft.com/office/powerpoint/2010/main" val="3269381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“Old” Money Spending Overview</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lvl="0" algn="ctr">
              <a:tabLst>
                <a:tab pos="4860925" algn="l"/>
              </a:tabLst>
              <a:defRPr/>
            </a:pPr>
            <a:r>
              <a:rPr lang="en-US" sz="2200" b="1" dirty="0">
                <a:solidFill>
                  <a:srgbClr val="003300"/>
                </a:solidFill>
                <a:latin typeface="Arial" pitchFamily="34" charset="0"/>
              </a:rPr>
              <a:t>Spending Your “Old” Money</a:t>
            </a:r>
          </a:p>
        </p:txBody>
      </p:sp>
      <p:sp>
        <p:nvSpPr>
          <p:cNvPr id="8" name="TextBox 7">
            <a:extLst>
              <a:ext uri="{FF2B5EF4-FFF2-40B4-BE49-F238E27FC236}">
                <a16:creationId xmlns:a16="http://schemas.microsoft.com/office/drawing/2014/main" id="{AC3E95CB-D446-4A09-9928-50B66CFE8CC9}"/>
              </a:ext>
            </a:extLst>
          </p:cNvPr>
          <p:cNvSpPr txBox="1"/>
          <p:nvPr/>
        </p:nvSpPr>
        <p:spPr>
          <a:xfrm>
            <a:off x="1162050" y="990600"/>
            <a:ext cx="6858000" cy="2308324"/>
          </a:xfrm>
          <a:prstGeom prst="rect">
            <a:avLst/>
          </a:prstGeom>
          <a:solidFill>
            <a:srgbClr val="FFFFCC"/>
          </a:solidFill>
          <a:ln>
            <a:solidFill>
              <a:srgbClr val="FF0000"/>
            </a:solidFill>
          </a:ln>
        </p:spPr>
        <p:txBody>
          <a:bodyPr wrap="square" rtlCol="0">
            <a:spAutoFit/>
          </a:bodyPr>
          <a:lstStyle/>
          <a:p>
            <a:pPr algn="ctr"/>
            <a:r>
              <a:rPr lang="en-US" sz="4800" b="1" dirty="0">
                <a:solidFill>
                  <a:srgbClr val="FF0000"/>
                </a:solidFill>
              </a:rPr>
              <a:t>Counties have 5 months </a:t>
            </a:r>
            <a:br>
              <a:rPr lang="en-US" sz="4800" b="1" dirty="0">
                <a:solidFill>
                  <a:srgbClr val="FF0000"/>
                </a:solidFill>
              </a:rPr>
            </a:br>
            <a:r>
              <a:rPr lang="en-US" sz="4800" b="1" dirty="0">
                <a:solidFill>
                  <a:srgbClr val="FF0000"/>
                </a:solidFill>
              </a:rPr>
              <a:t>remaining to spend funding!!</a:t>
            </a:r>
            <a:endParaRPr lang="en-US" sz="4000" dirty="0">
              <a:solidFill>
                <a:srgbClr val="FF0000"/>
              </a:solidFill>
            </a:endParaRPr>
          </a:p>
        </p:txBody>
      </p:sp>
      <p:sp>
        <p:nvSpPr>
          <p:cNvPr id="2" name="Rectangle 1">
            <a:extLst>
              <a:ext uri="{FF2B5EF4-FFF2-40B4-BE49-F238E27FC236}">
                <a16:creationId xmlns:a16="http://schemas.microsoft.com/office/drawing/2014/main" id="{B64115CB-C980-4B01-B299-9947C8DA2345}"/>
              </a:ext>
            </a:extLst>
          </p:cNvPr>
          <p:cNvSpPr/>
          <p:nvPr/>
        </p:nvSpPr>
        <p:spPr>
          <a:xfrm>
            <a:off x="76200" y="3940076"/>
            <a:ext cx="8915400" cy="2308324"/>
          </a:xfrm>
          <a:prstGeom prst="rect">
            <a:avLst/>
          </a:prstGeom>
        </p:spPr>
        <p:txBody>
          <a:bodyPr wrap="square">
            <a:spAutoFit/>
          </a:bodyPr>
          <a:lstStyle/>
          <a:p>
            <a:pPr marL="685800" lvl="2" indent="0">
              <a:spcBef>
                <a:spcPts val="0"/>
              </a:spcBef>
              <a:buNone/>
              <a:defRPr/>
            </a:pPr>
            <a:r>
              <a:rPr lang="en-US" sz="3600" b="1" dirty="0">
                <a:solidFill>
                  <a:srgbClr val="FF0000"/>
                </a:solidFill>
              </a:rPr>
              <a:t>Some  districts are asking about the possibility of an extension.  Remember --  we are already working in a one year extension.</a:t>
            </a:r>
            <a:endParaRPr lang="en-US" sz="3600" b="1" dirty="0">
              <a:ea typeface="Times New Roman"/>
            </a:endParaRPr>
          </a:p>
        </p:txBody>
      </p:sp>
    </p:spTree>
    <p:extLst>
      <p:ext uri="{BB962C8B-B14F-4D97-AF65-F5344CB8AC3E}">
        <p14:creationId xmlns:p14="http://schemas.microsoft.com/office/powerpoint/2010/main" val="3831130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“Old” Money Spending Overview</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lvl="0" algn="ctr">
              <a:tabLst>
                <a:tab pos="4860925" algn="l"/>
              </a:tabLst>
              <a:defRPr/>
            </a:pPr>
            <a:r>
              <a:rPr lang="en-US" sz="2200" b="1" dirty="0">
                <a:solidFill>
                  <a:srgbClr val="003300"/>
                </a:solidFill>
                <a:latin typeface="Arial" pitchFamily="34" charset="0"/>
              </a:rPr>
              <a:t>Spending Your “Old” Money</a:t>
            </a:r>
          </a:p>
        </p:txBody>
      </p:sp>
      <p:pic>
        <p:nvPicPr>
          <p:cNvPr id="7" name="Picture 6">
            <a:extLst>
              <a:ext uri="{FF2B5EF4-FFF2-40B4-BE49-F238E27FC236}">
                <a16:creationId xmlns:a16="http://schemas.microsoft.com/office/drawing/2014/main" id="{567A60FB-90DC-4DEC-B05D-C7ADF56CE23D}"/>
              </a:ext>
            </a:extLst>
          </p:cNvPr>
          <p:cNvPicPr>
            <a:picLocks noChangeAspect="1"/>
          </p:cNvPicPr>
          <p:nvPr/>
        </p:nvPicPr>
        <p:blipFill>
          <a:blip r:embed="rId3"/>
          <a:stretch>
            <a:fillRect/>
          </a:stretch>
        </p:blipFill>
        <p:spPr>
          <a:xfrm>
            <a:off x="2032151" y="470751"/>
            <a:ext cx="5079699" cy="6234849"/>
          </a:xfrm>
          <a:prstGeom prst="rect">
            <a:avLst/>
          </a:prstGeom>
        </p:spPr>
      </p:pic>
      <p:sp>
        <p:nvSpPr>
          <p:cNvPr id="9" name="Arrow: Right 8">
            <a:extLst>
              <a:ext uri="{FF2B5EF4-FFF2-40B4-BE49-F238E27FC236}">
                <a16:creationId xmlns:a16="http://schemas.microsoft.com/office/drawing/2014/main" id="{253418AC-6392-4B86-AB28-8D3A962CB8EA}"/>
              </a:ext>
            </a:extLst>
          </p:cNvPr>
          <p:cNvSpPr/>
          <p:nvPr/>
        </p:nvSpPr>
        <p:spPr>
          <a:xfrm>
            <a:off x="1524000" y="5499951"/>
            <a:ext cx="1143000" cy="304800"/>
          </a:xfrm>
          <a:prstGeom prst="rightArrow">
            <a:avLst>
              <a:gd name="adj1" fmla="val 423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817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“Old” Money Spending Overview</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lvl="0" algn="ctr">
              <a:tabLst>
                <a:tab pos="4860925" algn="l"/>
              </a:tabLst>
              <a:defRPr/>
            </a:pPr>
            <a:r>
              <a:rPr lang="en-US" sz="2200" b="1" dirty="0">
                <a:solidFill>
                  <a:srgbClr val="003300"/>
                </a:solidFill>
                <a:latin typeface="Arial" pitchFamily="34" charset="0"/>
              </a:rPr>
              <a:t>Spending Your “Old” Money</a:t>
            </a:r>
          </a:p>
        </p:txBody>
      </p:sp>
      <p:pic>
        <p:nvPicPr>
          <p:cNvPr id="7" name="Picture 6">
            <a:extLst>
              <a:ext uri="{FF2B5EF4-FFF2-40B4-BE49-F238E27FC236}">
                <a16:creationId xmlns:a16="http://schemas.microsoft.com/office/drawing/2014/main" id="{77F13275-A923-467F-BB7B-860FAC1439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46" y="1855177"/>
            <a:ext cx="9144000" cy="3147646"/>
          </a:xfrm>
          <a:prstGeom prst="rect">
            <a:avLst/>
          </a:prstGeom>
        </p:spPr>
      </p:pic>
      <p:sp>
        <p:nvSpPr>
          <p:cNvPr id="9" name="Arrow: Right 8">
            <a:extLst>
              <a:ext uri="{FF2B5EF4-FFF2-40B4-BE49-F238E27FC236}">
                <a16:creationId xmlns:a16="http://schemas.microsoft.com/office/drawing/2014/main" id="{8D4C4F36-5612-4E56-BDE7-94F702487B50}"/>
              </a:ext>
            </a:extLst>
          </p:cNvPr>
          <p:cNvSpPr/>
          <p:nvPr/>
        </p:nvSpPr>
        <p:spPr>
          <a:xfrm>
            <a:off x="76200" y="28194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8878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67948"/>
            <a:ext cx="86868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1" indent="0">
              <a:spcBef>
                <a:spcPts val="0"/>
              </a:spcBef>
              <a:buNone/>
            </a:pPr>
            <a:r>
              <a:rPr lang="en-US" b="1" u="sng" dirty="0">
                <a:solidFill>
                  <a:srgbClr val="FF0000"/>
                </a:solidFill>
                <a:latin typeface="Calibri"/>
                <a:ea typeface="Times New Roman"/>
              </a:rPr>
              <a:t>Current Workgroup Thoughts</a:t>
            </a:r>
            <a:r>
              <a:rPr lang="en-US" b="1" dirty="0">
                <a:solidFill>
                  <a:srgbClr val="FF0000"/>
                </a:solidFill>
                <a:latin typeface="Calibri"/>
                <a:ea typeface="Times New Roman"/>
              </a:rPr>
              <a:t>:</a:t>
            </a:r>
          </a:p>
          <a:p>
            <a:pPr lvl="1" indent="-457200">
              <a:spcBef>
                <a:spcPts val="0"/>
              </a:spcBef>
              <a:buFont typeface="Arial" panose="020B0604020202020204" pitchFamily="34" charset="0"/>
              <a:buChar char="•"/>
            </a:pPr>
            <a:endParaRPr lang="en-US" sz="3200" b="1" dirty="0">
              <a:latin typeface="Calibri"/>
              <a:ea typeface="Times New Roman"/>
            </a:endParaRPr>
          </a:p>
          <a:p>
            <a:pPr marL="571500" lvl="1">
              <a:spcBef>
                <a:spcPts val="0"/>
              </a:spcBef>
              <a:buFont typeface="Arial" panose="020B0604020202020204" pitchFamily="34" charset="0"/>
              <a:buChar char="•"/>
            </a:pPr>
            <a:r>
              <a:rPr lang="en-US" sz="3200" b="1" dirty="0">
                <a:latin typeface="Calibri"/>
                <a:ea typeface="Times New Roman"/>
              </a:rPr>
              <a:t>Counties with unspent old funds</a:t>
            </a:r>
          </a:p>
          <a:p>
            <a:pPr marL="1028700" lvl="2" indent="-285750">
              <a:spcBef>
                <a:spcPts val="0"/>
              </a:spcBef>
            </a:pPr>
            <a:r>
              <a:rPr lang="en-US" sz="2800" b="1" dirty="0">
                <a:solidFill>
                  <a:srgbClr val="FF0000"/>
                </a:solidFill>
                <a:latin typeface="Calibri"/>
                <a:ea typeface="Times New Roman"/>
              </a:rPr>
              <a:t>Reduce 2019-20 allocation by amount of unspent funds</a:t>
            </a:r>
          </a:p>
          <a:p>
            <a:pPr lvl="1" indent="-457200">
              <a:spcBef>
                <a:spcPts val="0"/>
              </a:spcBef>
              <a:buFont typeface="Arial" panose="020B0604020202020204" pitchFamily="34" charset="0"/>
              <a:buChar char="•"/>
            </a:pPr>
            <a:endParaRPr lang="en-US" sz="3200" b="1" dirty="0">
              <a:latin typeface="Calibri"/>
              <a:ea typeface="Times New Roman"/>
            </a:endParaRPr>
          </a:p>
          <a:p>
            <a:pPr marL="571500" lvl="1">
              <a:spcBef>
                <a:spcPts val="0"/>
              </a:spcBef>
              <a:buFont typeface="Arial" panose="020B0604020202020204" pitchFamily="34" charset="0"/>
              <a:buChar char="•"/>
            </a:pPr>
            <a:r>
              <a:rPr lang="en-US" sz="3200" b="1" dirty="0">
                <a:latin typeface="Calibri"/>
                <a:ea typeface="Times New Roman"/>
              </a:rPr>
              <a:t>Counties with uncommitted old funds</a:t>
            </a:r>
          </a:p>
          <a:p>
            <a:pPr marL="1028700" lvl="2" indent="-285750">
              <a:spcBef>
                <a:spcPts val="0"/>
              </a:spcBef>
            </a:pPr>
            <a:r>
              <a:rPr lang="en-US" sz="2800" b="1" dirty="0">
                <a:solidFill>
                  <a:srgbClr val="FF0000"/>
                </a:solidFill>
                <a:latin typeface="Calibri"/>
                <a:ea typeface="Times New Roman"/>
              </a:rPr>
              <a:t>Not Eligible for FY 2019-20 allocations</a:t>
            </a:r>
          </a:p>
          <a:p>
            <a:pPr marL="280988" lvl="2" indent="0">
              <a:spcBef>
                <a:spcPts val="0"/>
              </a:spcBef>
              <a:buNone/>
            </a:pPr>
            <a:endParaRPr lang="en-US" sz="2800" b="1" u="sng" dirty="0">
              <a:solidFill>
                <a:srgbClr val="FF0000"/>
              </a:solidFill>
              <a:latin typeface="Calibri"/>
              <a:ea typeface="Times New Roman"/>
            </a:endParaRPr>
          </a:p>
          <a:p>
            <a:pPr marL="280988" lvl="2" indent="0">
              <a:spcBef>
                <a:spcPts val="0"/>
              </a:spcBef>
              <a:buNone/>
            </a:pPr>
            <a:r>
              <a:rPr lang="en-US" sz="2800" b="1" u="sng" dirty="0">
                <a:solidFill>
                  <a:srgbClr val="FF0000"/>
                </a:solidFill>
                <a:latin typeface="Calibri"/>
                <a:ea typeface="Times New Roman"/>
              </a:rPr>
              <a:t>Exceptions may be granted</a:t>
            </a:r>
          </a:p>
          <a:p>
            <a:pPr marL="280988" lvl="2" indent="0">
              <a:spcBef>
                <a:spcPts val="0"/>
              </a:spcBef>
              <a:buNone/>
            </a:pPr>
            <a:r>
              <a:rPr lang="en-US" sz="2800" b="1" u="sng" dirty="0">
                <a:solidFill>
                  <a:srgbClr val="FF0000"/>
                </a:solidFill>
                <a:latin typeface="Calibri"/>
                <a:ea typeface="Times New Roman"/>
              </a:rPr>
              <a:t>Recommendation to be provided at future meeting</a:t>
            </a:r>
            <a:endParaRPr kumimoji="0" lang="en-US" sz="2800" b="1" i="0" u="sng" strike="noStrike" kern="1200" cap="none" spc="0" normalizeH="0" baseline="0" noProof="0" dirty="0">
              <a:ln>
                <a:noFill/>
              </a:ln>
              <a:solidFill>
                <a:srgbClr val="FF0000"/>
              </a:solidFill>
              <a:effectLst/>
              <a:uLnTx/>
              <a:uFillTx/>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FF0000"/>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lvl="0" algn="ctr">
              <a:tabLst>
                <a:tab pos="4860925" algn="l"/>
              </a:tabLst>
              <a:defRPr/>
            </a:pPr>
            <a:r>
              <a:rPr lang="en-US" sz="2200" b="1" dirty="0">
                <a:solidFill>
                  <a:srgbClr val="FFFFCC"/>
                </a:solidFill>
                <a:latin typeface="Arial" pitchFamily="34" charset="0"/>
              </a:rPr>
              <a:t>“Old” Money Spending Overview</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lvl="0" algn="ctr">
              <a:tabLst>
                <a:tab pos="4860925" algn="l"/>
              </a:tabLst>
              <a:defRPr/>
            </a:pPr>
            <a:r>
              <a:rPr lang="en-US" sz="2200" b="1" dirty="0">
                <a:solidFill>
                  <a:srgbClr val="003300"/>
                </a:solidFill>
                <a:latin typeface="Arial" pitchFamily="34" charset="0"/>
              </a:rPr>
              <a:t>Spending Your “Old” Money</a:t>
            </a:r>
          </a:p>
        </p:txBody>
      </p:sp>
    </p:spTree>
    <p:extLst>
      <p:ext uri="{BB962C8B-B14F-4D97-AF65-F5344CB8AC3E}">
        <p14:creationId xmlns:p14="http://schemas.microsoft.com/office/powerpoint/2010/main" val="2744079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67948"/>
            <a:ext cx="86868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b="1" u="sng" dirty="0">
                <a:solidFill>
                  <a:srgbClr val="FF0000"/>
                </a:solidFill>
                <a:ea typeface="Times New Roman"/>
              </a:rPr>
              <a:t>Scenario 1</a:t>
            </a:r>
            <a:endParaRPr kumimoji="0" lang="en-US" sz="2400" b="1" i="0" u="none" strike="noStrike" kern="1200" cap="none" spc="0" normalizeH="0" baseline="0" noProof="0" dirty="0">
              <a:ln>
                <a:noFill/>
              </a:ln>
              <a:solidFill>
                <a:prstClr val="black"/>
              </a:solidFill>
              <a:effectLst/>
              <a:uLnTx/>
              <a:uFillTx/>
              <a:latin typeface="Calibri"/>
              <a:ea typeface="Times New Roman"/>
              <a:cs typeface="+mn-cs"/>
            </a:endParaRPr>
          </a:p>
          <a:p>
            <a:pPr marL="0" indent="-114300">
              <a:spcBef>
                <a:spcPts val="0"/>
              </a:spcBef>
              <a:buNone/>
              <a:defRPr/>
            </a:pPr>
            <a:endParaRPr kumimoji="0" lang="en-US" b="1" i="0" u="none" strike="noStrike" kern="1200" cap="none" spc="0" normalizeH="0" baseline="0" noProof="0" dirty="0">
              <a:ln>
                <a:noFill/>
              </a:ln>
              <a:effectLst/>
              <a:uLnTx/>
              <a:uFillTx/>
              <a:latin typeface="Calibri"/>
              <a:ea typeface="Times New Roman"/>
              <a:cs typeface="+mn-cs"/>
            </a:endParaRPr>
          </a:p>
          <a:p>
            <a:pPr marL="0" indent="-114300">
              <a:spcBef>
                <a:spcPts val="0"/>
              </a:spcBef>
              <a:buNone/>
              <a:defRPr/>
            </a:pPr>
            <a:r>
              <a:rPr kumimoji="0" lang="en-US" b="1" i="0" u="none" strike="noStrike" kern="1200" cap="none" spc="0" normalizeH="0" baseline="0" noProof="0" dirty="0">
                <a:ln>
                  <a:noFill/>
                </a:ln>
                <a:effectLst/>
                <a:uLnTx/>
                <a:uFillTx/>
                <a:latin typeface="Calibri"/>
                <a:ea typeface="Times New Roman"/>
                <a:cs typeface="+mn-cs"/>
              </a:rPr>
              <a:t>I have all my “Old” Money committed to active contracts. Am I ok?</a:t>
            </a:r>
            <a:endParaRPr kumimoji="0" lang="en-US" b="1" i="0" u="sng" strike="noStrike" kern="1200" cap="none" spc="0" normalizeH="0" baseline="0" noProof="0" dirty="0">
              <a:ln>
                <a:noFill/>
              </a:ln>
              <a:effectLst/>
              <a:uLnTx/>
              <a:uFillTx/>
              <a:latin typeface="Calibri"/>
              <a:ea typeface="Times New Roman"/>
              <a:cs typeface="+mn-cs"/>
            </a:endParaRPr>
          </a:p>
          <a:p>
            <a:pPr marL="285750" lvl="1" indent="0">
              <a:spcBef>
                <a:spcPts val="0"/>
              </a:spcBef>
              <a:buNone/>
              <a:defRPr/>
            </a:pPr>
            <a:endParaRPr lang="en-US" b="1" dirty="0">
              <a:solidFill>
                <a:prstClr val="black"/>
              </a:solidFill>
              <a:latin typeface="Calibri"/>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“Old” Money Spending Overview</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lvl="0" algn="ctr">
              <a:tabLst>
                <a:tab pos="4860925" algn="l"/>
              </a:tabLst>
              <a:defRPr/>
            </a:pPr>
            <a:r>
              <a:rPr lang="en-US" sz="2200" b="1" dirty="0">
                <a:solidFill>
                  <a:srgbClr val="003300"/>
                </a:solidFill>
                <a:latin typeface="Arial" pitchFamily="34" charset="0"/>
              </a:rPr>
              <a:t>Spending Your “Old” Money</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Tree>
    <p:extLst>
      <p:ext uri="{BB962C8B-B14F-4D97-AF65-F5344CB8AC3E}">
        <p14:creationId xmlns:p14="http://schemas.microsoft.com/office/powerpoint/2010/main" val="629148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67948"/>
            <a:ext cx="86868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b="1" u="sng" dirty="0">
                <a:solidFill>
                  <a:srgbClr val="FF0000"/>
                </a:solidFill>
                <a:ea typeface="Times New Roman"/>
              </a:rPr>
              <a:t>Scenario 1</a:t>
            </a:r>
            <a:endParaRPr kumimoji="0" lang="en-US" sz="2400" b="1" i="0" u="none" strike="noStrike" kern="1200" cap="none" spc="0" normalizeH="0" baseline="0" noProof="0" dirty="0">
              <a:ln>
                <a:noFill/>
              </a:ln>
              <a:solidFill>
                <a:prstClr val="black"/>
              </a:solidFill>
              <a:effectLst/>
              <a:uLnTx/>
              <a:uFillTx/>
              <a:latin typeface="Calibri"/>
              <a:ea typeface="Times New Roman"/>
              <a:cs typeface="+mn-cs"/>
            </a:endParaRPr>
          </a:p>
          <a:p>
            <a:pPr marL="0" indent="-114300">
              <a:spcBef>
                <a:spcPts val="0"/>
              </a:spcBef>
              <a:buNone/>
              <a:defRPr/>
            </a:pPr>
            <a:endParaRPr kumimoji="0" lang="en-US" b="1" i="0" u="none" strike="noStrike" kern="1200" cap="none" spc="0" normalizeH="0" baseline="0" noProof="0" dirty="0">
              <a:ln>
                <a:noFill/>
              </a:ln>
              <a:effectLst/>
              <a:uLnTx/>
              <a:uFillTx/>
              <a:latin typeface="Calibri"/>
              <a:ea typeface="Times New Roman"/>
              <a:cs typeface="+mn-cs"/>
            </a:endParaRPr>
          </a:p>
          <a:p>
            <a:pPr marL="0" indent="-114300">
              <a:spcBef>
                <a:spcPts val="0"/>
              </a:spcBef>
              <a:buNone/>
              <a:defRPr/>
            </a:pPr>
            <a:r>
              <a:rPr kumimoji="0" lang="en-US" b="1" i="0" u="none" strike="noStrike" kern="1200" cap="none" spc="0" normalizeH="0" baseline="0" noProof="0" dirty="0">
                <a:ln>
                  <a:noFill/>
                </a:ln>
                <a:effectLst/>
                <a:uLnTx/>
                <a:uFillTx/>
                <a:latin typeface="Calibri"/>
                <a:ea typeface="Times New Roman"/>
                <a:cs typeface="+mn-cs"/>
              </a:rPr>
              <a:t>I have all my “Old” Money committed to active contracts. Am I ok?</a:t>
            </a:r>
          </a:p>
          <a:p>
            <a:pPr marL="0" indent="-114300">
              <a:spcBef>
                <a:spcPts val="0"/>
              </a:spcBef>
              <a:buNone/>
              <a:defRPr/>
            </a:pPr>
            <a:endParaRPr lang="en-US" b="1" dirty="0">
              <a:solidFill>
                <a:srgbClr val="FF0000"/>
              </a:solidFill>
              <a:latin typeface="Calibri"/>
              <a:ea typeface="Times New Roman"/>
            </a:endParaRPr>
          </a:p>
          <a:p>
            <a:pPr marL="0" indent="-114300">
              <a:spcBef>
                <a:spcPts val="0"/>
              </a:spcBef>
              <a:buNone/>
              <a:defRPr/>
            </a:pPr>
            <a:endParaRPr kumimoji="0" lang="en-US" b="1" i="0" u="none" strike="noStrike" kern="1200" cap="none" spc="0" normalizeH="0" baseline="0" noProof="0" dirty="0">
              <a:ln>
                <a:noFill/>
              </a:ln>
              <a:solidFill>
                <a:srgbClr val="FF0000"/>
              </a:solidFill>
              <a:effectLst/>
              <a:uLnTx/>
              <a:uFillTx/>
              <a:latin typeface="Calibri"/>
              <a:ea typeface="Times New Roman"/>
              <a:cs typeface="+mn-cs"/>
            </a:endParaRPr>
          </a:p>
          <a:p>
            <a:pPr marL="0" indent="-114300">
              <a:spcBef>
                <a:spcPts val="0"/>
              </a:spcBef>
              <a:buNone/>
              <a:defRPr/>
            </a:pPr>
            <a:endParaRPr lang="en-US" b="1" dirty="0">
              <a:solidFill>
                <a:srgbClr val="FF0000"/>
              </a:solidFill>
              <a:latin typeface="Calibri"/>
              <a:ea typeface="Times New Roman"/>
            </a:endParaRPr>
          </a:p>
          <a:p>
            <a:pPr marL="0" indent="-114300" algn="ctr">
              <a:spcBef>
                <a:spcPts val="0"/>
              </a:spcBef>
              <a:buNone/>
              <a:defRPr/>
            </a:pPr>
            <a:r>
              <a:rPr kumimoji="0" lang="en-US" sz="7200" b="1" i="0" u="none" strike="noStrike" kern="1200" cap="none" spc="0" normalizeH="0" baseline="0" noProof="0" dirty="0">
                <a:ln>
                  <a:noFill/>
                </a:ln>
                <a:solidFill>
                  <a:srgbClr val="FF0000"/>
                </a:solidFill>
                <a:effectLst/>
                <a:uLnTx/>
                <a:uFillTx/>
                <a:latin typeface="Calibri"/>
                <a:ea typeface="Times New Roman"/>
                <a:cs typeface="+mn-cs"/>
              </a:rPr>
              <a:t>MAYBE</a:t>
            </a:r>
            <a:endParaRPr kumimoji="0" lang="en-US" sz="7200" b="1" i="0" u="sng" strike="noStrike" kern="1200" cap="none" spc="0" normalizeH="0" baseline="0" noProof="0" dirty="0">
              <a:ln>
                <a:noFill/>
              </a:ln>
              <a:solidFill>
                <a:srgbClr val="FF0000"/>
              </a:solidFill>
              <a:effectLst/>
              <a:uLnTx/>
              <a:uFillTx/>
              <a:latin typeface="Calibri"/>
              <a:ea typeface="Times New Roman"/>
              <a:cs typeface="+mn-cs"/>
            </a:endParaRPr>
          </a:p>
          <a:p>
            <a:pPr marL="285750" marR="0" lvl="1" indent="0" algn="l" defTabSz="914400" rtl="0" eaLnBrk="1" fontAlgn="auto" latinLnBrk="0" hangingPunct="1">
              <a:lnSpc>
                <a:spcPct val="100000"/>
              </a:lnSpc>
              <a:spcBef>
                <a:spcPts val="0"/>
              </a:spcBef>
              <a:spcAft>
                <a:spcPts val="0"/>
              </a:spcAft>
              <a:buClrTx/>
              <a:buSzTx/>
              <a:buNone/>
              <a:tabLst/>
              <a:defRPr/>
            </a:pPr>
            <a:endParaRPr lang="en-US" b="1" dirty="0">
              <a:solidFill>
                <a:prstClr val="black"/>
              </a:solidFill>
              <a:latin typeface="Calibri"/>
              <a:ea typeface="Times New Roman"/>
            </a:endParaRPr>
          </a:p>
          <a:p>
            <a:pPr marL="285750" lvl="1" indent="0">
              <a:spcBef>
                <a:spcPts val="0"/>
              </a:spcBef>
              <a:buNone/>
              <a:defRPr/>
            </a:pPr>
            <a:endParaRPr lang="en-US" b="1" dirty="0">
              <a:solidFill>
                <a:prstClr val="black"/>
              </a:solidFill>
              <a:latin typeface="Calibri"/>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“Old” Money Spending Overview</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lvl="0" algn="ctr">
              <a:tabLst>
                <a:tab pos="4860925" algn="l"/>
              </a:tabLst>
              <a:defRPr/>
            </a:pPr>
            <a:r>
              <a:rPr lang="en-US" sz="2200" b="1" dirty="0">
                <a:solidFill>
                  <a:srgbClr val="003300"/>
                </a:solidFill>
                <a:latin typeface="Arial" pitchFamily="34" charset="0"/>
              </a:rPr>
              <a:t>Spending Your “Old” Money</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Tree>
    <p:extLst>
      <p:ext uri="{BB962C8B-B14F-4D97-AF65-F5344CB8AC3E}">
        <p14:creationId xmlns:p14="http://schemas.microsoft.com/office/powerpoint/2010/main" val="1608483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67948"/>
            <a:ext cx="86868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b="1" u="sng" dirty="0">
                <a:solidFill>
                  <a:srgbClr val="FF0000"/>
                </a:solidFill>
                <a:ea typeface="Times New Roman"/>
              </a:rPr>
              <a:t>Scenario 1: Potential Problem #1</a:t>
            </a:r>
            <a:endParaRPr kumimoji="0" lang="en-US" sz="2400" b="1" i="0" u="none" strike="noStrike" kern="1200" cap="none" spc="0" normalizeH="0" baseline="0" noProof="0" dirty="0">
              <a:ln>
                <a:noFill/>
              </a:ln>
              <a:solidFill>
                <a:prstClr val="black"/>
              </a:solidFill>
              <a:effectLst/>
              <a:uLnTx/>
              <a:uFillTx/>
              <a:latin typeface="Calibri"/>
              <a:ea typeface="Times New Roman"/>
              <a:cs typeface="+mn-cs"/>
            </a:endParaRPr>
          </a:p>
          <a:p>
            <a:pPr marL="0" indent="-114300">
              <a:spcBef>
                <a:spcPts val="0"/>
              </a:spcBef>
              <a:buNone/>
              <a:defRPr/>
            </a:pPr>
            <a:endParaRPr kumimoji="0" lang="en-US" b="1" i="0" u="none" strike="noStrike" kern="1200" cap="none" spc="0" normalizeH="0" baseline="0" noProof="0" dirty="0">
              <a:ln>
                <a:noFill/>
              </a:ln>
              <a:effectLst/>
              <a:uLnTx/>
              <a:uFillTx/>
              <a:latin typeface="Calibri"/>
              <a:ea typeface="Times New Roman"/>
              <a:cs typeface="+mn-cs"/>
            </a:endParaRPr>
          </a:p>
          <a:p>
            <a:pPr marL="0" indent="-114300">
              <a:spcBef>
                <a:spcPts val="0"/>
              </a:spcBef>
              <a:buNone/>
              <a:defRPr/>
            </a:pPr>
            <a:r>
              <a:rPr lang="en-US" b="1" dirty="0">
                <a:solidFill>
                  <a:prstClr val="black"/>
                </a:solidFill>
                <a:ea typeface="Times New Roman"/>
              </a:rPr>
              <a:t>Do you have all your eggs in one basket?</a:t>
            </a:r>
          </a:p>
          <a:p>
            <a:pPr marL="285750" lvl="1" indent="0">
              <a:spcBef>
                <a:spcPts val="0"/>
              </a:spcBef>
              <a:buNone/>
              <a:defRPr/>
            </a:pPr>
            <a:endParaRPr lang="en-US" b="1" dirty="0">
              <a:solidFill>
                <a:prstClr val="black"/>
              </a:solidFill>
              <a:latin typeface="Calibri"/>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“Old” Money Spending Overview</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lvl="0" algn="ctr">
              <a:tabLst>
                <a:tab pos="4860925" algn="l"/>
              </a:tabLst>
              <a:defRPr/>
            </a:pPr>
            <a:r>
              <a:rPr lang="en-US" sz="2200" b="1" dirty="0">
                <a:solidFill>
                  <a:srgbClr val="003300"/>
                </a:solidFill>
                <a:latin typeface="Arial" pitchFamily="34" charset="0"/>
              </a:rPr>
              <a:t>Spending Your “Old” Money</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9" name="TextBox 8">
            <a:extLst>
              <a:ext uri="{FF2B5EF4-FFF2-40B4-BE49-F238E27FC236}">
                <a16:creationId xmlns:a16="http://schemas.microsoft.com/office/drawing/2014/main" id="{55961747-4F0E-41D1-BF6F-8E1CC77F617F}"/>
              </a:ext>
            </a:extLst>
          </p:cNvPr>
          <p:cNvSpPr txBox="1"/>
          <p:nvPr/>
        </p:nvSpPr>
        <p:spPr>
          <a:xfrm>
            <a:off x="990600" y="2918222"/>
            <a:ext cx="7162800" cy="102155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ea typeface="Times New Roman"/>
              </a:rPr>
              <a:t>Example</a:t>
            </a:r>
          </a:p>
          <a:p>
            <a:r>
              <a:rPr lang="en-US" dirty="0">
                <a:ea typeface="Times New Roman"/>
              </a:rPr>
              <a:t>1 large contract. If contract fails to be completed by June 30 or comes in under budget, no other options to spend the “Old Money”.</a:t>
            </a:r>
          </a:p>
        </p:txBody>
      </p:sp>
    </p:spTree>
    <p:extLst>
      <p:ext uri="{BB962C8B-B14F-4D97-AF65-F5344CB8AC3E}">
        <p14:creationId xmlns:p14="http://schemas.microsoft.com/office/powerpoint/2010/main" val="4237858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67948"/>
            <a:ext cx="86868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b="1" u="sng" dirty="0">
                <a:solidFill>
                  <a:srgbClr val="FF0000"/>
                </a:solidFill>
                <a:ea typeface="Times New Roman"/>
              </a:rPr>
              <a:t>Scenario 1: Potential Problem #1</a:t>
            </a:r>
            <a:endParaRPr kumimoji="0" lang="en-US" sz="2400" b="1" i="0" u="none" strike="noStrike" kern="1200" cap="none" spc="0" normalizeH="0" baseline="0" noProof="0" dirty="0">
              <a:ln>
                <a:noFill/>
              </a:ln>
              <a:solidFill>
                <a:prstClr val="black"/>
              </a:solidFill>
              <a:effectLst/>
              <a:uLnTx/>
              <a:uFillTx/>
              <a:latin typeface="Calibri"/>
              <a:ea typeface="Times New Roman"/>
              <a:cs typeface="+mn-cs"/>
            </a:endParaRPr>
          </a:p>
          <a:p>
            <a:pPr marL="0" indent="-114300">
              <a:spcBef>
                <a:spcPts val="0"/>
              </a:spcBef>
              <a:buNone/>
              <a:defRPr/>
            </a:pPr>
            <a:endParaRPr kumimoji="0" lang="en-US" b="1" i="0" u="none" strike="noStrike" kern="1200" cap="none" spc="0" normalizeH="0" baseline="0" noProof="0" dirty="0">
              <a:ln>
                <a:noFill/>
              </a:ln>
              <a:effectLst/>
              <a:uLnTx/>
              <a:uFillTx/>
              <a:latin typeface="Calibri"/>
              <a:ea typeface="Times New Roman"/>
              <a:cs typeface="+mn-cs"/>
            </a:endParaRPr>
          </a:p>
          <a:p>
            <a:pPr marL="0" indent="-114300">
              <a:spcBef>
                <a:spcPts val="0"/>
              </a:spcBef>
              <a:buNone/>
              <a:defRPr/>
            </a:pPr>
            <a:r>
              <a:rPr lang="en-US" b="1" dirty="0">
                <a:solidFill>
                  <a:prstClr val="black"/>
                </a:solidFill>
                <a:ea typeface="Times New Roman"/>
              </a:rPr>
              <a:t>Do you have all your eggs in one basket?</a:t>
            </a:r>
          </a:p>
          <a:p>
            <a:pPr marL="0" indent="-114300">
              <a:spcBef>
                <a:spcPts val="0"/>
              </a:spcBef>
              <a:buNone/>
              <a:defRPr/>
            </a:pPr>
            <a:endParaRPr lang="en-US" b="1" dirty="0">
              <a:solidFill>
                <a:prstClr val="black"/>
              </a:solidFill>
              <a:ea typeface="Times New Roman"/>
            </a:endParaRPr>
          </a:p>
          <a:p>
            <a:pPr marL="285750" lvl="1" indent="0" algn="ctr">
              <a:spcBef>
                <a:spcPts val="0"/>
              </a:spcBef>
              <a:buNone/>
              <a:defRPr/>
            </a:pPr>
            <a:r>
              <a:rPr lang="en-US" sz="3600" b="1" dirty="0">
                <a:solidFill>
                  <a:srgbClr val="FF0000"/>
                </a:solidFill>
                <a:ea typeface="Times New Roman"/>
              </a:rPr>
              <a:t>Potential Solutions</a:t>
            </a:r>
          </a:p>
          <a:p>
            <a:pPr marL="285750" lvl="1" indent="0">
              <a:spcBef>
                <a:spcPts val="0"/>
              </a:spcBef>
              <a:buNone/>
              <a:defRPr/>
            </a:pPr>
            <a:endParaRPr lang="en-US" b="1" dirty="0">
              <a:solidFill>
                <a:prstClr val="black"/>
              </a:solidFill>
              <a:ea typeface="Times New Roman"/>
            </a:endParaRPr>
          </a:p>
          <a:p>
            <a:pPr lvl="1" indent="-457200">
              <a:spcBef>
                <a:spcPts val="0"/>
              </a:spcBef>
              <a:buFont typeface="Arial" panose="020B0604020202020204" pitchFamily="34" charset="0"/>
              <a:buChar char="•"/>
              <a:defRPr/>
            </a:pPr>
            <a:r>
              <a:rPr lang="en-US" b="1" dirty="0">
                <a:ea typeface="Times New Roman"/>
              </a:rPr>
              <a:t>Enter into a new agreement with available funds and advance funds.</a:t>
            </a:r>
          </a:p>
          <a:p>
            <a:pPr lvl="1" indent="-457200">
              <a:spcBef>
                <a:spcPts val="0"/>
              </a:spcBef>
              <a:buFont typeface="Arial" panose="020B0604020202020204" pitchFamily="34" charset="0"/>
              <a:buChar char="•"/>
              <a:defRPr/>
            </a:pPr>
            <a:r>
              <a:rPr lang="en-US" b="1" dirty="0">
                <a:solidFill>
                  <a:prstClr val="black"/>
                </a:solidFill>
                <a:ea typeface="Times New Roman"/>
              </a:rPr>
              <a:t>Refine cost estimate for the large project and if it is much less than the original estimate, redo the contract to free up the overage. This overage can then be used to find new contracts.</a:t>
            </a:r>
          </a:p>
          <a:p>
            <a:pPr marL="0" indent="-114300">
              <a:spcBef>
                <a:spcPts val="0"/>
              </a:spcBef>
              <a:buNone/>
              <a:defRPr/>
            </a:pPr>
            <a:endParaRPr lang="en-US" b="1" dirty="0">
              <a:solidFill>
                <a:prstClr val="black"/>
              </a:solidFill>
              <a:ea typeface="Times New Roman"/>
            </a:endParaRPr>
          </a:p>
          <a:p>
            <a:pPr marL="285750" lvl="1" indent="0">
              <a:spcBef>
                <a:spcPts val="0"/>
              </a:spcBef>
              <a:buNone/>
              <a:defRPr/>
            </a:pPr>
            <a:endParaRPr lang="en-US" b="1" dirty="0">
              <a:solidFill>
                <a:prstClr val="black"/>
              </a:solidFill>
              <a:latin typeface="Calibri"/>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“Old” Money Spending Overview</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lvl="0" algn="ctr">
              <a:tabLst>
                <a:tab pos="4860925" algn="l"/>
              </a:tabLst>
              <a:defRPr/>
            </a:pPr>
            <a:r>
              <a:rPr lang="en-US" sz="2200" b="1" dirty="0">
                <a:solidFill>
                  <a:srgbClr val="003300"/>
                </a:solidFill>
                <a:latin typeface="Arial" pitchFamily="34" charset="0"/>
              </a:rPr>
              <a:t>Spending Your “Old” Money</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Tree>
    <p:extLst>
      <p:ext uri="{BB962C8B-B14F-4D97-AF65-F5344CB8AC3E}">
        <p14:creationId xmlns:p14="http://schemas.microsoft.com/office/powerpoint/2010/main" val="2302105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67948"/>
            <a:ext cx="86868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b="1" u="sng" dirty="0">
                <a:solidFill>
                  <a:srgbClr val="FF0000"/>
                </a:solidFill>
                <a:ea typeface="Times New Roman"/>
              </a:rPr>
              <a:t>Scenario 1: Potential Problem #2</a:t>
            </a:r>
            <a:endParaRPr kumimoji="0" lang="en-US" sz="2400" b="1" i="0" u="none" strike="noStrike" kern="1200" cap="none" spc="0" normalizeH="0" baseline="0" noProof="0" dirty="0">
              <a:ln>
                <a:noFill/>
              </a:ln>
              <a:solidFill>
                <a:prstClr val="black"/>
              </a:solidFill>
              <a:effectLst/>
              <a:uLnTx/>
              <a:uFillTx/>
              <a:latin typeface="Calibri"/>
              <a:ea typeface="Times New Roman"/>
              <a:cs typeface="+mn-cs"/>
            </a:endParaRPr>
          </a:p>
          <a:p>
            <a:pPr marL="0" indent="-114300">
              <a:spcBef>
                <a:spcPts val="0"/>
              </a:spcBef>
              <a:buNone/>
              <a:defRPr/>
            </a:pPr>
            <a:endParaRPr kumimoji="0" lang="en-US" b="1" i="0" u="none" strike="noStrike" kern="1200" cap="none" spc="0" normalizeH="0" baseline="0" noProof="0" dirty="0">
              <a:ln>
                <a:noFill/>
              </a:ln>
              <a:effectLst/>
              <a:uLnTx/>
              <a:uFillTx/>
              <a:latin typeface="Calibri"/>
              <a:ea typeface="Times New Roman"/>
              <a:cs typeface="+mn-cs"/>
            </a:endParaRPr>
          </a:p>
          <a:p>
            <a:pPr marL="0" indent="-114300">
              <a:spcBef>
                <a:spcPts val="0"/>
              </a:spcBef>
              <a:buNone/>
              <a:defRPr/>
            </a:pPr>
            <a:r>
              <a:rPr lang="en-US" b="1" dirty="0">
                <a:solidFill>
                  <a:prstClr val="black"/>
                </a:solidFill>
                <a:ea typeface="Times New Roman"/>
              </a:rPr>
              <a:t>Of the projects currently under contract, will they be completed by June 30?</a:t>
            </a:r>
          </a:p>
          <a:p>
            <a:pPr marL="285750" lvl="1" indent="0">
              <a:spcBef>
                <a:spcPts val="0"/>
              </a:spcBef>
              <a:buNone/>
              <a:defRPr/>
            </a:pPr>
            <a:endParaRPr lang="en-US" b="1" dirty="0">
              <a:solidFill>
                <a:prstClr val="black"/>
              </a:solidFill>
              <a:latin typeface="Calibri"/>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“Old” Money Spending Overview</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lvl="0" algn="ctr">
              <a:tabLst>
                <a:tab pos="4860925" algn="l"/>
              </a:tabLst>
              <a:defRPr/>
            </a:pPr>
            <a:r>
              <a:rPr lang="en-US" sz="2200" b="1" dirty="0">
                <a:solidFill>
                  <a:srgbClr val="003300"/>
                </a:solidFill>
                <a:latin typeface="Arial" pitchFamily="34" charset="0"/>
              </a:rPr>
              <a:t>Spending Your “Old” Money</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8" name="TextBox 7">
            <a:extLst>
              <a:ext uri="{FF2B5EF4-FFF2-40B4-BE49-F238E27FC236}">
                <a16:creationId xmlns:a16="http://schemas.microsoft.com/office/drawing/2014/main" id="{EF27661C-9CE1-455B-9FEB-0C5F2CBBD3D9}"/>
              </a:ext>
            </a:extLst>
          </p:cNvPr>
          <p:cNvSpPr txBox="1"/>
          <p:nvPr/>
        </p:nvSpPr>
        <p:spPr>
          <a:xfrm>
            <a:off x="990600" y="3352800"/>
            <a:ext cx="7162800" cy="1634490"/>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ea typeface="Times New Roman"/>
              </a:rPr>
              <a:t>Examples</a:t>
            </a:r>
          </a:p>
          <a:p>
            <a:pPr marL="342900" indent="-342900">
              <a:buFont typeface="+mj-lt"/>
              <a:buAutoNum type="arabicPeriod"/>
            </a:pPr>
            <a:r>
              <a:rPr lang="en-US" dirty="0">
                <a:ea typeface="Times New Roman"/>
              </a:rPr>
              <a:t>A single municipality with multiple contracts. Will they be able to complete all the projects by June 30?</a:t>
            </a:r>
          </a:p>
          <a:p>
            <a:pPr marL="342900" indent="-342900">
              <a:buFont typeface="+mj-lt"/>
              <a:buAutoNum type="arabicPeriod"/>
            </a:pPr>
            <a:r>
              <a:rPr lang="en-US" dirty="0">
                <a:ea typeface="Times New Roman"/>
              </a:rPr>
              <a:t>Several contracts waiting on permits? Will they arrive in time for construction to begin and projects to complete by June 30?</a:t>
            </a:r>
          </a:p>
        </p:txBody>
      </p:sp>
    </p:spTree>
    <p:extLst>
      <p:ext uri="{BB962C8B-B14F-4D97-AF65-F5344CB8AC3E}">
        <p14:creationId xmlns:p14="http://schemas.microsoft.com/office/powerpoint/2010/main" val="3579169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67948"/>
            <a:ext cx="87630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b="1" u="sng" dirty="0">
                <a:solidFill>
                  <a:srgbClr val="FF0000"/>
                </a:solidFill>
                <a:ea typeface="Times New Roman"/>
              </a:rPr>
              <a:t>Scenario 1: Potential Problem #2</a:t>
            </a:r>
            <a:endParaRPr kumimoji="0" lang="en-US" sz="2400" b="1" i="0" u="none" strike="noStrike" kern="1200" cap="none" spc="0" normalizeH="0" baseline="0" noProof="0" dirty="0">
              <a:ln>
                <a:noFill/>
              </a:ln>
              <a:solidFill>
                <a:prstClr val="black"/>
              </a:solidFill>
              <a:effectLst/>
              <a:uLnTx/>
              <a:uFillTx/>
              <a:latin typeface="Calibri"/>
              <a:ea typeface="Times New Roman"/>
              <a:cs typeface="+mn-cs"/>
            </a:endParaRPr>
          </a:p>
          <a:p>
            <a:pPr marL="0" indent="-114300">
              <a:spcBef>
                <a:spcPts val="0"/>
              </a:spcBef>
              <a:buNone/>
              <a:defRPr/>
            </a:pPr>
            <a:endParaRPr kumimoji="0" lang="en-US" b="1" i="0" u="none" strike="noStrike" kern="1200" cap="none" spc="0" normalizeH="0" baseline="0" noProof="0" dirty="0">
              <a:ln>
                <a:noFill/>
              </a:ln>
              <a:effectLst/>
              <a:uLnTx/>
              <a:uFillTx/>
              <a:latin typeface="Calibri"/>
              <a:ea typeface="Times New Roman"/>
              <a:cs typeface="+mn-cs"/>
            </a:endParaRPr>
          </a:p>
          <a:p>
            <a:pPr marL="0" indent="-114300">
              <a:spcBef>
                <a:spcPts val="0"/>
              </a:spcBef>
              <a:buNone/>
              <a:defRPr/>
            </a:pPr>
            <a:r>
              <a:rPr lang="en-US" b="1" dirty="0">
                <a:solidFill>
                  <a:prstClr val="black"/>
                </a:solidFill>
                <a:ea typeface="Times New Roman"/>
              </a:rPr>
              <a:t>Of the projects currently under contract, will they be completed by June 30?</a:t>
            </a:r>
          </a:p>
          <a:p>
            <a:pPr marL="0" indent="-114300">
              <a:spcBef>
                <a:spcPts val="0"/>
              </a:spcBef>
              <a:buNone/>
              <a:defRPr/>
            </a:pPr>
            <a:endParaRPr lang="en-US" b="1" dirty="0">
              <a:solidFill>
                <a:prstClr val="black"/>
              </a:solidFill>
              <a:ea typeface="Times New Roman"/>
            </a:endParaRPr>
          </a:p>
          <a:p>
            <a:pPr marL="285750" lvl="1" indent="0" algn="ctr">
              <a:spcBef>
                <a:spcPts val="0"/>
              </a:spcBef>
              <a:buNone/>
              <a:defRPr/>
            </a:pPr>
            <a:r>
              <a:rPr lang="en-US" sz="3600" b="1" dirty="0">
                <a:solidFill>
                  <a:srgbClr val="FF0000"/>
                </a:solidFill>
                <a:ea typeface="Times New Roman"/>
              </a:rPr>
              <a:t>Potential Solutions</a:t>
            </a:r>
          </a:p>
          <a:p>
            <a:pPr marL="285750" lvl="1" indent="0">
              <a:spcBef>
                <a:spcPts val="0"/>
              </a:spcBef>
              <a:buNone/>
              <a:defRPr/>
            </a:pPr>
            <a:endParaRPr lang="en-US" b="1" dirty="0">
              <a:solidFill>
                <a:prstClr val="black"/>
              </a:solidFill>
              <a:ea typeface="Times New Roman"/>
            </a:endParaRPr>
          </a:p>
          <a:p>
            <a:pPr lvl="1" indent="-457200">
              <a:spcBef>
                <a:spcPts val="0"/>
              </a:spcBef>
              <a:buFont typeface="Arial" panose="020B0604020202020204" pitchFamily="34" charset="0"/>
              <a:buChar char="•"/>
              <a:defRPr/>
            </a:pPr>
            <a:r>
              <a:rPr lang="en-US" b="1" dirty="0">
                <a:ea typeface="Times New Roman"/>
              </a:rPr>
              <a:t>Work with engineers and DEP to determine the status of the permits.</a:t>
            </a:r>
          </a:p>
          <a:p>
            <a:pPr lvl="1" indent="-457200">
              <a:spcBef>
                <a:spcPts val="0"/>
              </a:spcBef>
              <a:buFont typeface="Arial" panose="020B0604020202020204" pitchFamily="34" charset="0"/>
              <a:buChar char="•"/>
              <a:defRPr/>
            </a:pPr>
            <a:r>
              <a:rPr lang="en-US" b="1" dirty="0">
                <a:ea typeface="Times New Roman"/>
              </a:rPr>
              <a:t>If possible, phase contract into multiple contracts.</a:t>
            </a:r>
          </a:p>
          <a:p>
            <a:pPr marL="0" indent="-114300">
              <a:spcBef>
                <a:spcPts val="0"/>
              </a:spcBef>
              <a:buNone/>
              <a:defRPr/>
            </a:pPr>
            <a:endParaRPr lang="en-US" b="1" dirty="0">
              <a:solidFill>
                <a:prstClr val="black"/>
              </a:solidFill>
              <a:ea typeface="Times New Roman"/>
            </a:endParaRPr>
          </a:p>
          <a:p>
            <a:pPr marL="285750" lvl="1" indent="0">
              <a:spcBef>
                <a:spcPts val="0"/>
              </a:spcBef>
              <a:buNone/>
              <a:defRPr/>
            </a:pPr>
            <a:endParaRPr lang="en-US" b="1" dirty="0">
              <a:solidFill>
                <a:prstClr val="black"/>
              </a:solidFill>
              <a:latin typeface="Calibri"/>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“Old” Money Spending Overview</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lvl="0" algn="ctr">
              <a:tabLst>
                <a:tab pos="4860925" algn="l"/>
              </a:tabLst>
              <a:defRPr/>
            </a:pPr>
            <a:r>
              <a:rPr lang="en-US" sz="2200" b="1" dirty="0">
                <a:solidFill>
                  <a:srgbClr val="003300"/>
                </a:solidFill>
                <a:latin typeface="Arial" pitchFamily="34" charset="0"/>
              </a:rPr>
              <a:t>Spending Your “Old” Money</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8" name="TextBox 7">
            <a:extLst>
              <a:ext uri="{FF2B5EF4-FFF2-40B4-BE49-F238E27FC236}">
                <a16:creationId xmlns:a16="http://schemas.microsoft.com/office/drawing/2014/main" id="{E5695C12-D0F5-42C2-99C7-DAEF373ED52F}"/>
              </a:ext>
            </a:extLst>
          </p:cNvPr>
          <p:cNvSpPr txBox="1"/>
          <p:nvPr/>
        </p:nvSpPr>
        <p:spPr>
          <a:xfrm>
            <a:off x="481304" y="5301377"/>
            <a:ext cx="8382000" cy="1328023"/>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ea typeface="Times New Roman"/>
              </a:rPr>
              <a:t>Example</a:t>
            </a:r>
          </a:p>
          <a:p>
            <a:r>
              <a:rPr lang="en-US" dirty="0">
                <a:ea typeface="Times New Roman"/>
              </a:rPr>
              <a:t>Your existing contract calls for a permit-required stream crossing and drainage work on a mile long road. Phase project into two contracts. Phase 1: drainage work requiring no permit, which can begin immediately. Phase 2: permit-required stream crossing.</a:t>
            </a:r>
            <a:endParaRPr lang="en-US" dirty="0"/>
          </a:p>
        </p:txBody>
      </p:sp>
    </p:spTree>
    <p:extLst>
      <p:ext uri="{BB962C8B-B14F-4D97-AF65-F5344CB8AC3E}">
        <p14:creationId xmlns:p14="http://schemas.microsoft.com/office/powerpoint/2010/main" val="2197778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581413" y="1832316"/>
            <a:ext cx="8166736" cy="5025684"/>
          </a:xfrm>
          <a:prstGeom prst="rect">
            <a:avLst/>
          </a:prstGeom>
        </p:spPr>
      </p:pic>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2018 Annual Reporting</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lvl="1">
              <a:spcBef>
                <a:spcPts val="0"/>
              </a:spcBef>
              <a:buFont typeface="Arial" panose="020B0604020202020204" pitchFamily="34" charset="0"/>
              <a:buChar char="•"/>
              <a:defRPr/>
            </a:pPr>
            <a:r>
              <a:rPr lang="en-US" dirty="0">
                <a:solidFill>
                  <a:prstClr val="black"/>
                </a:solidFill>
                <a:ea typeface="Times New Roman"/>
              </a:rPr>
              <a:t>Was due Jan 22</a:t>
            </a:r>
            <a:r>
              <a:rPr lang="en-US" baseline="30000" dirty="0">
                <a:solidFill>
                  <a:prstClr val="black"/>
                </a:solidFill>
                <a:ea typeface="Times New Roman"/>
              </a:rPr>
              <a:t>nd</a:t>
            </a:r>
            <a:r>
              <a:rPr lang="en-US" dirty="0">
                <a:solidFill>
                  <a:prstClr val="black"/>
                </a:solidFill>
                <a:ea typeface="Times New Roman"/>
              </a:rPr>
              <a:t>, complete as of Jan 25</a:t>
            </a:r>
            <a:r>
              <a:rPr lang="en-US" baseline="30000" dirty="0">
                <a:solidFill>
                  <a:prstClr val="black"/>
                </a:solidFill>
                <a:ea typeface="Times New Roman"/>
              </a:rPr>
              <a:t>th</a:t>
            </a:r>
            <a:r>
              <a:rPr lang="en-US" dirty="0">
                <a:solidFill>
                  <a:prstClr val="black"/>
                </a:solidFill>
                <a:ea typeface="Times New Roman"/>
              </a:rPr>
              <a:t> </a:t>
            </a: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Times New Roman"/>
                <a:cs typeface="+mn-cs"/>
              </a:rPr>
              <a:t>Full details later (presented and in print)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“Old” Money Spending Overview</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lvl="0" algn="ctr">
              <a:tabLst>
                <a:tab pos="4860925" algn="l"/>
              </a:tabLst>
              <a:defRPr/>
            </a:pPr>
            <a:r>
              <a:rPr lang="en-US" sz="2200" b="1" dirty="0">
                <a:solidFill>
                  <a:srgbClr val="003300"/>
                </a:solidFill>
                <a:latin typeface="Arial" pitchFamily="34" charset="0"/>
              </a:rPr>
              <a:t>Financial Reporting Update</a:t>
            </a:r>
          </a:p>
        </p:txBody>
      </p:sp>
      <p:cxnSp>
        <p:nvCxnSpPr>
          <p:cNvPr id="35" name="Straight Connector 34"/>
          <p:cNvCxnSpPr/>
          <p:nvPr/>
        </p:nvCxnSpPr>
        <p:spPr>
          <a:xfrm>
            <a:off x="3352800" y="4718785"/>
            <a:ext cx="5263577" cy="0"/>
          </a:xfrm>
          <a:prstGeom prst="line">
            <a:avLst/>
          </a:prstGeom>
          <a:ln w="1047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52800" y="2644808"/>
            <a:ext cx="5285292" cy="22192"/>
          </a:xfrm>
          <a:prstGeom prst="line">
            <a:avLst/>
          </a:prstGeom>
          <a:ln w="1047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7099001" y="4113188"/>
            <a:ext cx="9525" cy="5797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4" idx="0"/>
          </p:cNvCxnSpPr>
          <p:nvPr/>
        </p:nvCxnSpPr>
        <p:spPr>
          <a:xfrm flipV="1">
            <a:off x="7090256" y="2644808"/>
            <a:ext cx="0" cy="7197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77762" y="3364525"/>
            <a:ext cx="1624988" cy="1015663"/>
          </a:xfrm>
          <a:prstGeom prst="rect">
            <a:avLst/>
          </a:prstGeom>
          <a:solidFill>
            <a:schemeClr val="bg1"/>
          </a:solidFill>
          <a:ln w="28575">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Likely  Spending Equilibrium</a:t>
            </a:r>
          </a:p>
        </p:txBody>
      </p:sp>
      <p:sp>
        <p:nvSpPr>
          <p:cNvPr id="26" name="TextBox 25"/>
          <p:cNvSpPr txBox="1"/>
          <p:nvPr/>
        </p:nvSpPr>
        <p:spPr>
          <a:xfrm rot="19588039">
            <a:off x="1818594" y="4923415"/>
            <a:ext cx="739305" cy="461665"/>
          </a:xfrm>
          <a:prstGeom prst="rect">
            <a:avLst/>
          </a:prstGeom>
          <a:noFill/>
        </p:spPr>
        <p:txBody>
          <a:bodyPr wrap="none" rtlCol="0">
            <a:spAutoFit/>
          </a:bodyPr>
          <a:lstStyle/>
          <a:p>
            <a:r>
              <a:rPr lang="en-US" sz="2400" b="1" dirty="0" err="1">
                <a:solidFill>
                  <a:schemeClr val="accent3">
                    <a:lumMod val="50000"/>
                  </a:schemeClr>
                </a:solidFill>
              </a:rPr>
              <a:t>DnG</a:t>
            </a:r>
            <a:endParaRPr lang="en-US" sz="2400" b="1" dirty="0">
              <a:solidFill>
                <a:schemeClr val="accent3">
                  <a:lumMod val="50000"/>
                </a:schemeClr>
              </a:solidFill>
            </a:endParaRPr>
          </a:p>
        </p:txBody>
      </p:sp>
      <p:sp>
        <p:nvSpPr>
          <p:cNvPr id="28" name="TextBox 27"/>
          <p:cNvSpPr txBox="1"/>
          <p:nvPr/>
        </p:nvSpPr>
        <p:spPr>
          <a:xfrm rot="20666302">
            <a:off x="3314801" y="5396699"/>
            <a:ext cx="646331" cy="461665"/>
          </a:xfrm>
          <a:prstGeom prst="rect">
            <a:avLst/>
          </a:prstGeom>
          <a:noFill/>
        </p:spPr>
        <p:txBody>
          <a:bodyPr wrap="none" rtlCol="0">
            <a:spAutoFit/>
          </a:bodyPr>
          <a:lstStyle/>
          <a:p>
            <a:r>
              <a:rPr lang="en-US" sz="2400" b="1" dirty="0">
                <a:solidFill>
                  <a:schemeClr val="tx2">
                    <a:lumMod val="75000"/>
                  </a:schemeClr>
                </a:solidFill>
              </a:rPr>
              <a:t>LVR</a:t>
            </a:r>
          </a:p>
        </p:txBody>
      </p:sp>
      <p:sp>
        <p:nvSpPr>
          <p:cNvPr id="39" name="Rectangle 38"/>
          <p:cNvSpPr/>
          <p:nvPr/>
        </p:nvSpPr>
        <p:spPr>
          <a:xfrm>
            <a:off x="1737477" y="2413616"/>
            <a:ext cx="1615323" cy="3834784"/>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3540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67948"/>
            <a:ext cx="87630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b="1" u="sng" dirty="0">
                <a:solidFill>
                  <a:srgbClr val="FF0000"/>
                </a:solidFill>
                <a:ea typeface="Times New Roman"/>
              </a:rPr>
              <a:t>Scenario 1: Potential Problem #2</a:t>
            </a:r>
            <a:endParaRPr kumimoji="0" lang="en-US" sz="2400" b="1" i="0" u="none" strike="noStrike" kern="1200" cap="none" spc="0" normalizeH="0" baseline="0" noProof="0" dirty="0">
              <a:ln>
                <a:noFill/>
              </a:ln>
              <a:solidFill>
                <a:prstClr val="black"/>
              </a:solidFill>
              <a:effectLst/>
              <a:uLnTx/>
              <a:uFillTx/>
              <a:latin typeface="Calibri"/>
              <a:ea typeface="Times New Roman"/>
              <a:cs typeface="+mn-cs"/>
            </a:endParaRPr>
          </a:p>
          <a:p>
            <a:pPr marL="0" indent="-114300">
              <a:spcBef>
                <a:spcPts val="0"/>
              </a:spcBef>
              <a:buNone/>
              <a:defRPr/>
            </a:pPr>
            <a:endParaRPr kumimoji="0" lang="en-US" b="1" i="0" u="none" strike="noStrike" kern="1200" cap="none" spc="0" normalizeH="0" baseline="0" noProof="0" dirty="0">
              <a:ln>
                <a:noFill/>
              </a:ln>
              <a:effectLst/>
              <a:uLnTx/>
              <a:uFillTx/>
              <a:latin typeface="Calibri"/>
              <a:ea typeface="Times New Roman"/>
              <a:cs typeface="+mn-cs"/>
            </a:endParaRPr>
          </a:p>
          <a:p>
            <a:pPr marL="0" indent="-114300">
              <a:spcBef>
                <a:spcPts val="0"/>
              </a:spcBef>
              <a:buNone/>
              <a:defRPr/>
            </a:pPr>
            <a:r>
              <a:rPr lang="en-US" b="1" dirty="0">
                <a:solidFill>
                  <a:prstClr val="black"/>
                </a:solidFill>
                <a:ea typeface="Times New Roman"/>
              </a:rPr>
              <a:t>Of the projects currently under contract, will they be completed by June 30?</a:t>
            </a:r>
          </a:p>
          <a:p>
            <a:pPr marL="0" indent="-114300">
              <a:spcBef>
                <a:spcPts val="0"/>
              </a:spcBef>
              <a:buNone/>
              <a:defRPr/>
            </a:pPr>
            <a:endParaRPr lang="en-US" b="1" dirty="0">
              <a:solidFill>
                <a:prstClr val="black"/>
              </a:solidFill>
              <a:ea typeface="Times New Roman"/>
            </a:endParaRPr>
          </a:p>
          <a:p>
            <a:pPr marL="285750" lvl="1" indent="0" algn="ctr">
              <a:spcBef>
                <a:spcPts val="0"/>
              </a:spcBef>
              <a:buNone/>
              <a:defRPr/>
            </a:pPr>
            <a:r>
              <a:rPr lang="en-US" sz="3600" b="1" dirty="0">
                <a:solidFill>
                  <a:srgbClr val="FF0000"/>
                </a:solidFill>
                <a:ea typeface="Times New Roman"/>
              </a:rPr>
              <a:t>Potential Solutions</a:t>
            </a:r>
          </a:p>
          <a:p>
            <a:pPr marL="285750" lvl="1" indent="0">
              <a:spcBef>
                <a:spcPts val="0"/>
              </a:spcBef>
              <a:buNone/>
              <a:defRPr/>
            </a:pPr>
            <a:endParaRPr lang="en-US" b="1" dirty="0">
              <a:solidFill>
                <a:prstClr val="black"/>
              </a:solidFill>
              <a:ea typeface="Times New Roman"/>
            </a:endParaRPr>
          </a:p>
          <a:p>
            <a:pPr lvl="1" indent="-457200">
              <a:spcBef>
                <a:spcPts val="0"/>
              </a:spcBef>
              <a:buFont typeface="Arial" panose="020B0604020202020204" pitchFamily="34" charset="0"/>
              <a:buChar char="•"/>
              <a:defRPr/>
            </a:pPr>
            <a:r>
              <a:rPr lang="en-US" b="1" dirty="0">
                <a:ea typeface="Times New Roman"/>
              </a:rPr>
              <a:t>For projects that definitely will not be completed by June 30, consider delaying contracts until the next advance is received. This will free up money to find additional contracts that will be able to be completed by the June 30 deadline.</a:t>
            </a:r>
          </a:p>
          <a:p>
            <a:pPr marL="0" indent="-114300">
              <a:spcBef>
                <a:spcPts val="0"/>
              </a:spcBef>
              <a:buNone/>
              <a:defRPr/>
            </a:pPr>
            <a:endParaRPr lang="en-US" b="1" dirty="0">
              <a:solidFill>
                <a:prstClr val="black"/>
              </a:solidFill>
              <a:ea typeface="Times New Roman"/>
            </a:endParaRPr>
          </a:p>
          <a:p>
            <a:pPr marL="285750" lvl="1" indent="0">
              <a:spcBef>
                <a:spcPts val="0"/>
              </a:spcBef>
              <a:buNone/>
              <a:defRPr/>
            </a:pPr>
            <a:endParaRPr lang="en-US" b="1" dirty="0">
              <a:solidFill>
                <a:prstClr val="black"/>
              </a:solidFill>
              <a:latin typeface="Calibri"/>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“Old” Money Spending Overview</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lvl="0" algn="ctr">
              <a:tabLst>
                <a:tab pos="4860925" algn="l"/>
              </a:tabLst>
              <a:defRPr/>
            </a:pPr>
            <a:r>
              <a:rPr lang="en-US" sz="2200" b="1" dirty="0">
                <a:solidFill>
                  <a:srgbClr val="003300"/>
                </a:solidFill>
                <a:latin typeface="Arial" pitchFamily="34" charset="0"/>
              </a:rPr>
              <a:t>Spending Your “Old” Money</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Tree>
    <p:extLst>
      <p:ext uri="{BB962C8B-B14F-4D97-AF65-F5344CB8AC3E}">
        <p14:creationId xmlns:p14="http://schemas.microsoft.com/office/powerpoint/2010/main" val="139040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67948"/>
            <a:ext cx="87630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b="1" u="sng" dirty="0">
                <a:solidFill>
                  <a:srgbClr val="FF0000"/>
                </a:solidFill>
                <a:ea typeface="Times New Roman"/>
              </a:rPr>
              <a:t>Scenario 2</a:t>
            </a:r>
            <a:endParaRPr kumimoji="0" lang="en-US" sz="2400" b="1" i="0" u="none" strike="noStrike" kern="1200" cap="none" spc="0" normalizeH="0" baseline="0" noProof="0" dirty="0">
              <a:ln>
                <a:noFill/>
              </a:ln>
              <a:solidFill>
                <a:prstClr val="black"/>
              </a:solidFill>
              <a:effectLst/>
              <a:uLnTx/>
              <a:uFillTx/>
              <a:latin typeface="Calibri"/>
              <a:ea typeface="Times New Roman"/>
              <a:cs typeface="+mn-cs"/>
            </a:endParaRPr>
          </a:p>
          <a:p>
            <a:pPr marL="0" indent="-114300">
              <a:spcBef>
                <a:spcPts val="0"/>
              </a:spcBef>
              <a:buNone/>
              <a:defRPr/>
            </a:pPr>
            <a:endParaRPr kumimoji="0" lang="en-US" b="1" i="0" u="none" strike="noStrike" kern="1200" cap="none" spc="0" normalizeH="0" baseline="0" noProof="0" dirty="0">
              <a:ln>
                <a:noFill/>
              </a:ln>
              <a:effectLst/>
              <a:uLnTx/>
              <a:uFillTx/>
              <a:latin typeface="Calibri"/>
              <a:ea typeface="Times New Roman"/>
              <a:cs typeface="+mn-cs"/>
            </a:endParaRPr>
          </a:p>
          <a:p>
            <a:pPr marL="0" indent="-114300">
              <a:spcBef>
                <a:spcPts val="0"/>
              </a:spcBef>
              <a:buNone/>
              <a:defRPr/>
            </a:pPr>
            <a:r>
              <a:rPr lang="en-US" b="1" dirty="0">
                <a:solidFill>
                  <a:prstClr val="black"/>
                </a:solidFill>
                <a:ea typeface="Times New Roman"/>
              </a:rPr>
              <a:t>I still have “Old” Money to commit to projects. What can I do?</a:t>
            </a:r>
          </a:p>
          <a:p>
            <a:pPr marL="0" indent="-114300">
              <a:spcBef>
                <a:spcPts val="0"/>
              </a:spcBef>
              <a:buNone/>
              <a:defRPr/>
            </a:pPr>
            <a:endParaRPr lang="en-US" b="1" dirty="0">
              <a:solidFill>
                <a:prstClr val="black"/>
              </a:solidFill>
              <a:ea typeface="Times New Roman"/>
            </a:endParaRPr>
          </a:p>
          <a:p>
            <a:pPr marL="285750" lvl="1" indent="0" algn="ctr">
              <a:spcBef>
                <a:spcPts val="0"/>
              </a:spcBef>
              <a:buNone/>
              <a:defRPr/>
            </a:pPr>
            <a:r>
              <a:rPr lang="en-US" sz="3600" b="1" dirty="0">
                <a:solidFill>
                  <a:srgbClr val="FF0000"/>
                </a:solidFill>
                <a:ea typeface="Times New Roman"/>
              </a:rPr>
              <a:t>Potential Solutions</a:t>
            </a:r>
          </a:p>
          <a:p>
            <a:pPr marL="285750" lvl="1" indent="0">
              <a:spcBef>
                <a:spcPts val="0"/>
              </a:spcBef>
              <a:buNone/>
              <a:defRPr/>
            </a:pPr>
            <a:endParaRPr lang="en-US" b="1" dirty="0">
              <a:solidFill>
                <a:prstClr val="black"/>
              </a:solidFill>
              <a:ea typeface="Times New Roman"/>
            </a:endParaRPr>
          </a:p>
          <a:p>
            <a:pPr lvl="1" indent="-457200">
              <a:spcBef>
                <a:spcPts val="0"/>
              </a:spcBef>
              <a:buFont typeface="Arial" panose="020B0604020202020204" pitchFamily="34" charset="0"/>
              <a:buChar char="•"/>
              <a:defRPr/>
            </a:pPr>
            <a:r>
              <a:rPr lang="en-US" b="1" dirty="0">
                <a:ea typeface="Times New Roman"/>
              </a:rPr>
              <a:t>Work with the Center staff to assist in finding potential projects.</a:t>
            </a:r>
          </a:p>
          <a:p>
            <a:pPr lvl="1" indent="-457200">
              <a:spcBef>
                <a:spcPts val="0"/>
              </a:spcBef>
              <a:buFont typeface="Arial" panose="020B0604020202020204" pitchFamily="34" charset="0"/>
              <a:buChar char="•"/>
              <a:defRPr/>
            </a:pPr>
            <a:r>
              <a:rPr lang="en-US" b="1" dirty="0">
                <a:ea typeface="Times New Roman"/>
              </a:rPr>
              <a:t>Get together with municipalities (i.e., a breakfast, “municipality day”, etc.) to discuss the urgency to find and apply for projects.</a:t>
            </a:r>
          </a:p>
          <a:p>
            <a:pPr lvl="1" indent="-457200">
              <a:spcBef>
                <a:spcPts val="0"/>
              </a:spcBef>
              <a:buFont typeface="Arial" panose="020B0604020202020204" pitchFamily="34" charset="0"/>
              <a:buChar char="•"/>
              <a:defRPr/>
            </a:pPr>
            <a:endParaRPr lang="en-US" b="1" dirty="0">
              <a:solidFill>
                <a:prstClr val="black"/>
              </a:solidFill>
              <a:ea typeface="Times New Roman"/>
            </a:endParaRPr>
          </a:p>
          <a:p>
            <a:pPr marL="285750" lvl="1" indent="0">
              <a:spcBef>
                <a:spcPts val="0"/>
              </a:spcBef>
              <a:buNone/>
              <a:defRPr/>
            </a:pPr>
            <a:endParaRPr lang="en-US" b="1" dirty="0">
              <a:solidFill>
                <a:prstClr val="black"/>
              </a:solidFill>
              <a:latin typeface="Calibri"/>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“Old” Money Spending Overview</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lvl="0" algn="ctr">
              <a:tabLst>
                <a:tab pos="4860925" algn="l"/>
              </a:tabLst>
              <a:defRPr/>
            </a:pPr>
            <a:r>
              <a:rPr lang="en-US" sz="2200" b="1" dirty="0">
                <a:solidFill>
                  <a:srgbClr val="003300"/>
                </a:solidFill>
                <a:latin typeface="Arial" pitchFamily="34" charset="0"/>
              </a:rPr>
              <a:t>Spending Your “Old” Money</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Tree>
    <p:extLst>
      <p:ext uri="{BB962C8B-B14F-4D97-AF65-F5344CB8AC3E}">
        <p14:creationId xmlns:p14="http://schemas.microsoft.com/office/powerpoint/2010/main" val="1593956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67948"/>
            <a:ext cx="87630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b="1" u="sng" dirty="0">
                <a:solidFill>
                  <a:srgbClr val="FF0000"/>
                </a:solidFill>
                <a:ea typeface="Times New Roman"/>
              </a:rPr>
              <a:t>Scenario 2</a:t>
            </a:r>
            <a:endParaRPr kumimoji="0" lang="en-US" sz="2400" b="1" i="0" u="none" strike="noStrike" kern="1200" cap="none" spc="0" normalizeH="0" baseline="0" noProof="0" dirty="0">
              <a:ln>
                <a:noFill/>
              </a:ln>
              <a:solidFill>
                <a:prstClr val="black"/>
              </a:solidFill>
              <a:effectLst/>
              <a:uLnTx/>
              <a:uFillTx/>
              <a:latin typeface="Calibri"/>
              <a:ea typeface="Times New Roman"/>
              <a:cs typeface="+mn-cs"/>
            </a:endParaRPr>
          </a:p>
          <a:p>
            <a:pPr marL="0" indent="-114300">
              <a:spcBef>
                <a:spcPts val="0"/>
              </a:spcBef>
              <a:buNone/>
              <a:defRPr/>
            </a:pPr>
            <a:endParaRPr kumimoji="0" lang="en-US" b="1" i="0" u="none" strike="noStrike" kern="1200" cap="none" spc="0" normalizeH="0" baseline="0" noProof="0" dirty="0">
              <a:ln>
                <a:noFill/>
              </a:ln>
              <a:effectLst/>
              <a:uLnTx/>
              <a:uFillTx/>
              <a:latin typeface="Calibri"/>
              <a:ea typeface="Times New Roman"/>
              <a:cs typeface="+mn-cs"/>
            </a:endParaRPr>
          </a:p>
          <a:p>
            <a:pPr marL="0" indent="-114300">
              <a:spcBef>
                <a:spcPts val="0"/>
              </a:spcBef>
              <a:buNone/>
              <a:defRPr/>
            </a:pPr>
            <a:r>
              <a:rPr lang="en-US" b="1" dirty="0">
                <a:solidFill>
                  <a:prstClr val="black"/>
                </a:solidFill>
                <a:ea typeface="Times New Roman"/>
              </a:rPr>
              <a:t>I still have “Old” Money to commit to projects. What can I do?</a:t>
            </a:r>
          </a:p>
          <a:p>
            <a:pPr marL="0" indent="-114300">
              <a:spcBef>
                <a:spcPts val="0"/>
              </a:spcBef>
              <a:buNone/>
              <a:defRPr/>
            </a:pPr>
            <a:endParaRPr lang="en-US" b="1" dirty="0">
              <a:solidFill>
                <a:prstClr val="black"/>
              </a:solidFill>
              <a:ea typeface="Times New Roman"/>
            </a:endParaRPr>
          </a:p>
          <a:p>
            <a:pPr marL="285750" lvl="1" indent="0" algn="ctr">
              <a:spcBef>
                <a:spcPts val="0"/>
              </a:spcBef>
              <a:buNone/>
              <a:defRPr/>
            </a:pPr>
            <a:r>
              <a:rPr lang="en-US" sz="3600" b="1" dirty="0">
                <a:solidFill>
                  <a:srgbClr val="FF0000"/>
                </a:solidFill>
                <a:ea typeface="Times New Roman"/>
              </a:rPr>
              <a:t>Potential Solutions </a:t>
            </a:r>
            <a:r>
              <a:rPr lang="en-US" sz="3600" b="1" dirty="0" err="1">
                <a:solidFill>
                  <a:srgbClr val="FF0000"/>
                </a:solidFill>
                <a:ea typeface="Times New Roman"/>
              </a:rPr>
              <a:t>cont</a:t>
            </a:r>
            <a:r>
              <a:rPr lang="en-US" sz="3600" b="1" dirty="0">
                <a:solidFill>
                  <a:srgbClr val="FF0000"/>
                </a:solidFill>
                <a:ea typeface="Times New Roman"/>
              </a:rPr>
              <a:t>…</a:t>
            </a:r>
          </a:p>
          <a:p>
            <a:pPr marL="285750" lvl="1" indent="0">
              <a:spcBef>
                <a:spcPts val="0"/>
              </a:spcBef>
              <a:buNone/>
              <a:defRPr/>
            </a:pPr>
            <a:endParaRPr lang="en-US" b="1" dirty="0">
              <a:solidFill>
                <a:prstClr val="black"/>
              </a:solidFill>
              <a:ea typeface="Times New Roman"/>
            </a:endParaRPr>
          </a:p>
          <a:p>
            <a:pPr lvl="1" indent="-457200">
              <a:spcBef>
                <a:spcPts val="0"/>
              </a:spcBef>
              <a:buFont typeface="Arial" panose="020B0604020202020204" pitchFamily="34" charset="0"/>
              <a:buChar char="•"/>
              <a:defRPr/>
            </a:pPr>
            <a:r>
              <a:rPr lang="en-US" b="1" dirty="0">
                <a:ea typeface="Times New Roman"/>
              </a:rPr>
              <a:t>Consider immediately opening up the application period.</a:t>
            </a:r>
          </a:p>
          <a:p>
            <a:pPr lvl="1" indent="-457200">
              <a:spcBef>
                <a:spcPts val="0"/>
              </a:spcBef>
              <a:buFont typeface="Arial" panose="020B0604020202020204" pitchFamily="34" charset="0"/>
              <a:buChar char="•"/>
              <a:defRPr/>
            </a:pPr>
            <a:r>
              <a:rPr lang="en-US" b="1" dirty="0">
                <a:ea typeface="Times New Roman"/>
              </a:rPr>
              <a:t>Consider expediting the application approval process via discussions with your CD Board and QAB.</a:t>
            </a:r>
            <a:endParaRPr lang="en-US" b="1" dirty="0">
              <a:solidFill>
                <a:prstClr val="black"/>
              </a:solidFill>
              <a:ea typeface="Times New Roman"/>
            </a:endParaRPr>
          </a:p>
          <a:p>
            <a:pPr marL="285750" lvl="1" indent="0">
              <a:spcBef>
                <a:spcPts val="0"/>
              </a:spcBef>
              <a:buNone/>
              <a:defRPr/>
            </a:pPr>
            <a:endParaRPr lang="en-US" b="1" dirty="0">
              <a:solidFill>
                <a:prstClr val="black"/>
              </a:solidFill>
              <a:latin typeface="Calibri"/>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“Old” Money Spending Overview</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lvl="0" algn="ctr">
              <a:tabLst>
                <a:tab pos="4860925" algn="l"/>
              </a:tabLst>
              <a:defRPr/>
            </a:pPr>
            <a:r>
              <a:rPr lang="en-US" sz="2200" b="1" dirty="0">
                <a:solidFill>
                  <a:srgbClr val="003300"/>
                </a:solidFill>
                <a:latin typeface="Arial" pitchFamily="34" charset="0"/>
              </a:rPr>
              <a:t>Spending Your “Old” Money</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Tree>
    <p:extLst>
      <p:ext uri="{BB962C8B-B14F-4D97-AF65-F5344CB8AC3E}">
        <p14:creationId xmlns:p14="http://schemas.microsoft.com/office/powerpoint/2010/main" val="213503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67948"/>
            <a:ext cx="86868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114300">
              <a:spcBef>
                <a:spcPts val="0"/>
              </a:spcBef>
              <a:buNone/>
            </a:pPr>
            <a:r>
              <a:rPr lang="en-US" b="1" u="sng" dirty="0">
                <a:solidFill>
                  <a:srgbClr val="FF0000"/>
                </a:solidFill>
                <a:latin typeface="Calibri"/>
                <a:ea typeface="Times New Roman"/>
              </a:rPr>
              <a:t>Ways to Move Money through the system</a:t>
            </a:r>
          </a:p>
          <a:p>
            <a:pPr marL="285750" lvl="1" indent="0">
              <a:spcBef>
                <a:spcPts val="0"/>
              </a:spcBef>
              <a:buNone/>
            </a:pPr>
            <a:endParaRPr lang="en-US" b="1" u="sng" dirty="0">
              <a:solidFill>
                <a:srgbClr val="FF0000"/>
              </a:solidFill>
              <a:latin typeface="Calibri"/>
              <a:ea typeface="Times New Roman"/>
            </a:endParaRPr>
          </a:p>
          <a:p>
            <a:r>
              <a:rPr lang="en-US" dirty="0"/>
              <a:t>Consider giving advances for existing contracts</a:t>
            </a:r>
          </a:p>
          <a:p>
            <a:pPr lvl="1"/>
            <a:r>
              <a:rPr lang="en-US" dirty="0"/>
              <a:t>Many CDs typically give %50</a:t>
            </a:r>
          </a:p>
          <a:p>
            <a:r>
              <a:rPr lang="en-US" dirty="0"/>
              <a:t>Consider spending administrative and education funds</a:t>
            </a:r>
          </a:p>
          <a:p>
            <a:pPr lvl="1"/>
            <a:r>
              <a:rPr lang="en-US" dirty="0"/>
              <a:t>Must stay within your 10% max for both administrative and education expenses</a:t>
            </a:r>
          </a:p>
          <a:p>
            <a:pPr lvl="1"/>
            <a:r>
              <a:rPr lang="en-US" dirty="0"/>
              <a:t>Must be an approved expense as noted in the DGLVR Administrative Manual</a:t>
            </a:r>
          </a:p>
          <a:p>
            <a:pPr lvl="1"/>
            <a:r>
              <a:rPr lang="en-US" dirty="0"/>
              <a:t>Must be actual expenses with receipts</a:t>
            </a:r>
          </a:p>
          <a:p>
            <a:pPr marL="285750" lvl="1" indent="0">
              <a:spcBef>
                <a:spcPts val="0"/>
              </a:spcBef>
              <a:buNone/>
            </a:pPr>
            <a:endParaRPr lang="en-US" b="1" dirty="0">
              <a:solidFill>
                <a:srgbClr val="FF0000"/>
              </a:solidFill>
              <a:latin typeface="Calibri"/>
              <a:ea typeface="Times New Roman"/>
            </a:endParaRPr>
          </a:p>
          <a:p>
            <a:pPr marL="685800" lvl="2" indent="0">
              <a:spcBef>
                <a:spcPts val="0"/>
              </a:spcBef>
              <a:buNone/>
            </a:pPr>
            <a:endParaRPr lang="en-US" b="1" dirty="0">
              <a:solidFill>
                <a:srgbClr val="FF0000"/>
              </a:solidFill>
              <a:latin typeface="Calibri"/>
              <a:ea typeface="Times New Roman"/>
            </a:endParaRPr>
          </a:p>
          <a:p>
            <a:pPr lvl="1">
              <a:spcBef>
                <a:spcPts val="0"/>
              </a:spcBef>
              <a:defRPr/>
            </a:pPr>
            <a:endParaRPr kumimoji="0" lang="en-US" b="1" i="0" u="none" strike="noStrike" kern="1200" cap="none" spc="0" normalizeH="0" baseline="0" noProof="0" dirty="0">
              <a:ln>
                <a:noFill/>
              </a:ln>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“Old” Money Spending Overview</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lvl="0" algn="ctr">
              <a:tabLst>
                <a:tab pos="4860925" algn="l"/>
              </a:tabLst>
              <a:defRPr/>
            </a:pPr>
            <a:r>
              <a:rPr lang="en-US" sz="2200" b="1" dirty="0">
                <a:solidFill>
                  <a:srgbClr val="003300"/>
                </a:solidFill>
                <a:latin typeface="Arial" pitchFamily="34" charset="0"/>
              </a:rPr>
              <a:t>Spending Your “Old” Money</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Tree>
    <p:extLst>
      <p:ext uri="{BB962C8B-B14F-4D97-AF65-F5344CB8AC3E}">
        <p14:creationId xmlns:p14="http://schemas.microsoft.com/office/powerpoint/2010/main" val="603964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219860" y="0"/>
            <a:ext cx="304800" cy="6858000"/>
          </a:xfrm>
          <a:prstGeom prst="rect">
            <a:avLst/>
          </a:prstGeom>
          <a:gradFill flip="none" rotWithShape="1">
            <a:gsLst>
              <a:gs pos="0">
                <a:schemeClr val="tx1"/>
              </a:gs>
              <a:gs pos="100000">
                <a:schemeClr val="tx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1F219C74-6175-49C2-A91B-1291B9110F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79"/>
          <a:stretch/>
        </p:blipFill>
        <p:spPr>
          <a:xfrm>
            <a:off x="0" y="-19050"/>
            <a:ext cx="2971800" cy="6858000"/>
          </a:xfrm>
          <a:prstGeom prst="rect">
            <a:avLst/>
          </a:prstGeom>
        </p:spPr>
      </p:pic>
      <p:sp>
        <p:nvSpPr>
          <p:cNvPr id="7" name="TextBox 6"/>
          <p:cNvSpPr txBox="1"/>
          <p:nvPr/>
        </p:nvSpPr>
        <p:spPr>
          <a:xfrm>
            <a:off x="51336" y="6173093"/>
            <a:ext cx="2096023" cy="646331"/>
          </a:xfrm>
          <a:prstGeom prst="rect">
            <a:avLst/>
          </a:prstGeom>
          <a:noFill/>
        </p:spPr>
        <p:txBody>
          <a:bodyPr wrap="none" rtlCol="0">
            <a:spAutoFit/>
          </a:bodyPr>
          <a:lstStyle/>
          <a:p>
            <a:r>
              <a:rPr lang="en-US" b="1" i="1" dirty="0"/>
              <a:t>Huntingdon County </a:t>
            </a:r>
          </a:p>
          <a:p>
            <a:r>
              <a:rPr lang="en-US" b="1" i="1" dirty="0"/>
              <a:t>2018 project</a:t>
            </a:r>
          </a:p>
        </p:txBody>
      </p:sp>
      <p:sp>
        <p:nvSpPr>
          <p:cNvPr id="6" name="TextBox 5">
            <a:extLst>
              <a:ext uri="{FF2B5EF4-FFF2-40B4-BE49-F238E27FC236}">
                <a16:creationId xmlns:a16="http://schemas.microsoft.com/office/drawing/2014/main" id="{C9447558-1D15-40C7-8843-C305EC26C138}"/>
              </a:ext>
            </a:extLst>
          </p:cNvPr>
          <p:cNvSpPr txBox="1"/>
          <p:nvPr/>
        </p:nvSpPr>
        <p:spPr>
          <a:xfrm>
            <a:off x="3200400" y="54610"/>
            <a:ext cx="5791200" cy="5570756"/>
          </a:xfrm>
          <a:prstGeom prst="rect">
            <a:avLst/>
          </a:prstGeom>
          <a:noFill/>
        </p:spPr>
        <p:txBody>
          <a:bodyPr wrap="square" rtlCol="0">
            <a:spAutoFit/>
          </a:bodyPr>
          <a:lstStyle/>
          <a:p>
            <a:pPr algn="ctr"/>
            <a:r>
              <a:rPr lang="en-US" sz="3200" b="1" dirty="0">
                <a:solidFill>
                  <a:srgbClr val="FFFF00"/>
                </a:solidFill>
              </a:rPr>
              <a:t>“Old” Money Spending Overview</a:t>
            </a:r>
            <a:endParaRPr lang="en-US" sz="3200" b="1" dirty="0">
              <a:solidFill>
                <a:prstClr val="white"/>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2/12/2019</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a:p>
            <a:pPr marL="292100" marR="0" lvl="0" indent="-2921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Financial Reporting Update</a:t>
            </a:r>
          </a:p>
          <a:p>
            <a:pPr marL="292100" marR="0" lvl="0" indent="-2921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dirty="0">
              <a:solidFill>
                <a:prstClr val="white"/>
              </a:solidFill>
              <a:latin typeface="Calibri"/>
            </a:endParaRPr>
          </a:p>
          <a:p>
            <a:pPr marL="292100" indent="-292100">
              <a:buFont typeface="Arial" panose="020B0604020202020204" pitchFamily="34" charset="0"/>
              <a:buChar char="•"/>
              <a:defRPr/>
            </a:pPr>
            <a:r>
              <a:rPr lang="en-US" sz="2800" b="1" dirty="0">
                <a:solidFill>
                  <a:prstClr val="white"/>
                </a:solidFill>
              </a:rPr>
              <a:t>ASR vs “Old” Money Spending </a:t>
            </a:r>
          </a:p>
          <a:p>
            <a:pPr marL="292100" lvl="0" indent="-292100">
              <a:buFont typeface="Arial" panose="020B0604020202020204" pitchFamily="34" charset="0"/>
              <a:buChar char="•"/>
              <a:defRPr/>
            </a:pPr>
            <a:endParaRPr lang="en-US" sz="2800" b="1" dirty="0">
              <a:solidFill>
                <a:prstClr val="white"/>
              </a:solidFill>
            </a:endParaRPr>
          </a:p>
          <a:p>
            <a:pPr marL="292100" lvl="0" indent="-292100">
              <a:buFont typeface="Arial" panose="020B0604020202020204" pitchFamily="34" charset="0"/>
              <a:buChar char="•"/>
              <a:defRPr/>
            </a:pPr>
            <a:r>
              <a:rPr lang="en-US" sz="2800" b="1" dirty="0">
                <a:solidFill>
                  <a:prstClr val="white"/>
                </a:solidFill>
              </a:rPr>
              <a:t>5-year Contracts and Funds</a:t>
            </a:r>
          </a:p>
          <a:p>
            <a:pPr marL="292100" lvl="0" indent="-292100">
              <a:buFont typeface="Arial" panose="020B0604020202020204" pitchFamily="34" charset="0"/>
              <a:buChar char="•"/>
              <a:defRPr/>
            </a:pPr>
            <a:endParaRPr lang="en-US" sz="2800" b="1" dirty="0">
              <a:solidFill>
                <a:prstClr val="white"/>
              </a:solidFill>
            </a:endParaRPr>
          </a:p>
          <a:p>
            <a:pPr marL="292100" indent="-292100">
              <a:buFont typeface="Arial" panose="020B0604020202020204" pitchFamily="34" charset="0"/>
              <a:buChar char="•"/>
              <a:defRPr/>
            </a:pPr>
            <a:r>
              <a:rPr lang="en-US" sz="2800" b="1" dirty="0">
                <a:solidFill>
                  <a:prstClr val="white"/>
                </a:solidFill>
              </a:rPr>
              <a:t>Spending Your “Old” Money</a:t>
            </a:r>
            <a:endParaRPr lang="en-US" sz="2800" b="1" u="sng" dirty="0">
              <a:solidFill>
                <a:srgbClr val="FFFF00"/>
              </a:solidFill>
            </a:endParaRPr>
          </a:p>
          <a:p>
            <a:pPr marL="292100" lvl="0" indent="-292100">
              <a:buFont typeface="Arial" panose="020B0604020202020204" pitchFamily="34" charset="0"/>
              <a:buChar char="•"/>
              <a:defRPr/>
            </a:pP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a:p>
            <a:pPr marL="292100" lvl="0" indent="-292100">
              <a:buFont typeface="Arial" panose="020B0604020202020204" pitchFamily="34" charset="0"/>
              <a:buChar char="•"/>
              <a:defRPr/>
            </a:pPr>
            <a:r>
              <a:rPr lang="en-US" sz="2800" b="1" u="sng" dirty="0">
                <a:solidFill>
                  <a:srgbClr val="FFFF00"/>
                </a:solidFill>
              </a:rPr>
              <a:t>Upcoming Calls – How to Prepare</a:t>
            </a:r>
          </a:p>
        </p:txBody>
      </p:sp>
    </p:spTree>
    <p:extLst>
      <p:ext uri="{BB962C8B-B14F-4D97-AF65-F5344CB8AC3E}">
        <p14:creationId xmlns:p14="http://schemas.microsoft.com/office/powerpoint/2010/main" val="877184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2"/>
          <p:cNvSpPr txBox="1">
            <a:spLocks/>
          </p:cNvSpPr>
          <p:nvPr/>
        </p:nvSpPr>
        <p:spPr>
          <a:xfrm>
            <a:off x="323850" y="431269"/>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solidFill>
                  <a:srgbClr val="FF0000"/>
                </a:solidFill>
                <a:ea typeface="Times New Roman"/>
              </a:rPr>
              <a:t>Calls will </a:t>
            </a:r>
            <a:r>
              <a:rPr lang="en-US" b="1" u="sng">
                <a:solidFill>
                  <a:srgbClr val="FF0000"/>
                </a:solidFill>
                <a:ea typeface="Times New Roman"/>
              </a:rPr>
              <a:t>review current </a:t>
            </a:r>
            <a:r>
              <a:rPr lang="en-US" b="1" u="sng" dirty="0">
                <a:solidFill>
                  <a:srgbClr val="FF0000"/>
                </a:solidFill>
                <a:ea typeface="Times New Roman"/>
              </a:rPr>
              <a:t>status for your county</a:t>
            </a:r>
            <a:endParaRPr lang="en-US" sz="2400" b="1" dirty="0">
              <a:solidFill>
                <a:srgbClr val="FF0000"/>
              </a:solidFill>
              <a:ea typeface="Times New Roman"/>
            </a:endParaRPr>
          </a:p>
          <a:p>
            <a:endParaRPr lang="en-US" sz="2800" dirty="0">
              <a:ea typeface="Times New Roman"/>
            </a:endParaRPr>
          </a:p>
          <a:p>
            <a:r>
              <a:rPr lang="en-US" sz="2800" dirty="0">
                <a:ea typeface="Times New Roman"/>
              </a:rPr>
              <a:t>Will Focus on (for both DGR and LVR):</a:t>
            </a:r>
          </a:p>
          <a:p>
            <a:pPr lvl="1"/>
            <a:r>
              <a:rPr lang="en-US" sz="2400" dirty="0">
                <a:ea typeface="Times New Roman"/>
              </a:rPr>
              <a:t>Previous 5-Year Agreement Balance Remaining</a:t>
            </a:r>
          </a:p>
          <a:p>
            <a:pPr lvl="1"/>
            <a:r>
              <a:rPr lang="en-US" sz="2400" dirty="0">
                <a:ea typeface="Times New Roman"/>
              </a:rPr>
              <a:t>Committed Remaining Balance</a:t>
            </a:r>
          </a:p>
          <a:p>
            <a:pPr lvl="2"/>
            <a:r>
              <a:rPr lang="en-US" sz="2000" dirty="0">
                <a:ea typeface="Times New Roman"/>
              </a:rPr>
              <a:t>Amount of money remaining committed to active contracts</a:t>
            </a:r>
          </a:p>
          <a:p>
            <a:pPr lvl="2"/>
            <a:r>
              <a:rPr lang="en-US" sz="2000" dirty="0">
                <a:ea typeface="Times New Roman"/>
              </a:rPr>
              <a:t>i.e., An $100,000 project with a $40,000 advance has a committed remaining balance of $60,000</a:t>
            </a:r>
          </a:p>
          <a:p>
            <a:pPr lvl="1"/>
            <a:r>
              <a:rPr lang="en-US" sz="2400" dirty="0">
                <a:ea typeface="Times New Roman"/>
              </a:rPr>
              <a:t>Uncommitted Balance</a:t>
            </a:r>
          </a:p>
          <a:p>
            <a:pPr lvl="2"/>
            <a:r>
              <a:rPr lang="en-US" sz="2000" dirty="0">
                <a:ea typeface="Times New Roman"/>
              </a:rPr>
              <a:t>Amount of money available to spend on new contracts, admin, and education.</a:t>
            </a:r>
          </a:p>
          <a:p>
            <a:pPr lvl="1"/>
            <a:r>
              <a:rPr lang="en-US" sz="2400" dirty="0">
                <a:ea typeface="Times New Roman"/>
              </a:rPr>
              <a:t>Review projects and logistics</a:t>
            </a:r>
          </a:p>
          <a:p>
            <a:pPr lvl="2"/>
            <a:r>
              <a:rPr lang="en-US" sz="2000" dirty="0">
                <a:ea typeface="Times New Roman"/>
              </a:rPr>
              <a:t>Will the projects currently under contract be completed by June 30?</a:t>
            </a:r>
          </a:p>
          <a:p>
            <a:pPr lvl="2"/>
            <a:r>
              <a:rPr lang="en-US" sz="2000" dirty="0">
                <a:ea typeface="Times New Roman"/>
              </a:rPr>
              <a:t>How can we help you suggest ways to spend your “Old” money?</a:t>
            </a:r>
          </a:p>
          <a:p>
            <a:pPr lvl="1"/>
            <a:endParaRPr lang="en-US" b="1" dirty="0">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FFFFCC"/>
                </a:solidFill>
                <a:latin typeface="Arial" pitchFamily="34" charset="0"/>
              </a:rPr>
              <a:t>“Old” Money Spending Overview</a:t>
            </a:r>
          </a:p>
        </p:txBody>
      </p:sp>
      <p:sp>
        <p:nvSpPr>
          <p:cNvPr id="6" name="Text Box 6"/>
          <p:cNvSpPr txBox="1">
            <a:spLocks noChangeArrowheads="1"/>
          </p:cNvSpPr>
          <p:nvPr/>
        </p:nvSpPr>
        <p:spPr bwMode="auto">
          <a:xfrm>
            <a:off x="4495800" y="-43814"/>
            <a:ext cx="472440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003300"/>
                </a:solidFill>
                <a:latin typeface="Arial" pitchFamily="34" charset="0"/>
              </a:rPr>
              <a:t>Upcoming Calls - How to Prepare</a:t>
            </a:r>
          </a:p>
        </p:txBody>
      </p:sp>
    </p:spTree>
    <p:extLst>
      <p:ext uri="{BB962C8B-B14F-4D97-AF65-F5344CB8AC3E}">
        <p14:creationId xmlns:p14="http://schemas.microsoft.com/office/powerpoint/2010/main" val="3897472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2"/>
          <p:cNvSpPr txBox="1">
            <a:spLocks/>
          </p:cNvSpPr>
          <p:nvPr/>
        </p:nvSpPr>
        <p:spPr>
          <a:xfrm>
            <a:off x="323850" y="431269"/>
            <a:ext cx="8534400" cy="63505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solidFill>
                  <a:srgbClr val="FF0000"/>
                </a:solidFill>
                <a:ea typeface="Times New Roman"/>
              </a:rPr>
              <a:t>What do you need to do prior to our call?</a:t>
            </a:r>
          </a:p>
          <a:p>
            <a:pPr marL="0" indent="0">
              <a:buNone/>
            </a:pPr>
            <a:endParaRPr lang="en-US" b="1" u="sng" dirty="0">
              <a:ea typeface="Times New Roman"/>
            </a:endParaRPr>
          </a:p>
          <a:p>
            <a:r>
              <a:rPr lang="en-US" sz="2800" dirty="0">
                <a:ea typeface="Times New Roman"/>
              </a:rPr>
              <a:t>Keep the GIS Current (for both DGR and LVR):</a:t>
            </a:r>
          </a:p>
          <a:p>
            <a:pPr lvl="1"/>
            <a:r>
              <a:rPr lang="en-US" sz="2400" dirty="0">
                <a:ea typeface="Times New Roman"/>
              </a:rPr>
              <a:t>Enter all contracts</a:t>
            </a:r>
          </a:p>
          <a:p>
            <a:pPr lvl="1"/>
            <a:r>
              <a:rPr lang="en-US" sz="2400" dirty="0">
                <a:ea typeface="Times New Roman"/>
              </a:rPr>
              <a:t>Enter all payments</a:t>
            </a:r>
          </a:p>
          <a:p>
            <a:pPr lvl="1"/>
            <a:r>
              <a:rPr lang="en-US" sz="2400" dirty="0">
                <a:ea typeface="Times New Roman"/>
              </a:rPr>
              <a:t>Enter actual </a:t>
            </a:r>
            <a:r>
              <a:rPr lang="en-US" sz="2400" dirty="0"/>
              <a:t>administrative</a:t>
            </a:r>
            <a:r>
              <a:rPr lang="en-US" sz="2400" dirty="0">
                <a:ea typeface="Times New Roman"/>
              </a:rPr>
              <a:t> and </a:t>
            </a:r>
            <a:r>
              <a:rPr lang="en-US" sz="2400" dirty="0"/>
              <a:t>education</a:t>
            </a:r>
            <a:r>
              <a:rPr lang="en-US" sz="2400" dirty="0">
                <a:ea typeface="Times New Roman"/>
              </a:rPr>
              <a:t> expenses, if known (i.e., update the current QR with as much info as possible)</a:t>
            </a:r>
          </a:p>
          <a:p>
            <a:r>
              <a:rPr lang="en-US" sz="2800" dirty="0">
                <a:ea typeface="Times New Roman"/>
              </a:rPr>
              <a:t>Will allow for an accurate snapshot of your Previous 5-Year Agreement remaining balance.</a:t>
            </a: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FFFFCC"/>
                </a:solidFill>
                <a:latin typeface="Arial" pitchFamily="34" charset="0"/>
              </a:rPr>
              <a:t>“Old” Money Spending Overview</a:t>
            </a:r>
          </a:p>
        </p:txBody>
      </p:sp>
      <p:sp>
        <p:nvSpPr>
          <p:cNvPr id="8" name="Text Box 6">
            <a:extLst>
              <a:ext uri="{FF2B5EF4-FFF2-40B4-BE49-F238E27FC236}">
                <a16:creationId xmlns:a16="http://schemas.microsoft.com/office/drawing/2014/main" id="{45847ACC-FC2A-4D0A-9462-A954E331ACC7}"/>
              </a:ext>
            </a:extLst>
          </p:cNvPr>
          <p:cNvSpPr txBox="1">
            <a:spLocks noChangeArrowheads="1"/>
          </p:cNvSpPr>
          <p:nvPr/>
        </p:nvSpPr>
        <p:spPr bwMode="auto">
          <a:xfrm>
            <a:off x="4495800" y="-43814"/>
            <a:ext cx="472440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003300"/>
                </a:solidFill>
                <a:latin typeface="Arial" pitchFamily="34" charset="0"/>
              </a:rPr>
              <a:t>Upcoming Calls - How to Prepare</a:t>
            </a:r>
          </a:p>
        </p:txBody>
      </p:sp>
    </p:spTree>
    <p:extLst>
      <p:ext uri="{BB962C8B-B14F-4D97-AF65-F5344CB8AC3E}">
        <p14:creationId xmlns:p14="http://schemas.microsoft.com/office/powerpoint/2010/main" val="3131689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2"/>
          <p:cNvSpPr txBox="1">
            <a:spLocks/>
          </p:cNvSpPr>
          <p:nvPr/>
        </p:nvSpPr>
        <p:spPr>
          <a:xfrm>
            <a:off x="323850" y="431269"/>
            <a:ext cx="8534400" cy="63505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solidFill>
                  <a:srgbClr val="FF0000"/>
                </a:solidFill>
                <a:ea typeface="Times New Roman"/>
              </a:rPr>
              <a:t>What do you need to do prior to our call?</a:t>
            </a:r>
          </a:p>
          <a:p>
            <a:pPr marL="0" indent="0">
              <a:buNone/>
            </a:pPr>
            <a:endParaRPr lang="en-US" b="1" u="sng" dirty="0">
              <a:ea typeface="Times New Roman"/>
            </a:endParaRPr>
          </a:p>
          <a:p>
            <a:r>
              <a:rPr lang="en-US" sz="2800" dirty="0">
                <a:ea typeface="Times New Roman"/>
              </a:rPr>
              <a:t>Have a good understanding of the current status of your active contracts.</a:t>
            </a:r>
          </a:p>
          <a:p>
            <a:pPr lvl="1"/>
            <a:r>
              <a:rPr lang="en-US" sz="2400" dirty="0">
                <a:ea typeface="Times New Roman"/>
              </a:rPr>
              <a:t>Are they “shovel ready”?</a:t>
            </a:r>
          </a:p>
          <a:p>
            <a:pPr lvl="1"/>
            <a:r>
              <a:rPr lang="en-US" sz="2400" dirty="0">
                <a:ea typeface="Times New Roman"/>
              </a:rPr>
              <a:t>Are they waiting on permits? If so, can they be phased?</a:t>
            </a:r>
          </a:p>
          <a:p>
            <a:pPr lvl="1"/>
            <a:r>
              <a:rPr lang="en-US" sz="2400" dirty="0">
                <a:ea typeface="Times New Roman"/>
              </a:rPr>
              <a:t>Will they be completed by June 30?</a:t>
            </a:r>
          </a:p>
          <a:p>
            <a:r>
              <a:rPr lang="en-US" dirty="0">
                <a:ea typeface="Times New Roman"/>
              </a:rPr>
              <a:t>The current status of future potential contracts.</a:t>
            </a: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FFFFCC"/>
                </a:solidFill>
                <a:latin typeface="Arial" pitchFamily="34" charset="0"/>
              </a:rPr>
              <a:t>“Old” Money Spending Overview</a:t>
            </a:r>
          </a:p>
        </p:txBody>
      </p:sp>
      <p:sp>
        <p:nvSpPr>
          <p:cNvPr id="8" name="Text Box 6">
            <a:extLst>
              <a:ext uri="{FF2B5EF4-FFF2-40B4-BE49-F238E27FC236}">
                <a16:creationId xmlns:a16="http://schemas.microsoft.com/office/drawing/2014/main" id="{45847ACC-FC2A-4D0A-9462-A954E331ACC7}"/>
              </a:ext>
            </a:extLst>
          </p:cNvPr>
          <p:cNvSpPr txBox="1">
            <a:spLocks noChangeArrowheads="1"/>
          </p:cNvSpPr>
          <p:nvPr/>
        </p:nvSpPr>
        <p:spPr bwMode="auto">
          <a:xfrm>
            <a:off x="4495800" y="-43814"/>
            <a:ext cx="472440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003300"/>
                </a:solidFill>
                <a:latin typeface="Arial" pitchFamily="34" charset="0"/>
              </a:rPr>
              <a:t>Upcoming Calls - How to Prepare</a:t>
            </a:r>
          </a:p>
        </p:txBody>
      </p:sp>
    </p:spTree>
    <p:extLst>
      <p:ext uri="{BB962C8B-B14F-4D97-AF65-F5344CB8AC3E}">
        <p14:creationId xmlns:p14="http://schemas.microsoft.com/office/powerpoint/2010/main" val="750550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219860" y="0"/>
            <a:ext cx="304800" cy="6858000"/>
          </a:xfrm>
          <a:prstGeom prst="rect">
            <a:avLst/>
          </a:prstGeom>
          <a:gradFill flip="none" rotWithShape="1">
            <a:gsLst>
              <a:gs pos="0">
                <a:schemeClr val="tx1"/>
              </a:gs>
              <a:gs pos="100000">
                <a:schemeClr val="tx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C567C987-B4EE-46EE-8D5F-6D30A482A9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81"/>
          <a:stretch/>
        </p:blipFill>
        <p:spPr>
          <a:xfrm>
            <a:off x="0" y="0"/>
            <a:ext cx="4572000" cy="6858000"/>
          </a:xfrm>
          <a:prstGeom prst="rect">
            <a:avLst/>
          </a:prstGeom>
          <a:ln w="76200">
            <a:solidFill>
              <a:schemeClr val="tx1"/>
            </a:solidFill>
          </a:ln>
        </p:spPr>
      </p:pic>
      <p:pic>
        <p:nvPicPr>
          <p:cNvPr id="5" name="Picture 4">
            <a:extLst>
              <a:ext uri="{FF2B5EF4-FFF2-40B4-BE49-F238E27FC236}">
                <a16:creationId xmlns:a16="http://schemas.microsoft.com/office/drawing/2014/main" id="{1F219C74-6175-49C2-A91B-1291B9110FF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0" y="0"/>
            <a:ext cx="4552950" cy="6858000"/>
          </a:xfrm>
          <a:prstGeom prst="rect">
            <a:avLst/>
          </a:prstGeom>
          <a:ln w="76200">
            <a:solidFill>
              <a:schemeClr val="tx1"/>
            </a:solidFill>
          </a:ln>
        </p:spPr>
      </p:pic>
      <p:sp>
        <p:nvSpPr>
          <p:cNvPr id="7" name="TextBox 6"/>
          <p:cNvSpPr txBox="1"/>
          <p:nvPr/>
        </p:nvSpPr>
        <p:spPr>
          <a:xfrm>
            <a:off x="2522288" y="6488668"/>
            <a:ext cx="4520664" cy="369332"/>
          </a:xfrm>
          <a:prstGeom prst="rect">
            <a:avLst/>
          </a:prstGeom>
          <a:noFill/>
        </p:spPr>
        <p:txBody>
          <a:bodyPr wrap="square" rtlCol="0">
            <a:spAutoFit/>
          </a:bodyPr>
          <a:lstStyle/>
          <a:p>
            <a:r>
              <a:rPr lang="en-US" b="1" i="1" dirty="0"/>
              <a:t>Huntingdon County, 2018 project</a:t>
            </a:r>
          </a:p>
        </p:txBody>
      </p:sp>
      <p:sp>
        <p:nvSpPr>
          <p:cNvPr id="8" name="TextBox 7"/>
          <p:cNvSpPr txBox="1"/>
          <p:nvPr/>
        </p:nvSpPr>
        <p:spPr>
          <a:xfrm>
            <a:off x="10346" y="6396335"/>
            <a:ext cx="1488272" cy="461665"/>
          </a:xfrm>
          <a:prstGeom prst="rect">
            <a:avLst/>
          </a:prstGeom>
          <a:noFill/>
        </p:spPr>
        <p:txBody>
          <a:bodyPr wrap="square" rtlCol="0">
            <a:spAutoFit/>
          </a:bodyPr>
          <a:lstStyle/>
          <a:p>
            <a:r>
              <a:rPr lang="en-US" sz="2400" b="1" i="1" dirty="0"/>
              <a:t>BEFORE</a:t>
            </a:r>
          </a:p>
        </p:txBody>
      </p:sp>
      <p:sp>
        <p:nvSpPr>
          <p:cNvPr id="9" name="TextBox 8"/>
          <p:cNvSpPr txBox="1"/>
          <p:nvPr/>
        </p:nvSpPr>
        <p:spPr>
          <a:xfrm>
            <a:off x="8001477" y="6442501"/>
            <a:ext cx="1488272" cy="461665"/>
          </a:xfrm>
          <a:prstGeom prst="rect">
            <a:avLst/>
          </a:prstGeom>
          <a:noFill/>
        </p:spPr>
        <p:txBody>
          <a:bodyPr wrap="square" rtlCol="0">
            <a:spAutoFit/>
          </a:bodyPr>
          <a:lstStyle/>
          <a:p>
            <a:r>
              <a:rPr lang="en-US" sz="2400" b="1" i="1" dirty="0"/>
              <a:t>AFTER</a:t>
            </a:r>
          </a:p>
        </p:txBody>
      </p:sp>
      <p:sp>
        <p:nvSpPr>
          <p:cNvPr id="3" name="Rectangle 2"/>
          <p:cNvSpPr/>
          <p:nvPr/>
        </p:nvSpPr>
        <p:spPr>
          <a:xfrm>
            <a:off x="2892826" y="19050"/>
            <a:ext cx="3358348" cy="646331"/>
          </a:xfrm>
          <a:prstGeom prst="rect">
            <a:avLst/>
          </a:prstGeom>
          <a:solidFill>
            <a:srgbClr val="FFFFCC">
              <a:alpha val="69804"/>
            </a:srgbClr>
          </a:solidFill>
          <a:ln>
            <a:solidFill>
              <a:srgbClr val="003300"/>
            </a:solidFill>
          </a:ln>
        </p:spPr>
        <p:txBody>
          <a:bodyPr wrap="square">
            <a:spAutoFit/>
          </a:bodyPr>
          <a:lstStyle/>
          <a:p>
            <a:pPr lvl="0" algn="ctr">
              <a:defRPr/>
            </a:pPr>
            <a:r>
              <a:rPr lang="en-US" sz="3600" b="1" u="sng" dirty="0"/>
              <a:t>QUESTIONS?</a:t>
            </a:r>
          </a:p>
        </p:txBody>
      </p:sp>
    </p:spTree>
    <p:extLst>
      <p:ext uri="{BB962C8B-B14F-4D97-AF65-F5344CB8AC3E}">
        <p14:creationId xmlns:p14="http://schemas.microsoft.com/office/powerpoint/2010/main" val="1714743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581413" y="1832316"/>
            <a:ext cx="8166736" cy="5025684"/>
          </a:xfrm>
          <a:prstGeom prst="rect">
            <a:avLst/>
          </a:prstGeom>
        </p:spPr>
      </p:pic>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2018 Annual Reporting</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lvl="1">
              <a:spcBef>
                <a:spcPts val="0"/>
              </a:spcBef>
              <a:buFont typeface="Arial" panose="020B0604020202020204" pitchFamily="34" charset="0"/>
              <a:buChar char="•"/>
              <a:defRPr/>
            </a:pPr>
            <a:r>
              <a:rPr lang="en-US" dirty="0">
                <a:solidFill>
                  <a:prstClr val="black"/>
                </a:solidFill>
                <a:ea typeface="Times New Roman"/>
              </a:rPr>
              <a:t>Was due Jan 22</a:t>
            </a:r>
            <a:r>
              <a:rPr lang="en-US" baseline="30000" dirty="0">
                <a:solidFill>
                  <a:prstClr val="black"/>
                </a:solidFill>
                <a:ea typeface="Times New Roman"/>
              </a:rPr>
              <a:t>nd</a:t>
            </a:r>
            <a:r>
              <a:rPr lang="en-US" dirty="0">
                <a:solidFill>
                  <a:prstClr val="black"/>
                </a:solidFill>
                <a:ea typeface="Times New Roman"/>
              </a:rPr>
              <a:t>, complete as of Jan 25</a:t>
            </a:r>
            <a:r>
              <a:rPr lang="en-US" baseline="30000" dirty="0">
                <a:solidFill>
                  <a:prstClr val="black"/>
                </a:solidFill>
                <a:ea typeface="Times New Roman"/>
              </a:rPr>
              <a:t>th</a:t>
            </a:r>
            <a:r>
              <a:rPr lang="en-US" dirty="0">
                <a:solidFill>
                  <a:prstClr val="black"/>
                </a:solidFill>
                <a:ea typeface="Times New Roman"/>
              </a:rPr>
              <a:t> </a:t>
            </a: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Times New Roman"/>
                <a:cs typeface="+mn-cs"/>
              </a:rPr>
              <a:t>Full details later (presented and in print)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“Old” Money Spending Overview</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lvl="0" algn="ctr">
              <a:tabLst>
                <a:tab pos="4860925" algn="l"/>
              </a:tabLst>
              <a:defRPr/>
            </a:pPr>
            <a:r>
              <a:rPr lang="en-US" sz="2200" b="1" dirty="0">
                <a:solidFill>
                  <a:srgbClr val="003300"/>
                </a:solidFill>
                <a:latin typeface="Arial" pitchFamily="34" charset="0"/>
              </a:rPr>
              <a:t>Financial Reporting Update</a:t>
            </a:r>
          </a:p>
        </p:txBody>
      </p:sp>
      <p:cxnSp>
        <p:nvCxnSpPr>
          <p:cNvPr id="35" name="Straight Connector 34"/>
          <p:cNvCxnSpPr/>
          <p:nvPr/>
        </p:nvCxnSpPr>
        <p:spPr>
          <a:xfrm>
            <a:off x="3352800" y="4718785"/>
            <a:ext cx="5263577" cy="0"/>
          </a:xfrm>
          <a:prstGeom prst="line">
            <a:avLst/>
          </a:prstGeom>
          <a:ln w="1047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52800" y="2644808"/>
            <a:ext cx="5285292" cy="22192"/>
          </a:xfrm>
          <a:prstGeom prst="line">
            <a:avLst/>
          </a:prstGeom>
          <a:ln w="1047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7099001" y="4113188"/>
            <a:ext cx="9525" cy="5797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4" idx="0"/>
          </p:cNvCxnSpPr>
          <p:nvPr/>
        </p:nvCxnSpPr>
        <p:spPr>
          <a:xfrm flipV="1">
            <a:off x="7090256" y="2644808"/>
            <a:ext cx="0" cy="7197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77762" y="3364525"/>
            <a:ext cx="1624988" cy="1015663"/>
          </a:xfrm>
          <a:prstGeom prst="rect">
            <a:avLst/>
          </a:prstGeom>
          <a:solidFill>
            <a:schemeClr val="bg1"/>
          </a:solidFill>
          <a:ln w="28575">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Likely  Spending Equilibrium</a:t>
            </a:r>
          </a:p>
        </p:txBody>
      </p:sp>
      <p:sp>
        <p:nvSpPr>
          <p:cNvPr id="26" name="TextBox 25"/>
          <p:cNvSpPr txBox="1"/>
          <p:nvPr/>
        </p:nvSpPr>
        <p:spPr>
          <a:xfrm rot="19588039">
            <a:off x="1818594" y="4923415"/>
            <a:ext cx="739305" cy="461665"/>
          </a:xfrm>
          <a:prstGeom prst="rect">
            <a:avLst/>
          </a:prstGeom>
          <a:noFill/>
        </p:spPr>
        <p:txBody>
          <a:bodyPr wrap="none" rtlCol="0">
            <a:spAutoFit/>
          </a:bodyPr>
          <a:lstStyle/>
          <a:p>
            <a:r>
              <a:rPr lang="en-US" sz="2400" b="1" dirty="0" err="1">
                <a:solidFill>
                  <a:schemeClr val="accent3">
                    <a:lumMod val="50000"/>
                  </a:schemeClr>
                </a:solidFill>
              </a:rPr>
              <a:t>DnG</a:t>
            </a:r>
            <a:endParaRPr lang="en-US" sz="2400" b="1" dirty="0">
              <a:solidFill>
                <a:schemeClr val="accent3">
                  <a:lumMod val="50000"/>
                </a:schemeClr>
              </a:solidFill>
            </a:endParaRPr>
          </a:p>
        </p:txBody>
      </p:sp>
      <p:sp>
        <p:nvSpPr>
          <p:cNvPr id="28" name="TextBox 27"/>
          <p:cNvSpPr txBox="1"/>
          <p:nvPr/>
        </p:nvSpPr>
        <p:spPr>
          <a:xfrm rot="20666302">
            <a:off x="3314801" y="5396699"/>
            <a:ext cx="646331" cy="461665"/>
          </a:xfrm>
          <a:prstGeom prst="rect">
            <a:avLst/>
          </a:prstGeom>
          <a:noFill/>
        </p:spPr>
        <p:txBody>
          <a:bodyPr wrap="none" rtlCol="0">
            <a:spAutoFit/>
          </a:bodyPr>
          <a:lstStyle/>
          <a:p>
            <a:r>
              <a:rPr lang="en-US" sz="2400" b="1" dirty="0">
                <a:solidFill>
                  <a:schemeClr val="tx2">
                    <a:lumMod val="75000"/>
                  </a:schemeClr>
                </a:solidFill>
              </a:rPr>
              <a:t>LVR</a:t>
            </a:r>
          </a:p>
        </p:txBody>
      </p:sp>
      <p:sp>
        <p:nvSpPr>
          <p:cNvPr id="39" name="Rectangle 38"/>
          <p:cNvSpPr/>
          <p:nvPr/>
        </p:nvSpPr>
        <p:spPr>
          <a:xfrm>
            <a:off x="1737477" y="2413616"/>
            <a:ext cx="1615323" cy="3834784"/>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3372928" y="2639683"/>
            <a:ext cx="4865298" cy="1949570"/>
          </a:xfrm>
          <a:custGeom>
            <a:avLst/>
            <a:gdLst>
              <a:gd name="connsiteX0" fmla="*/ 0 w 4865298"/>
              <a:gd name="connsiteY0" fmla="*/ 43132 h 1949570"/>
              <a:gd name="connsiteX1" fmla="*/ 8627 w 4865298"/>
              <a:gd name="connsiteY1" fmla="*/ 1949570 h 1949570"/>
              <a:gd name="connsiteX2" fmla="*/ 888521 w 4865298"/>
              <a:gd name="connsiteY2" fmla="*/ 1242204 h 1949570"/>
              <a:gd name="connsiteX3" fmla="*/ 1518249 w 4865298"/>
              <a:gd name="connsiteY3" fmla="*/ 793630 h 1949570"/>
              <a:gd name="connsiteX4" fmla="*/ 2363638 w 4865298"/>
              <a:gd name="connsiteY4" fmla="*/ 422694 h 1949570"/>
              <a:gd name="connsiteX5" fmla="*/ 3217653 w 4865298"/>
              <a:gd name="connsiteY5" fmla="*/ 327804 h 1949570"/>
              <a:gd name="connsiteX6" fmla="*/ 3717985 w 4865298"/>
              <a:gd name="connsiteY6" fmla="*/ 267419 h 1949570"/>
              <a:gd name="connsiteX7" fmla="*/ 4865298 w 4865298"/>
              <a:gd name="connsiteY7" fmla="*/ 336430 h 1949570"/>
              <a:gd name="connsiteX8" fmla="*/ 4865298 w 4865298"/>
              <a:gd name="connsiteY8" fmla="*/ 25879 h 1949570"/>
              <a:gd name="connsiteX9" fmla="*/ 60385 w 4865298"/>
              <a:gd name="connsiteY9" fmla="*/ 0 h 194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65298" h="1949570">
                <a:moveTo>
                  <a:pt x="0" y="43132"/>
                </a:moveTo>
                <a:cubicBezTo>
                  <a:pt x="2876" y="678611"/>
                  <a:pt x="5751" y="1314091"/>
                  <a:pt x="8627" y="1949570"/>
                </a:cubicBezTo>
                <a:lnTo>
                  <a:pt x="888521" y="1242204"/>
                </a:lnTo>
                <a:lnTo>
                  <a:pt x="1518249" y="793630"/>
                </a:lnTo>
                <a:lnTo>
                  <a:pt x="2363638" y="422694"/>
                </a:lnTo>
                <a:lnTo>
                  <a:pt x="3217653" y="327804"/>
                </a:lnTo>
                <a:lnTo>
                  <a:pt x="3717985" y="267419"/>
                </a:lnTo>
                <a:lnTo>
                  <a:pt x="4865298" y="336430"/>
                </a:lnTo>
                <a:lnTo>
                  <a:pt x="4865298" y="25879"/>
                </a:lnTo>
                <a:lnTo>
                  <a:pt x="60385" y="0"/>
                </a:lnTo>
              </a:path>
            </a:pathLst>
          </a:cu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3338423" y="4710023"/>
            <a:ext cx="4891177" cy="1173192"/>
          </a:xfrm>
          <a:custGeom>
            <a:avLst/>
            <a:gdLst>
              <a:gd name="connsiteX0" fmla="*/ 34505 w 4891177"/>
              <a:gd name="connsiteY0" fmla="*/ 43132 h 1173192"/>
              <a:gd name="connsiteX1" fmla="*/ 34505 w 4891177"/>
              <a:gd name="connsiteY1" fmla="*/ 1173192 h 1173192"/>
              <a:gd name="connsiteX2" fmla="*/ 1768415 w 4891177"/>
              <a:gd name="connsiteY2" fmla="*/ 681486 h 1173192"/>
              <a:gd name="connsiteX3" fmla="*/ 3321169 w 4891177"/>
              <a:gd name="connsiteY3" fmla="*/ 310551 h 1173192"/>
              <a:gd name="connsiteX4" fmla="*/ 4848045 w 4891177"/>
              <a:gd name="connsiteY4" fmla="*/ 77637 h 1173192"/>
              <a:gd name="connsiteX5" fmla="*/ 4891177 w 4891177"/>
              <a:gd name="connsiteY5" fmla="*/ 17252 h 1173192"/>
              <a:gd name="connsiteX6" fmla="*/ 0 w 4891177"/>
              <a:gd name="connsiteY6" fmla="*/ 0 h 117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177" h="1173192">
                <a:moveTo>
                  <a:pt x="34505" y="43132"/>
                </a:moveTo>
                <a:lnTo>
                  <a:pt x="34505" y="1173192"/>
                </a:lnTo>
                <a:lnTo>
                  <a:pt x="1768415" y="681486"/>
                </a:lnTo>
                <a:lnTo>
                  <a:pt x="3321169" y="310551"/>
                </a:lnTo>
                <a:lnTo>
                  <a:pt x="4848045" y="77637"/>
                </a:lnTo>
                <a:lnTo>
                  <a:pt x="4891177" y="17252"/>
                </a:lnTo>
                <a:lnTo>
                  <a:pt x="0" y="0"/>
                </a:lnTo>
              </a:path>
            </a:pathLst>
          </a:cu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3087896" y="3614469"/>
            <a:ext cx="824991" cy="2969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225181" y="4038600"/>
            <a:ext cx="897561" cy="107367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00193" y="3403585"/>
            <a:ext cx="1624988" cy="1015663"/>
          </a:xfrm>
          <a:prstGeom prst="rect">
            <a:avLst/>
          </a:prstGeom>
          <a:solidFill>
            <a:schemeClr val="bg1"/>
          </a:solidFill>
          <a:ln w="28575">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FF0000"/>
                </a:solidFill>
                <a:latin typeface="Calibri"/>
              </a:rPr>
              <a:t>Remaining </a:t>
            </a:r>
            <a:r>
              <a:rPr lang="en-US" sz="2000" b="1" dirty="0">
                <a:solidFill>
                  <a:srgbClr val="FF0000"/>
                </a:solidFill>
                <a:latin typeface="Calibri"/>
              </a:rPr>
              <a:t>“old money” to be spent</a:t>
            </a:r>
            <a:endParaRPr kumimoji="0" lang="en-US" sz="20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598616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2018 Annual Reporting</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lvl="1">
              <a:spcBef>
                <a:spcPts val="0"/>
              </a:spcBef>
              <a:buFont typeface="Arial" panose="020B0604020202020204" pitchFamily="34" charset="0"/>
              <a:buChar char="•"/>
              <a:defRPr/>
            </a:pPr>
            <a:r>
              <a:rPr lang="en-US" dirty="0">
                <a:solidFill>
                  <a:prstClr val="black"/>
                </a:solidFill>
                <a:ea typeface="Times New Roman"/>
              </a:rPr>
              <a:t>Was due Jan 22</a:t>
            </a:r>
            <a:r>
              <a:rPr lang="en-US" baseline="30000" dirty="0">
                <a:solidFill>
                  <a:prstClr val="black"/>
                </a:solidFill>
                <a:ea typeface="Times New Roman"/>
              </a:rPr>
              <a:t>nd</a:t>
            </a:r>
            <a:r>
              <a:rPr lang="en-US" dirty="0">
                <a:solidFill>
                  <a:prstClr val="black"/>
                </a:solidFill>
                <a:ea typeface="Times New Roman"/>
              </a:rPr>
              <a:t>, complete as of Jan 25</a:t>
            </a:r>
            <a:r>
              <a:rPr lang="en-US" baseline="30000" dirty="0">
                <a:solidFill>
                  <a:prstClr val="black"/>
                </a:solidFill>
                <a:ea typeface="Times New Roman"/>
              </a:rPr>
              <a:t>th</a:t>
            </a:r>
            <a:r>
              <a:rPr lang="en-US" dirty="0">
                <a:solidFill>
                  <a:prstClr val="black"/>
                </a:solidFill>
                <a:ea typeface="Times New Roman"/>
              </a:rPr>
              <a:t> </a:t>
            </a: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Times New Roman"/>
                <a:cs typeface="+mn-cs"/>
              </a:rPr>
              <a:t>Full details later (presented and in print)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“Old” Money Spending Overview</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lvl="0" algn="ctr">
              <a:tabLst>
                <a:tab pos="4860925" algn="l"/>
              </a:tabLst>
              <a:defRPr/>
            </a:pPr>
            <a:r>
              <a:rPr lang="en-US" sz="2200" b="1" dirty="0">
                <a:solidFill>
                  <a:srgbClr val="003300"/>
                </a:solidFill>
                <a:latin typeface="Arial" pitchFamily="34" charset="0"/>
              </a:rPr>
              <a:t>Financial Reporting Update</a:t>
            </a:r>
          </a:p>
        </p:txBody>
      </p:sp>
      <p:pic>
        <p:nvPicPr>
          <p:cNvPr id="8" name="Picture 7"/>
          <p:cNvPicPr>
            <a:picLocks noChangeAspect="1"/>
          </p:cNvPicPr>
          <p:nvPr/>
        </p:nvPicPr>
        <p:blipFill>
          <a:blip r:embed="rId3"/>
          <a:stretch>
            <a:fillRect/>
          </a:stretch>
        </p:blipFill>
        <p:spPr>
          <a:xfrm>
            <a:off x="600463" y="1861348"/>
            <a:ext cx="8119560" cy="4996652"/>
          </a:xfrm>
          <a:prstGeom prst="rect">
            <a:avLst/>
          </a:prstGeom>
        </p:spPr>
      </p:pic>
      <p:sp>
        <p:nvSpPr>
          <p:cNvPr id="10" name="TextBox 9"/>
          <p:cNvSpPr txBox="1"/>
          <p:nvPr/>
        </p:nvSpPr>
        <p:spPr>
          <a:xfrm rot="20076602">
            <a:off x="2168849" y="4632003"/>
            <a:ext cx="739305" cy="461665"/>
          </a:xfrm>
          <a:prstGeom prst="rect">
            <a:avLst/>
          </a:prstGeom>
          <a:noFill/>
        </p:spPr>
        <p:txBody>
          <a:bodyPr wrap="none" rtlCol="0">
            <a:spAutoFit/>
          </a:bodyPr>
          <a:lstStyle/>
          <a:p>
            <a:r>
              <a:rPr lang="en-US" sz="2400" b="1" dirty="0" err="1">
                <a:solidFill>
                  <a:schemeClr val="accent3">
                    <a:lumMod val="50000"/>
                  </a:schemeClr>
                </a:solidFill>
              </a:rPr>
              <a:t>DnG</a:t>
            </a:r>
            <a:endParaRPr lang="en-US" sz="2400" b="1" dirty="0">
              <a:solidFill>
                <a:schemeClr val="accent3">
                  <a:lumMod val="50000"/>
                </a:schemeClr>
              </a:solidFill>
            </a:endParaRPr>
          </a:p>
        </p:txBody>
      </p:sp>
      <p:sp>
        <p:nvSpPr>
          <p:cNvPr id="11" name="TextBox 10"/>
          <p:cNvSpPr txBox="1"/>
          <p:nvPr/>
        </p:nvSpPr>
        <p:spPr>
          <a:xfrm rot="20782476">
            <a:off x="3686073" y="4526411"/>
            <a:ext cx="646331" cy="461665"/>
          </a:xfrm>
          <a:prstGeom prst="rect">
            <a:avLst/>
          </a:prstGeom>
          <a:noFill/>
        </p:spPr>
        <p:txBody>
          <a:bodyPr wrap="none" rtlCol="0">
            <a:spAutoFit/>
          </a:bodyPr>
          <a:lstStyle/>
          <a:p>
            <a:r>
              <a:rPr lang="en-US" sz="2400" b="1" dirty="0">
                <a:solidFill>
                  <a:schemeClr val="tx2">
                    <a:lumMod val="75000"/>
                  </a:schemeClr>
                </a:solidFill>
              </a:rPr>
              <a:t>LVR</a:t>
            </a:r>
          </a:p>
        </p:txBody>
      </p:sp>
      <p:sp>
        <p:nvSpPr>
          <p:cNvPr id="12" name="Rectangle 11"/>
          <p:cNvSpPr/>
          <p:nvPr/>
        </p:nvSpPr>
        <p:spPr>
          <a:xfrm>
            <a:off x="1931986" y="2457450"/>
            <a:ext cx="1573214" cy="3765314"/>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207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2"/>
          <p:cNvSpPr txBox="1">
            <a:spLocks/>
          </p:cNvSpPr>
          <p:nvPr/>
        </p:nvSpPr>
        <p:spPr>
          <a:xfrm>
            <a:off x="228600" y="429848"/>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solidFill>
                  <a:srgbClr val="FF0000"/>
                </a:solidFill>
                <a:ea typeface="Times New Roman"/>
              </a:rPr>
              <a:t>Quarterly Reporting</a:t>
            </a:r>
            <a:endParaRPr lang="en-US" b="1" dirty="0">
              <a:solidFill>
                <a:srgbClr val="FF0000"/>
              </a:solidFill>
              <a:ea typeface="Times New Roman"/>
            </a:endParaRPr>
          </a:p>
          <a:p>
            <a:pPr marL="571500" lvl="1">
              <a:spcBef>
                <a:spcPts val="0"/>
              </a:spcBef>
              <a:buFont typeface="Arial" panose="020B0604020202020204" pitchFamily="34" charset="0"/>
              <a:buChar char="•"/>
            </a:pPr>
            <a:endParaRPr lang="en-US" sz="3200" dirty="0">
              <a:ea typeface="Times New Roman"/>
            </a:endParaRPr>
          </a:p>
          <a:p>
            <a:pPr marL="571500" lvl="1">
              <a:spcBef>
                <a:spcPts val="0"/>
              </a:spcBef>
              <a:buFont typeface="Arial" panose="020B0604020202020204" pitchFamily="34" charset="0"/>
              <a:buChar char="•"/>
            </a:pPr>
            <a:r>
              <a:rPr lang="en-US" sz="3200" dirty="0">
                <a:ea typeface="Times New Roman"/>
              </a:rPr>
              <a:t>Second Quarterly report for Oct-Dec due 1/15/19.</a:t>
            </a:r>
          </a:p>
          <a:p>
            <a:pPr marL="571500" lvl="1">
              <a:spcBef>
                <a:spcPts val="0"/>
              </a:spcBef>
              <a:buFont typeface="Arial" panose="020B0604020202020204" pitchFamily="34" charset="0"/>
              <a:buChar char="•"/>
            </a:pPr>
            <a:endParaRPr lang="en-US" sz="3200" dirty="0">
              <a:ea typeface="Times New Roman"/>
            </a:endParaRPr>
          </a:p>
          <a:p>
            <a:pPr marL="571500" lvl="1">
              <a:spcBef>
                <a:spcPts val="0"/>
              </a:spcBef>
              <a:buFont typeface="Arial" panose="020B0604020202020204" pitchFamily="34" charset="0"/>
              <a:buChar char="•"/>
            </a:pPr>
            <a:r>
              <a:rPr lang="en-US" sz="3200" dirty="0">
                <a:ea typeface="Times New Roman"/>
              </a:rPr>
              <a:t>All reports in by 1/25/19</a:t>
            </a:r>
          </a:p>
          <a:p>
            <a:pPr lvl="1"/>
            <a:endParaRPr lang="en-US" sz="3200" b="1" dirty="0">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FFFFCC"/>
                </a:solidFill>
                <a:latin typeface="Arial" pitchFamily="34" charset="0"/>
              </a:rPr>
              <a:t>“Old” Money Spending Overview</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lvl="0" algn="ctr">
              <a:tabLst>
                <a:tab pos="4860925" algn="l"/>
              </a:tabLst>
              <a:defRPr/>
            </a:pPr>
            <a:r>
              <a:rPr lang="en-US" sz="2200" b="1" dirty="0">
                <a:solidFill>
                  <a:srgbClr val="003300"/>
                </a:solidFill>
                <a:latin typeface="Arial" pitchFamily="34" charset="0"/>
              </a:rPr>
              <a:t>Financial Reporting Update</a:t>
            </a:r>
          </a:p>
        </p:txBody>
      </p:sp>
    </p:spTree>
    <p:extLst>
      <p:ext uri="{BB962C8B-B14F-4D97-AF65-F5344CB8AC3E}">
        <p14:creationId xmlns:p14="http://schemas.microsoft.com/office/powerpoint/2010/main" val="106268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2"/>
          <p:cNvSpPr txBox="1">
            <a:spLocks/>
          </p:cNvSpPr>
          <p:nvPr/>
        </p:nvSpPr>
        <p:spPr>
          <a:xfrm>
            <a:off x="228600" y="429848"/>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solidFill>
                  <a:srgbClr val="FF0000"/>
                </a:solidFill>
                <a:ea typeface="Times New Roman"/>
              </a:rPr>
              <a:t>Quarterly Reporting</a:t>
            </a:r>
            <a:endParaRPr lang="en-US" b="1" dirty="0">
              <a:solidFill>
                <a:srgbClr val="FF0000"/>
              </a:solidFill>
              <a:ea typeface="Times New Roman"/>
            </a:endParaRPr>
          </a:p>
          <a:p>
            <a:pPr marL="571500" lvl="1">
              <a:spcBef>
                <a:spcPts val="0"/>
              </a:spcBef>
              <a:buFont typeface="Arial" panose="020B0604020202020204" pitchFamily="34" charset="0"/>
              <a:buChar char="•"/>
            </a:pPr>
            <a:endParaRPr lang="en-US" sz="3200" dirty="0">
              <a:ea typeface="Times New Roman"/>
            </a:endParaRPr>
          </a:p>
          <a:p>
            <a:pPr marL="571500" lvl="1">
              <a:spcBef>
                <a:spcPts val="0"/>
              </a:spcBef>
              <a:buFont typeface="Arial" panose="020B0604020202020204" pitchFamily="34" charset="0"/>
              <a:buChar char="•"/>
            </a:pPr>
            <a:r>
              <a:rPr lang="en-US" sz="3200" b="1" dirty="0">
                <a:ea typeface="Times New Roman"/>
              </a:rPr>
              <a:t>Replenishments: </a:t>
            </a:r>
          </a:p>
          <a:p>
            <a:pPr marL="971550" lvl="2">
              <a:spcBef>
                <a:spcPts val="0"/>
              </a:spcBef>
            </a:pPr>
            <a:r>
              <a:rPr lang="en-US" sz="2800" dirty="0">
                <a:ea typeface="Times New Roman"/>
              </a:rPr>
              <a:t>Now automatically generated based on spending</a:t>
            </a:r>
          </a:p>
          <a:p>
            <a:pPr marL="971550" lvl="2">
              <a:spcBef>
                <a:spcPts val="0"/>
              </a:spcBef>
            </a:pPr>
            <a:r>
              <a:rPr lang="en-US" sz="2800" dirty="0">
                <a:ea typeface="Times New Roman"/>
              </a:rPr>
              <a:t>All 65 already being processed</a:t>
            </a:r>
          </a:p>
          <a:p>
            <a:pPr marL="971550" lvl="2">
              <a:spcBef>
                <a:spcPts val="0"/>
              </a:spcBef>
            </a:pPr>
            <a:r>
              <a:rPr lang="en-US" sz="2800" b="1" u="sng" dirty="0">
                <a:ea typeface="Times New Roman"/>
              </a:rPr>
              <a:t>FY 2018-19 allocations</a:t>
            </a:r>
            <a:r>
              <a:rPr lang="en-US" sz="2800" b="1" dirty="0">
                <a:ea typeface="Times New Roman"/>
              </a:rPr>
              <a:t>:</a:t>
            </a:r>
          </a:p>
          <a:p>
            <a:pPr marL="1428750" lvl="3">
              <a:spcBef>
                <a:spcPts val="0"/>
              </a:spcBef>
            </a:pPr>
            <a:r>
              <a:rPr lang="en-US" sz="2400" b="1" dirty="0">
                <a:ea typeface="Times New Roman"/>
              </a:rPr>
              <a:t>$26M allocated to CDs</a:t>
            </a:r>
          </a:p>
          <a:p>
            <a:pPr marL="1428750" lvl="3">
              <a:spcBef>
                <a:spcPts val="0"/>
              </a:spcBef>
            </a:pPr>
            <a:r>
              <a:rPr lang="en-US" sz="2400" b="1" dirty="0">
                <a:ea typeface="Times New Roman"/>
              </a:rPr>
              <a:t>$13M advanced to CDs</a:t>
            </a:r>
          </a:p>
          <a:p>
            <a:pPr marL="1428750" lvl="3">
              <a:spcBef>
                <a:spcPts val="0"/>
              </a:spcBef>
            </a:pPr>
            <a:r>
              <a:rPr lang="en-US" sz="2400" b="1" dirty="0">
                <a:solidFill>
                  <a:srgbClr val="FF0000"/>
                </a:solidFill>
                <a:ea typeface="Times New Roman"/>
              </a:rPr>
              <a:t>$11.1M of $13M already claimed in replenishment</a:t>
            </a:r>
          </a:p>
          <a:p>
            <a:pPr marL="1428750" lvl="3">
              <a:spcBef>
                <a:spcPts val="0"/>
              </a:spcBef>
            </a:pPr>
            <a:r>
              <a:rPr lang="en-US" sz="2400" b="1" dirty="0">
                <a:ea typeface="Times New Roman"/>
              </a:rPr>
              <a:t>$1.9M remaining in Harrisburg</a:t>
            </a:r>
          </a:p>
          <a:p>
            <a:pPr marL="971550" lvl="2">
              <a:spcBef>
                <a:spcPts val="0"/>
              </a:spcBef>
            </a:pPr>
            <a:endParaRPr lang="en-US" sz="3200" b="1" dirty="0">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FFFFCC"/>
                </a:solidFill>
                <a:latin typeface="Arial" pitchFamily="34" charset="0"/>
              </a:rPr>
              <a:t>“Old” Money Spending Overview</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lvl="0" algn="ctr">
              <a:tabLst>
                <a:tab pos="4860925" algn="l"/>
              </a:tabLst>
              <a:defRPr/>
            </a:pPr>
            <a:r>
              <a:rPr lang="en-US" sz="2200" b="1" dirty="0">
                <a:solidFill>
                  <a:srgbClr val="003300"/>
                </a:solidFill>
                <a:latin typeface="Arial" pitchFamily="34" charset="0"/>
              </a:rPr>
              <a:t>Financial Reporting Update</a:t>
            </a:r>
          </a:p>
        </p:txBody>
      </p:sp>
    </p:spTree>
    <p:extLst>
      <p:ext uri="{BB962C8B-B14F-4D97-AF65-F5344CB8AC3E}">
        <p14:creationId xmlns:p14="http://schemas.microsoft.com/office/powerpoint/2010/main" val="3306935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7FE452-7A81-4298-86B0-0FFAA5C9E2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79"/>
          <a:stretch/>
        </p:blipFill>
        <p:spPr>
          <a:xfrm>
            <a:off x="0" y="19050"/>
            <a:ext cx="2971800" cy="6858000"/>
          </a:xfrm>
          <a:prstGeom prst="rect">
            <a:avLst/>
          </a:prstGeom>
        </p:spPr>
      </p:pic>
      <p:sp>
        <p:nvSpPr>
          <p:cNvPr id="7" name="TextBox 6"/>
          <p:cNvSpPr txBox="1"/>
          <p:nvPr/>
        </p:nvSpPr>
        <p:spPr>
          <a:xfrm>
            <a:off x="38100" y="6134993"/>
            <a:ext cx="2096023" cy="646331"/>
          </a:xfrm>
          <a:prstGeom prst="rect">
            <a:avLst/>
          </a:prstGeom>
          <a:noFill/>
        </p:spPr>
        <p:txBody>
          <a:bodyPr wrap="none" rtlCol="0">
            <a:spAutoFit/>
          </a:bodyPr>
          <a:lstStyle/>
          <a:p>
            <a:r>
              <a:rPr lang="en-US" b="1" i="1" dirty="0"/>
              <a:t>Huntingdon County </a:t>
            </a:r>
          </a:p>
          <a:p>
            <a:r>
              <a:rPr lang="en-US" b="1" i="1" dirty="0"/>
              <a:t>2018 project</a:t>
            </a:r>
          </a:p>
        </p:txBody>
      </p:sp>
      <p:sp>
        <p:nvSpPr>
          <p:cNvPr id="6" name="TextBox 5">
            <a:extLst>
              <a:ext uri="{FF2B5EF4-FFF2-40B4-BE49-F238E27FC236}">
                <a16:creationId xmlns:a16="http://schemas.microsoft.com/office/drawing/2014/main" id="{C11A4A03-E1D2-4C07-9FF9-CE815A146421}"/>
              </a:ext>
            </a:extLst>
          </p:cNvPr>
          <p:cNvSpPr txBox="1"/>
          <p:nvPr/>
        </p:nvSpPr>
        <p:spPr>
          <a:xfrm>
            <a:off x="3200400" y="54610"/>
            <a:ext cx="5791200" cy="5570756"/>
          </a:xfrm>
          <a:prstGeom prst="rect">
            <a:avLst/>
          </a:prstGeom>
          <a:noFill/>
        </p:spPr>
        <p:txBody>
          <a:bodyPr wrap="square" rtlCol="0">
            <a:spAutoFit/>
          </a:bodyPr>
          <a:lstStyle/>
          <a:p>
            <a:pPr algn="ctr"/>
            <a:r>
              <a:rPr lang="en-US" sz="3200" b="1" dirty="0">
                <a:solidFill>
                  <a:srgbClr val="FFFF00"/>
                </a:solidFill>
              </a:rPr>
              <a:t>“Old” Money Spending Overview</a:t>
            </a:r>
            <a:endParaRPr lang="en-US" sz="3200" b="1" dirty="0">
              <a:solidFill>
                <a:prstClr val="white"/>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2/12/2019</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a:p>
            <a:pPr marL="292100" marR="0" lvl="0" indent="-2921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Financial Reporting Update</a:t>
            </a:r>
          </a:p>
          <a:p>
            <a:pPr marL="292100" marR="0" lvl="0" indent="-2921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dirty="0">
              <a:solidFill>
                <a:prstClr val="white"/>
              </a:solidFill>
              <a:latin typeface="Calibri"/>
            </a:endParaRPr>
          </a:p>
          <a:p>
            <a:pPr marL="292100" indent="-292100">
              <a:buFont typeface="Arial" panose="020B0604020202020204" pitchFamily="34" charset="0"/>
              <a:buChar char="•"/>
              <a:defRPr/>
            </a:pPr>
            <a:r>
              <a:rPr lang="en-US" sz="2800" b="1" u="sng" dirty="0">
                <a:solidFill>
                  <a:srgbClr val="FFFF00"/>
                </a:solidFill>
              </a:rPr>
              <a:t>ASR vs “Old” Money Spending </a:t>
            </a:r>
          </a:p>
          <a:p>
            <a:pPr marL="292100" lvl="0" indent="-292100">
              <a:buFont typeface="Arial" panose="020B0604020202020204" pitchFamily="34" charset="0"/>
              <a:buChar char="•"/>
              <a:defRPr/>
            </a:pPr>
            <a:endParaRPr lang="en-US" sz="2800" b="1" dirty="0">
              <a:solidFill>
                <a:prstClr val="white"/>
              </a:solidFill>
            </a:endParaRPr>
          </a:p>
          <a:p>
            <a:pPr marL="292100" lvl="0" indent="-292100">
              <a:buFont typeface="Arial" panose="020B0604020202020204" pitchFamily="34" charset="0"/>
              <a:buChar char="•"/>
              <a:defRPr/>
            </a:pPr>
            <a:r>
              <a:rPr lang="en-US" sz="2800" b="1" dirty="0">
                <a:solidFill>
                  <a:prstClr val="white"/>
                </a:solidFill>
              </a:rPr>
              <a:t>5-year Contracts and Funds</a:t>
            </a:r>
          </a:p>
          <a:p>
            <a:pPr marL="292100" lvl="0" indent="-292100">
              <a:buFont typeface="Arial" panose="020B0604020202020204" pitchFamily="34" charset="0"/>
              <a:buChar char="•"/>
              <a:defRPr/>
            </a:pPr>
            <a:endParaRPr lang="en-US" sz="2800" b="1" dirty="0">
              <a:solidFill>
                <a:prstClr val="white"/>
              </a:solidFill>
            </a:endParaRPr>
          </a:p>
          <a:p>
            <a:pPr marL="292100" lvl="0" indent="-292100">
              <a:buFont typeface="Arial" panose="020B0604020202020204" pitchFamily="34" charset="0"/>
              <a:buChar char="•"/>
              <a:defRPr/>
            </a:pPr>
            <a:r>
              <a:rPr lang="en-US" sz="2800" b="1" dirty="0">
                <a:solidFill>
                  <a:prstClr val="white"/>
                </a:solidFill>
              </a:rPr>
              <a:t>Spending Your “Old” Money</a:t>
            </a:r>
          </a:p>
          <a:p>
            <a:pPr marL="292100" lvl="0" indent="-292100">
              <a:buFont typeface="Arial" panose="020B0604020202020204" pitchFamily="34" charset="0"/>
              <a:buChar char="•"/>
              <a:defRPr/>
            </a:pP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a:p>
            <a:pPr marL="292100" lvl="0" indent="-292100">
              <a:buFont typeface="Arial" panose="020B0604020202020204" pitchFamily="34" charset="0"/>
              <a:buChar char="•"/>
              <a:defRPr/>
            </a:pPr>
            <a:r>
              <a:rPr lang="en-US" sz="2800" b="1" dirty="0">
                <a:solidFill>
                  <a:prstClr val="white"/>
                </a:solidFill>
              </a:rPr>
              <a:t>Upcoming Calls – How to Prepare</a:t>
            </a:r>
          </a:p>
        </p:txBody>
      </p:sp>
    </p:spTree>
    <p:extLst>
      <p:ext uri="{BB962C8B-B14F-4D97-AF65-F5344CB8AC3E}">
        <p14:creationId xmlns:p14="http://schemas.microsoft.com/office/powerpoint/2010/main" val="1177950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7390</TotalTime>
  <Words>3029</Words>
  <Application>Microsoft Office PowerPoint</Application>
  <PresentationFormat>On-screen Show (4:3)</PresentationFormat>
  <Paragraphs>571</Paragraphs>
  <Slides>48</Slides>
  <Notes>48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Manual</dc:title>
  <dc:creator>Steve Bloser</dc:creator>
  <cp:lastModifiedBy>Corradini, Kenneth Joseph</cp:lastModifiedBy>
  <cp:revision>445</cp:revision>
  <cp:lastPrinted>2018-11-07T16:22:31Z</cp:lastPrinted>
  <dcterms:created xsi:type="dcterms:W3CDTF">2014-11-06T15:11:44Z</dcterms:created>
  <dcterms:modified xsi:type="dcterms:W3CDTF">2019-02-13T20:52:03Z</dcterms:modified>
</cp:coreProperties>
</file>