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9"/>
  </p:notesMasterIdLst>
  <p:sldIdLst>
    <p:sldId id="334" r:id="rId5"/>
    <p:sldId id="336" r:id="rId6"/>
    <p:sldId id="259" r:id="rId7"/>
    <p:sldId id="349" r:id="rId8"/>
    <p:sldId id="326" r:id="rId9"/>
    <p:sldId id="347" r:id="rId10"/>
    <p:sldId id="348" r:id="rId11"/>
    <p:sldId id="339" r:id="rId12"/>
    <p:sldId id="260" r:id="rId13"/>
    <p:sldId id="327" r:id="rId14"/>
    <p:sldId id="329" r:id="rId15"/>
    <p:sldId id="351" r:id="rId16"/>
    <p:sldId id="328" r:id="rId17"/>
    <p:sldId id="340" r:id="rId18"/>
    <p:sldId id="268" r:id="rId19"/>
    <p:sldId id="270" r:id="rId20"/>
    <p:sldId id="341" r:id="rId21"/>
    <p:sldId id="265" r:id="rId22"/>
    <p:sldId id="261" r:id="rId23"/>
    <p:sldId id="273" r:id="rId24"/>
    <p:sldId id="274" r:id="rId25"/>
    <p:sldId id="342" r:id="rId26"/>
    <p:sldId id="263" r:id="rId27"/>
    <p:sldId id="337" r:id="rId28"/>
    <p:sldId id="262" r:id="rId29"/>
    <p:sldId id="331" r:id="rId30"/>
    <p:sldId id="333" r:id="rId31"/>
    <p:sldId id="346" r:id="rId32"/>
    <p:sldId id="325" r:id="rId33"/>
    <p:sldId id="338" r:id="rId34"/>
    <p:sldId id="343" r:id="rId35"/>
    <p:sldId id="266" r:id="rId36"/>
    <p:sldId id="267" r:id="rId37"/>
    <p:sldId id="34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 Sherri" initials="LS" lastIdx="1" clrIdx="0">
    <p:extLst>
      <p:ext uri="{19B8F6BF-5375-455C-9EA6-DF929625EA0E}">
        <p15:presenceInfo xmlns:p15="http://schemas.microsoft.com/office/powerpoint/2012/main" userId="S::shlaw@pa.gov::3da26e23-9ee6-4121-a54d-151d8db999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EFEFEF"/>
    <a:srgbClr val="EEAC01"/>
    <a:srgbClr val="E9A900"/>
    <a:srgbClr val="E19E00"/>
    <a:srgbClr val="FF5050"/>
    <a:srgbClr val="FF7C80"/>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2FCAF-C802-FF37-F57C-28654820F7D6}" v="489" dt="2025-02-06T13:55:32.462"/>
    <p1510:client id="{6DA0B23D-0B49-4388-978B-1D17364F98CF}" v="1118" dt="2025-02-05T18:28:04.152"/>
    <p1510:client id="{77B39A77-8F30-4EC9-986E-914F898953AA}" v="1" dt="2025-02-06T15:18:14.560"/>
    <p1510:client id="{CB3EAA63-A5F5-411E-B718-CC90F3FF739D}" v="30" dt="2025-02-06T13:21:06.716"/>
    <p1510:client id="{EAF15D08-2DEC-49AE-B8A9-22A0E4ED6BC2}" v="35" dt="2025-02-06T13:01:18.642"/>
    <p1510:client id="{FDE9B977-ACB5-4EE4-B2E8-0C315337EC57}" v="20" dt="2025-02-06T13:36:21.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59792-D1E3-487C-B1BE-66472B65AC08}"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2C9BA-2BF3-4744-805A-6B8DC9A1D07B}" type="slidenum">
              <a:rPr lang="en-US" smtClean="0"/>
              <a:t>‹#›</a:t>
            </a:fld>
            <a:endParaRPr lang="en-US"/>
          </a:p>
        </p:txBody>
      </p:sp>
    </p:spTree>
    <p:extLst>
      <p:ext uri="{BB962C8B-B14F-4D97-AF65-F5344CB8AC3E}">
        <p14:creationId xmlns:p14="http://schemas.microsoft.com/office/powerpoint/2010/main" val="81279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1</a:t>
            </a:fld>
            <a:endParaRPr lang="en-US"/>
          </a:p>
        </p:txBody>
      </p:sp>
    </p:spTree>
    <p:extLst>
      <p:ext uri="{BB962C8B-B14F-4D97-AF65-F5344CB8AC3E}">
        <p14:creationId xmlns:p14="http://schemas.microsoft.com/office/powerpoint/2010/main" val="252473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82C9BA-2BF3-4744-805A-6B8DC9A1D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59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2889C9-57F5-48E6-AA56-44EEE7AF8E3E}"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63700-3A89-4CBA-B718-BF3D5FB1ED19}"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6D22D-C4A2-41F0-A2C3-84D0420A840D}"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67251-7939-4AC1-9DDE-BF643105FDF2}"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85297-EBA8-4E96-AF34-8F50F84931F2}"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D928E3-9639-4717-BE71-59B752825A99}" type="datetime1">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414A2-D833-4D81-B16D-E3E3170CFC30}" type="datetime1">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7BC1BF-4361-4C35-A9B4-3D2D7B88A9D6}" type="datetime1">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DF385-9399-434A-8D74-229889C67C94}" type="datetime1">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DFAA17-C759-4335-AD29-074272CE7C37}" type="datetime1">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8CA8CA-1474-4E2E-8432-DD2E946D1D94}" type="datetime1">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578D0-EB05-4D0B-8BF2-66EC6758A63A}" type="datetime1">
              <a:rPr lang="en-US" smtClean="0"/>
              <a:t>2/20/2025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fbc.maps.arcgis.com/apps/webappviewer/index.html?id=65a89f6592234019bdc5f095eaf5c6ac"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hyperlink" Target="https://conservationexplorer.dcnr.pa.gov/content/map"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quaticbarriers.org/priority/small_barrier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ground, rock&#10;&#10;Description automatically generated">
            <a:extLst>
              <a:ext uri="{FF2B5EF4-FFF2-40B4-BE49-F238E27FC236}">
                <a16:creationId xmlns:a16="http://schemas.microsoft.com/office/drawing/2014/main" id="{31164324-4ED7-E7CC-7799-580157E80F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6" y="0"/>
            <a:ext cx="12186123" cy="9139592"/>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631676" y="3875313"/>
            <a:ext cx="2387719" cy="2810421"/>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600" b="1" u="sng">
                <a:solidFill>
                  <a:srgbClr val="FFFFFF"/>
                </a:solidFill>
                <a:latin typeface="Gill Sans MT"/>
              </a:rPr>
              <a:t>SCC</a:t>
            </a:r>
            <a:endParaRPr kumimoji="0" lang="en-US" sz="1600" b="1" i="0" u="sng" strike="noStrike" kern="1200" cap="none" spc="0" normalizeH="0" baseline="0" noProof="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a:solidFill>
                  <a:srgbClr val="FFFFFF"/>
                </a:solidFill>
                <a:latin typeface="Gill Sans MT"/>
              </a:rPr>
              <a:t>Andy Mickey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sng" strike="noStrike" kern="1200" cap="none" spc="0" normalizeH="0" baseline="0" noProof="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a:solidFill>
                  <a:srgbClr val="FFFFFF"/>
                </a:solidFill>
                <a:latin typeface="Gill Sans MT"/>
              </a:rPr>
              <a:t>Shaun McAdams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sng" strike="noStrike" kern="1200" cap="none" spc="0" normalizeH="0" baseline="0" noProof="0">
                <a:ln>
                  <a:noFill/>
                </a:ln>
                <a:solidFill>
                  <a:srgbClr val="FFFFFF"/>
                </a:solidFill>
                <a:effectLst/>
                <a:uLnTx/>
                <a:uFillTx/>
                <a:latin typeface="Gill Sans MT"/>
                <a:ea typeface="+mn-ea"/>
                <a:cs typeface="+mn-cs"/>
              </a:rPr>
              <a:t>PFBC</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a:solidFill>
                  <a:srgbClr val="FFFFFF"/>
                </a:solidFill>
                <a:latin typeface="Gill Sans MT"/>
              </a:rPr>
              <a:t>Clayton Good</a:t>
            </a:r>
            <a:endParaRPr kumimoji="0" lang="en-US" sz="1600" i="0" strike="noStrike" kern="1200" cap="none" spc="0" normalizeH="0" baseline="0" noProof="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a:ln>
                <a:noFill/>
              </a:ln>
              <a:solidFill>
                <a:srgbClr val="FFFFFF"/>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329965" y="134331"/>
            <a:ext cx="8616530" cy="1200183"/>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lang="en-US" sz="3600" kern="0">
                <a:solidFill>
                  <a:srgbClr val="FFFFFF"/>
                </a:solidFill>
                <a:latin typeface="Gill Sans MT"/>
              </a:rPr>
              <a:t>Stream Crossing Replacement </a:t>
            </a:r>
          </a:p>
          <a:p>
            <a:pPr marL="0" marR="0" lvl="0" indent="0" algn="ctr" defTabSz="912989" rtl="0" eaLnBrk="1" fontAlgn="auto" latinLnBrk="0" hangingPunct="1">
              <a:lnSpc>
                <a:spcPct val="100000"/>
              </a:lnSpc>
              <a:spcBef>
                <a:spcPts val="0"/>
              </a:spcBef>
              <a:spcAft>
                <a:spcPts val="0"/>
              </a:spcAft>
              <a:buClrTx/>
              <a:buSzTx/>
              <a:buFontTx/>
              <a:buNone/>
              <a:tabLst/>
              <a:defRPr/>
            </a:pPr>
            <a:r>
              <a:rPr lang="en-US" sz="3600" kern="0">
                <a:solidFill>
                  <a:srgbClr val="FFFFFF"/>
                </a:solidFill>
                <a:latin typeface="Gill Sans MT"/>
              </a:rPr>
              <a:t>Site Prioritization</a:t>
            </a:r>
            <a:endParaRPr kumimoji="0" lang="en-US" sz="3600" b="0" i="0" u="none" strike="noStrike" kern="0" cap="none" spc="0" normalizeH="0" baseline="0" noProof="0">
              <a:ln>
                <a:noFill/>
              </a:ln>
              <a:solidFill>
                <a:srgbClr val="FFFFFF"/>
              </a:solidFill>
              <a:effectLst/>
              <a:uLnTx/>
              <a:uFillTx/>
              <a:latin typeface="Gill Sans MT"/>
              <a:ea typeface="+mn-ea"/>
              <a:cs typeface="+mn-cs"/>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34331"/>
            <a:ext cx="2868743" cy="193884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Gill Sans MT"/>
                <a:ea typeface="+mn-ea"/>
                <a:cs typeface="+mn-cs"/>
              </a:rPr>
              <a:t>Dirt Gravel and Low Volume Road Program</a:t>
            </a:r>
            <a:r>
              <a:rPr kumimoji="0" lang="en-US" sz="3000" b="0" i="0" u="none" strike="noStrike" kern="0" cap="none" spc="0" normalizeH="0" baseline="0" noProof="0">
                <a:ln>
                  <a:noFill/>
                </a:ln>
                <a:solidFill>
                  <a:srgbClr val="FFFFFF"/>
                </a:solidFill>
                <a:effectLst/>
                <a:uLnTx/>
                <a:uFillTx/>
                <a:latin typeface="Gill Sans MT"/>
                <a:ea typeface="+mn-ea"/>
                <a:cs typeface="+mn-cs"/>
              </a:rPr>
              <a:t> </a:t>
            </a:r>
          </a:p>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FFFF"/>
                </a:solidFill>
                <a:effectLst/>
                <a:uLnTx/>
                <a:uFillTx/>
                <a:latin typeface="Gill Sans MT"/>
                <a:ea typeface="+mn-ea"/>
                <a:cs typeface="+mn-cs"/>
              </a:rPr>
              <a:t>WEBINAR</a:t>
            </a:r>
            <a:endParaRPr kumimoji="0" lang="en-US" sz="3000" b="0" i="0" u="none" strike="noStrike" kern="0" cap="none" spc="0" normalizeH="0" baseline="0" noProof="0">
              <a:ln>
                <a:noFill/>
              </a:ln>
              <a:solidFill>
                <a:srgbClr val="FFFFFF"/>
              </a:solidFill>
              <a:effectLst/>
              <a:uLnTx/>
              <a:uFillTx/>
              <a:latin typeface="Gill Sans MT"/>
              <a:ea typeface="+mn-ea"/>
              <a:cs typeface="+mn-cs"/>
            </a:endParaRPr>
          </a:p>
          <a:p>
            <a:pPr marL="0" marR="0" lvl="0" indent="0" algn="ctr" defTabSz="912989" rtl="0" eaLnBrk="1" fontAlgn="auto" latinLnBrk="0" hangingPunct="1">
              <a:lnSpc>
                <a:spcPct val="100000"/>
              </a:lnSpc>
              <a:spcBef>
                <a:spcPts val="0"/>
              </a:spcBef>
              <a:spcAft>
                <a:spcPts val="0"/>
              </a:spcAft>
              <a:buClrTx/>
              <a:buSzTx/>
              <a:buFontTx/>
              <a:buNone/>
              <a:tabLst/>
              <a:defRPr/>
            </a:pPr>
            <a:r>
              <a:rPr lang="en-US" sz="3000" kern="0">
                <a:solidFill>
                  <a:srgbClr val="FFFFFF"/>
                </a:solidFill>
                <a:latin typeface="Gill Sans MT"/>
              </a:rPr>
              <a:t>02/06/25</a:t>
            </a:r>
            <a:r>
              <a:rPr kumimoji="0" lang="en-US" sz="3000" b="0" i="0" u="none" strike="noStrike" kern="0" cap="none" spc="0" normalizeH="0" baseline="0" noProof="0">
                <a:ln>
                  <a:noFill/>
                </a:ln>
                <a:solidFill>
                  <a:srgbClr val="FFFFFF"/>
                </a:solidFill>
                <a:effectLst/>
                <a:uLnTx/>
                <a:uFillTx/>
                <a:latin typeface="Gill Sans MT"/>
                <a:ea typeface="+mn-ea"/>
                <a:cs typeface="+mn-cs"/>
              </a:rPr>
              <a:t>, 9am</a:t>
            </a:r>
            <a:endParaRPr kumimoji="0" lang="en-US" sz="3200" b="0" i="0" u="none" strike="noStrike" kern="0" cap="none" spc="0" normalizeH="0" baseline="0" noProof="0">
              <a:ln>
                <a:noFill/>
              </a:ln>
              <a:solidFill>
                <a:srgbClr val="3FAF49"/>
              </a:solidFill>
              <a:effectLst/>
              <a:uLnTx/>
              <a:uFillTx/>
              <a:latin typeface="Gill Sans MT"/>
              <a:ea typeface="+mn-ea"/>
              <a:cs typeface="+mn-cs"/>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9109158"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Tree>
    <p:extLst>
      <p:ext uri="{BB962C8B-B14F-4D97-AF65-F5344CB8AC3E}">
        <p14:creationId xmlns:p14="http://schemas.microsoft.com/office/powerpoint/2010/main" val="920489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67256" y="1325275"/>
            <a:ext cx="9434389" cy="4438216"/>
          </a:xfrm>
        </p:spPr>
        <p:txBody>
          <a:bodyPr vert="horz" lIns="91440" tIns="45720" rIns="91440" bIns="45720" rtlCol="0" anchor="t">
            <a:normAutofit/>
          </a:bodyPr>
          <a:lstStyle/>
          <a:p>
            <a:r>
              <a:rPr lang="en-US" sz="3200">
                <a:cs typeface="Calibri"/>
              </a:rPr>
              <a:t>Consider the environmental impact then consider the resources affected. </a:t>
            </a:r>
          </a:p>
          <a:p>
            <a:pPr lvl="1"/>
            <a:r>
              <a:rPr lang="en-US" sz="2800">
                <a:highlight>
                  <a:srgbClr val="FFFFFF"/>
                </a:highlight>
                <a:cs typeface="Calibri"/>
              </a:rPr>
              <a:t>Are there negative effects resulting from the crossing?</a:t>
            </a:r>
          </a:p>
          <a:p>
            <a:pPr lvl="1"/>
            <a:r>
              <a:rPr lang="en-US" sz="2800">
                <a:highlight>
                  <a:srgbClr val="FFFFFF"/>
                </a:highlight>
                <a:cs typeface="Calibri"/>
              </a:rPr>
              <a:t>What is the value of the resource affected? (Habitat Value)</a:t>
            </a:r>
            <a:endParaRPr lang="en-US" sz="2800">
              <a:highlight>
                <a:srgbClr val="FFFFFF"/>
              </a:highlight>
              <a:ea typeface="Calibri"/>
              <a:cs typeface="Calibri"/>
            </a:endParaRPr>
          </a:p>
          <a:p>
            <a:pPr marL="0" indent="0">
              <a:buNone/>
            </a:pPr>
            <a:r>
              <a:rPr lang="en-US" sz="3200">
                <a:highlight>
                  <a:srgbClr val="FFFF00"/>
                </a:highlight>
                <a:cs typeface="Calibri"/>
              </a:rPr>
              <a:t>	</a:t>
            </a:r>
          </a:p>
          <a:p>
            <a:pPr marL="0" indent="0">
              <a:buNone/>
            </a:pPr>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81000" y="164437"/>
            <a:ext cx="899159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Light" panose="020F0302020204030204"/>
                <a:ea typeface="+mj-ea"/>
                <a:cs typeface="Calibri Light"/>
              </a:rPr>
              <a:t>Considerations for Prioritizing Stream Crossings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4" name="Picture 3">
            <a:extLst>
              <a:ext uri="{FF2B5EF4-FFF2-40B4-BE49-F238E27FC236}">
                <a16:creationId xmlns:a16="http://schemas.microsoft.com/office/drawing/2014/main" id="{335596F5-FFDE-7E7C-9D27-18CCC4961E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0892" y="1651720"/>
            <a:ext cx="2314575" cy="4114800"/>
          </a:xfrm>
          <a:prstGeom prst="rect">
            <a:avLst/>
          </a:prstGeom>
        </p:spPr>
      </p:pic>
    </p:spTree>
    <p:extLst>
      <p:ext uri="{BB962C8B-B14F-4D97-AF65-F5344CB8AC3E}">
        <p14:creationId xmlns:p14="http://schemas.microsoft.com/office/powerpoint/2010/main" val="742970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90524" y="164437"/>
            <a:ext cx="896302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Light" panose="020F0302020204030204"/>
                <a:ea typeface="+mj-ea"/>
                <a:cs typeface="Calibri Light"/>
              </a:rPr>
              <a:t>Considerations for Prioritizing Stream Crossings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8" name="Picture 7" descr="A picture containing tree, outdoor, plant, stone&#10;&#10;Description automatically generated">
            <a:extLst>
              <a:ext uri="{FF2B5EF4-FFF2-40B4-BE49-F238E27FC236}">
                <a16:creationId xmlns:a16="http://schemas.microsoft.com/office/drawing/2014/main" id="{5F777F20-6108-EB77-6902-3CBD70F9E6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57867" y="1755049"/>
            <a:ext cx="5075706" cy="3806780"/>
          </a:xfrm>
          <a:prstGeom prst="rect">
            <a:avLst/>
          </a:prstGeom>
        </p:spPr>
      </p:pic>
      <p:pic>
        <p:nvPicPr>
          <p:cNvPr id="4" name="Content Placeholder 4">
            <a:extLst>
              <a:ext uri="{FF2B5EF4-FFF2-40B4-BE49-F238E27FC236}">
                <a16:creationId xmlns:a16="http://schemas.microsoft.com/office/drawing/2014/main" id="{9FA0237D-6868-C56D-6E66-6A0CD6C7AC23}"/>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rot="5400000">
            <a:off x="4814887" y="1760141"/>
            <a:ext cx="5086350" cy="3807618"/>
          </a:xfrm>
        </p:spPr>
      </p:pic>
      <p:sp>
        <p:nvSpPr>
          <p:cNvPr id="9" name="TextBox 8">
            <a:extLst>
              <a:ext uri="{FF2B5EF4-FFF2-40B4-BE49-F238E27FC236}">
                <a16:creationId xmlns:a16="http://schemas.microsoft.com/office/drawing/2014/main" id="{C948D01A-C294-9616-882B-318A19D109E7}"/>
              </a:ext>
            </a:extLst>
          </p:cNvPr>
          <p:cNvSpPr txBox="1"/>
          <p:nvPr/>
        </p:nvSpPr>
        <p:spPr>
          <a:xfrm>
            <a:off x="9353550" y="1371600"/>
            <a:ext cx="274320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a:ea typeface="Calibri"/>
                <a:cs typeface="Calibri"/>
              </a:rPr>
              <a:t>Example</a:t>
            </a:r>
          </a:p>
          <a:p>
            <a:pPr marL="285750" indent="-285750">
              <a:buFont typeface="Arial"/>
              <a:buChar char="•"/>
            </a:pPr>
            <a:r>
              <a:rPr lang="en-US">
                <a:ea typeface="Calibri"/>
                <a:cs typeface="Calibri"/>
              </a:rPr>
              <a:t>Lancaster County – Pumping Station Road</a:t>
            </a:r>
          </a:p>
          <a:p>
            <a:pPr marL="285750" indent="-285750">
              <a:buFont typeface="Arial"/>
              <a:buChar char="•"/>
            </a:pPr>
            <a:r>
              <a:rPr lang="en-US">
                <a:ea typeface="Calibri"/>
                <a:cs typeface="Calibri"/>
              </a:rPr>
              <a:t>Walnut Run</a:t>
            </a:r>
            <a:endParaRPr lang="en-US"/>
          </a:p>
          <a:p>
            <a:pPr marL="285750" indent="-285750">
              <a:buFont typeface="Arial"/>
              <a:buChar char="•"/>
            </a:pPr>
            <a:r>
              <a:rPr lang="en-US">
                <a:ea typeface="Calibri"/>
                <a:cs typeface="Calibri"/>
              </a:rPr>
              <a:t>1.6-mile-long wild trout stream and tributary to larger wild trout stream, Hammer Creek</a:t>
            </a:r>
          </a:p>
          <a:p>
            <a:pPr marL="285750" indent="-285750">
              <a:buFont typeface="Arial"/>
              <a:buChar char="•"/>
            </a:pPr>
            <a:r>
              <a:rPr lang="en-US">
                <a:ea typeface="Calibri"/>
                <a:cs typeface="Calibri"/>
              </a:rPr>
              <a:t>AOP Barrier</a:t>
            </a:r>
          </a:p>
          <a:p>
            <a:pPr marL="285750" indent="-285750">
              <a:buFont typeface="Arial"/>
              <a:buChar char="•"/>
            </a:pPr>
            <a:r>
              <a:rPr lang="en-US">
                <a:ea typeface="Calibri"/>
                <a:cs typeface="Calibri"/>
              </a:rPr>
              <a:t>Upstream Deposition</a:t>
            </a:r>
          </a:p>
          <a:p>
            <a:pPr marL="285750" indent="-285750">
              <a:buFont typeface="Arial"/>
              <a:buChar char="•"/>
            </a:pPr>
            <a:r>
              <a:rPr lang="en-US">
                <a:ea typeface="Calibri"/>
                <a:cs typeface="Calibri"/>
              </a:rPr>
              <a:t>Downstream Scour</a:t>
            </a:r>
          </a:p>
          <a:p>
            <a:pPr marL="285750" indent="-285750">
              <a:buFont typeface="Arial"/>
              <a:buChar char="•"/>
            </a:pPr>
            <a:r>
              <a:rPr lang="en-US">
                <a:ea typeface="Calibri"/>
                <a:cs typeface="Calibri"/>
              </a:rPr>
              <a:t>Failing Pipe</a:t>
            </a:r>
          </a:p>
          <a:p>
            <a:pPr marL="285750" indent="-285750">
              <a:buFont typeface="Arial"/>
              <a:buChar char="•"/>
            </a:pPr>
            <a:r>
              <a:rPr lang="en-US">
                <a:ea typeface="Calibri"/>
                <a:cs typeface="Calibri"/>
              </a:rPr>
              <a:t>Stormwater Drainage Impacts</a:t>
            </a:r>
          </a:p>
          <a:p>
            <a:pPr marL="285750" indent="-285750">
              <a:buFont typeface="Arial"/>
              <a:buChar char="•"/>
            </a:pPr>
            <a:r>
              <a:rPr lang="en-US">
                <a:ea typeface="Calibri"/>
                <a:cs typeface="Calibri"/>
              </a:rPr>
              <a:t>Reconnects &gt;1.5 miles of stream (headwaters to mouth)</a:t>
            </a:r>
          </a:p>
          <a:p>
            <a:endParaRPr lang="en-US" b="1">
              <a:ea typeface="Calibri"/>
              <a:cs typeface="Calibri"/>
            </a:endParaRPr>
          </a:p>
        </p:txBody>
      </p:sp>
    </p:spTree>
    <p:extLst>
      <p:ext uri="{BB962C8B-B14F-4D97-AF65-F5344CB8AC3E}">
        <p14:creationId xmlns:p14="http://schemas.microsoft.com/office/powerpoint/2010/main" val="68235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90524" y="164437"/>
            <a:ext cx="896302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Light" panose="020F0302020204030204"/>
                <a:ea typeface="+mj-ea"/>
                <a:cs typeface="Calibri Light"/>
              </a:rPr>
              <a:t>Considerations for Prioritizing Stream Crossings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11" name="Picture 10" descr="A picture containing tree, outdoor, plant&#10;&#10;Description automatically generated">
            <a:extLst>
              <a:ext uri="{FF2B5EF4-FFF2-40B4-BE49-F238E27FC236}">
                <a16:creationId xmlns:a16="http://schemas.microsoft.com/office/drawing/2014/main" id="{6B6535B2-321B-AAD0-5CF6-8F0A392724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1521" y="1745523"/>
            <a:ext cx="5075707" cy="3806780"/>
          </a:xfrm>
          <a:prstGeom prst="rect">
            <a:avLst/>
          </a:prstGeom>
        </p:spPr>
      </p:pic>
      <p:pic>
        <p:nvPicPr>
          <p:cNvPr id="15" name="Picture 14">
            <a:extLst>
              <a:ext uri="{FF2B5EF4-FFF2-40B4-BE49-F238E27FC236}">
                <a16:creationId xmlns:a16="http://schemas.microsoft.com/office/drawing/2014/main" id="{49ED06CA-DE66-97A3-5A3E-9E180DEACA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711934" y="1745523"/>
            <a:ext cx="5075708" cy="3806781"/>
          </a:xfrm>
          <a:prstGeom prst="rect">
            <a:avLst/>
          </a:prstGeom>
        </p:spPr>
      </p:pic>
    </p:spTree>
    <p:extLst>
      <p:ext uri="{BB962C8B-B14F-4D97-AF65-F5344CB8AC3E}">
        <p14:creationId xmlns:p14="http://schemas.microsoft.com/office/powerpoint/2010/main" val="244746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pPr marL="0" indent="0">
              <a:buNone/>
            </a:pPr>
            <a:r>
              <a:rPr lang="en-US" sz="3200">
                <a:cs typeface="Calibri"/>
              </a:rPr>
              <a:t>Does the site have issues outside the crossing?</a:t>
            </a:r>
          </a:p>
          <a:p>
            <a:r>
              <a:rPr lang="en-US" sz="3200">
                <a:cs typeface="Calibri"/>
              </a:rPr>
              <a:t>Examples</a:t>
            </a:r>
          </a:p>
          <a:p>
            <a:pPr lvl="1"/>
            <a:r>
              <a:rPr lang="en-US" sz="2800">
                <a:cs typeface="Calibri"/>
              </a:rPr>
              <a:t>Are there drainage impacts affecting the stream/stream crossing?</a:t>
            </a:r>
          </a:p>
          <a:p>
            <a:pPr lvl="1"/>
            <a:r>
              <a:rPr lang="en-US" sz="2800">
                <a:cs typeface="Calibri"/>
              </a:rPr>
              <a:t>Does the project build upon other completed projects in the watershed?</a:t>
            </a:r>
          </a:p>
          <a:p>
            <a:pPr lvl="1"/>
            <a:r>
              <a:rPr lang="en-US" sz="2800">
                <a:cs typeface="Calibri"/>
              </a:rPr>
              <a:t>Is the project necessary to the greater success of other locally completed projects?</a:t>
            </a:r>
          </a:p>
          <a:p>
            <a:pPr lvl="1"/>
            <a:r>
              <a:rPr lang="en-US" sz="2800">
                <a:cs typeface="Calibri"/>
              </a:rPr>
              <a:t>Is the stream crossing replacement part of a phased project?</a:t>
            </a:r>
          </a:p>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71475" y="164437"/>
            <a:ext cx="899160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Light" panose="020F0302020204030204"/>
                <a:ea typeface="+mj-ea"/>
                <a:cs typeface="Calibri Light"/>
              </a:rPr>
              <a:t>Considerations for Prioritizing Stream Crossings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4073265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53919C-454D-72F7-0A8C-3AE85962E8C1}"/>
              </a:ext>
            </a:extLst>
          </p:cNvPr>
          <p:cNvSpPr/>
          <p:nvPr/>
        </p:nvSpPr>
        <p:spPr>
          <a:xfrm>
            <a:off x="0" y="-5638"/>
            <a:ext cx="12192000" cy="6869273"/>
          </a:xfrm>
          <a:prstGeom prst="rect">
            <a:avLst/>
          </a:prstGeom>
          <a:solidFill>
            <a:srgbClr val="25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3DE81C3-4170-AA5F-A7DE-FA6B5E5692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descr="A picture containing tree, outdoor, ground, forest&#10;&#10;Description automatically generated">
            <a:extLst>
              <a:ext uri="{FF2B5EF4-FFF2-40B4-BE49-F238E27FC236}">
                <a16:creationId xmlns:a16="http://schemas.microsoft.com/office/drawing/2014/main" id="{1B624EAA-9C4E-BE5C-F5B7-82C652BF4D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5635"/>
            <a:ext cx="3378199" cy="6858000"/>
          </a:xfrm>
          <a:prstGeom prst="rect">
            <a:avLst/>
          </a:prstGeom>
        </p:spPr>
      </p:pic>
      <p:sp>
        <p:nvSpPr>
          <p:cNvPr id="11" name="TextBox 10">
            <a:extLst>
              <a:ext uri="{FF2B5EF4-FFF2-40B4-BE49-F238E27FC236}">
                <a16:creationId xmlns:a16="http://schemas.microsoft.com/office/drawing/2014/main" id="{B9DF9C30-36D1-CB08-05C5-CBB9EF351E06}"/>
              </a:ext>
            </a:extLst>
          </p:cNvPr>
          <p:cNvSpPr txBox="1"/>
          <p:nvPr/>
        </p:nvSpPr>
        <p:spPr>
          <a:xfrm>
            <a:off x="3378200" y="-4"/>
            <a:ext cx="8813800" cy="1600244"/>
          </a:xfrm>
          <a:prstGeom prst="rect">
            <a:avLst/>
          </a:prstGeom>
          <a:solidFill>
            <a:srgbClr val="003D78">
              <a:alpha val="65000"/>
            </a:srgbClr>
          </a:solidFill>
        </p:spPr>
        <p:txBody>
          <a:bodyPr wrap="square" lIns="121727" tIns="60864" rIns="121727" bIns="60864" rtlCol="0" anchor="t">
            <a:spAutoFit/>
          </a:bodyPr>
          <a:lstStyle/>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FFFFFF"/>
                </a:solidFill>
                <a:effectLst/>
                <a:uLnTx/>
                <a:uFillTx/>
                <a:latin typeface="Gill Sans MT"/>
                <a:ea typeface="+mn-ea"/>
                <a:cs typeface="+mn-cs"/>
              </a:rPr>
              <a:t>Stream Crossing Replacement</a:t>
            </a:r>
          </a:p>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FFFFFF"/>
                </a:solidFill>
                <a:effectLst/>
                <a:uLnTx/>
                <a:uFillTx/>
                <a:latin typeface="Gill Sans MT"/>
                <a:ea typeface="+mn-ea"/>
                <a:cs typeface="+mn-cs"/>
              </a:rPr>
              <a:t>Site Prioritization</a:t>
            </a:r>
            <a:endParaRPr kumimoji="0" lang="en-US" sz="4267" b="0" i="0" u="none" strike="noStrike" kern="0" cap="none" spc="0" normalizeH="0" baseline="0" noProof="0">
              <a:ln>
                <a:noFill/>
              </a:ln>
              <a:solidFill>
                <a:srgbClr val="3FAF49"/>
              </a:solidFill>
              <a:effectLst/>
              <a:uLnTx/>
              <a:uFillTx/>
              <a:latin typeface="Gill Sans MT"/>
              <a:ea typeface="+mn-ea"/>
              <a:cs typeface="+mn-cs"/>
            </a:endParaRPr>
          </a:p>
        </p:txBody>
      </p:sp>
      <p:sp>
        <p:nvSpPr>
          <p:cNvPr id="12" name="TextBox 11">
            <a:extLst>
              <a:ext uri="{FF2B5EF4-FFF2-40B4-BE49-F238E27FC236}">
                <a16:creationId xmlns:a16="http://schemas.microsoft.com/office/drawing/2014/main" id="{A28783D1-E1A6-5DC9-55CD-62D867ABBD69}"/>
              </a:ext>
            </a:extLst>
          </p:cNvPr>
          <p:cNvSpPr txBox="1"/>
          <p:nvPr/>
        </p:nvSpPr>
        <p:spPr>
          <a:xfrm>
            <a:off x="3657600" y="1847850"/>
            <a:ext cx="8267700" cy="4072910"/>
          </a:xfrm>
          <a:prstGeom prst="rect">
            <a:avLst/>
          </a:prstGeom>
          <a:noFill/>
        </p:spPr>
        <p:txBody>
          <a:bodyPr wrap="square" rtlCol="0">
            <a:spAutoFit/>
          </a:bodyPr>
          <a:lstStyle/>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Background</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Considerations for Prioritizing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FFFF00"/>
                </a:solidFill>
                <a:effectLst/>
                <a:uLnTx/>
                <a:uFillTx/>
                <a:latin typeface="Calibri" panose="020F0502020204030204"/>
                <a:ea typeface="+mn-ea"/>
                <a:cs typeface="+mn-cs"/>
              </a:rPr>
              <a:t>Criteria for Prioritizing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Finding Priority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Tools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Leveraging Additional Funding Sources</a:t>
            </a:r>
          </a:p>
        </p:txBody>
      </p:sp>
    </p:spTree>
    <p:extLst>
      <p:ext uri="{BB962C8B-B14F-4D97-AF65-F5344CB8AC3E}">
        <p14:creationId xmlns:p14="http://schemas.microsoft.com/office/powerpoint/2010/main" val="2824516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4"/>
            <a:ext cx="11282087" cy="4860371"/>
          </a:xfrm>
        </p:spPr>
        <p:txBody>
          <a:bodyPr vert="horz" lIns="91440" tIns="45720" rIns="91440" bIns="45720" rtlCol="0" anchor="t">
            <a:normAutofit/>
          </a:bodyPr>
          <a:lstStyle/>
          <a:p>
            <a:pPr marL="0" lvl="0" indent="0">
              <a:buNone/>
            </a:pPr>
            <a:r>
              <a:rPr lang="en-US" sz="2500" b="1" dirty="0">
                <a:solidFill>
                  <a:prstClr val="black"/>
                </a:solidFill>
                <a:cs typeface="Calibri"/>
              </a:rPr>
              <a:t>Examples</a:t>
            </a:r>
          </a:p>
          <a:p>
            <a:pPr lvl="0"/>
            <a:r>
              <a:rPr lang="en-US" sz="2400" dirty="0">
                <a:solidFill>
                  <a:prstClr val="black"/>
                </a:solidFill>
                <a:cs typeface="Calibri"/>
              </a:rPr>
              <a:t>Wild trout </a:t>
            </a:r>
          </a:p>
          <a:p>
            <a:pPr lvl="1"/>
            <a:r>
              <a:rPr lang="en-US" dirty="0">
                <a:solidFill>
                  <a:prstClr val="black"/>
                </a:solidFill>
                <a:cs typeface="Calibri"/>
              </a:rPr>
              <a:t>Brook trout, Priority Brook trout watersheds</a:t>
            </a:r>
          </a:p>
          <a:p>
            <a:r>
              <a:rPr lang="en-US" sz="2400" dirty="0">
                <a:solidFill>
                  <a:prstClr val="black"/>
                </a:solidFill>
                <a:cs typeface="Calibri"/>
              </a:rPr>
              <a:t>Other species of concern</a:t>
            </a:r>
          </a:p>
          <a:p>
            <a:pPr lvl="0"/>
            <a:r>
              <a:rPr lang="en-US" sz="2400" dirty="0">
                <a:solidFill>
                  <a:prstClr val="black"/>
                </a:solidFill>
                <a:cs typeface="Calibri"/>
              </a:rPr>
              <a:t>Stream Designation (WWF-&gt;EV)</a:t>
            </a:r>
          </a:p>
          <a:p>
            <a:pPr lvl="0"/>
            <a:r>
              <a:rPr lang="en-US" sz="2400" dirty="0">
                <a:solidFill>
                  <a:prstClr val="black"/>
                </a:solidFill>
                <a:cs typeface="Calibri"/>
              </a:rPr>
              <a:t>Culvert Barrier Severity (AOP-related)</a:t>
            </a:r>
          </a:p>
          <a:p>
            <a:pPr lvl="0"/>
            <a:r>
              <a:rPr lang="en-US" sz="2400" dirty="0">
                <a:solidFill>
                  <a:prstClr val="black"/>
                </a:solidFill>
                <a:cs typeface="Calibri"/>
              </a:rPr>
              <a:t>Miles of Stream Reconnected</a:t>
            </a:r>
          </a:p>
          <a:p>
            <a:pPr lvl="0"/>
            <a:r>
              <a:rPr lang="en-US" sz="2400" dirty="0">
                <a:solidFill>
                  <a:prstClr val="black"/>
                </a:solidFill>
                <a:cs typeface="Calibri"/>
              </a:rPr>
              <a:t>Constriction Severity (hydraulic conveyance, existing structure vs. bankfull)</a:t>
            </a:r>
          </a:p>
          <a:p>
            <a:pPr lvl="0"/>
            <a:r>
              <a:rPr lang="en-US" sz="2400" dirty="0">
                <a:solidFill>
                  <a:prstClr val="black"/>
                </a:solidFill>
                <a:cs typeface="Calibri"/>
              </a:rPr>
              <a:t>Stream Channel Impact (bed/bank erosion, bed deposition, overtopping, etc.)</a:t>
            </a:r>
          </a:p>
          <a:p>
            <a:pPr lvl="0"/>
            <a:r>
              <a:rPr lang="en-US" sz="2400" dirty="0">
                <a:solidFill>
                  <a:prstClr val="black"/>
                </a:solidFill>
                <a:cs typeface="Calibri"/>
              </a:rPr>
              <a:t>Landscape position (multiple roads cross the stream from headwaters to mouth)</a:t>
            </a:r>
          </a:p>
          <a:p>
            <a:pPr marL="0" indent="0">
              <a:buNone/>
            </a:pPr>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236546"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prstClr val="white"/>
                </a:solidFill>
                <a:latin typeface="Calibri Light" panose="020F0302020204030204"/>
                <a:cs typeface="Calibri Light"/>
              </a:rPr>
              <a:t>Criteria for Prioritizing Stream Crossings</a:t>
            </a:r>
            <a:endPar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203332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432393"/>
            <a:ext cx="10972244" cy="4331098"/>
          </a:xfrm>
        </p:spPr>
        <p:txBody>
          <a:bodyPr vert="horz" lIns="91440" tIns="45720" rIns="91440" bIns="45720" rtlCol="0" anchor="t">
            <a:normAutofit fontScale="55000" lnSpcReduction="20000"/>
          </a:bodyPr>
          <a:lstStyle/>
          <a:p>
            <a:pPr marL="0" marR="0" lvl="1" indent="0">
              <a:lnSpc>
                <a:spcPct val="120000"/>
              </a:lnSpc>
              <a:spcBef>
                <a:spcPts val="0"/>
              </a:spcBef>
              <a:spcAft>
                <a:spcPts val="600"/>
              </a:spcAft>
              <a:buNone/>
            </a:pPr>
            <a:r>
              <a:rPr lang="en-US" sz="2700" b="1">
                <a:latin typeface="Calibri" panose="020F0502020204030204" pitchFamily="34" charset="0"/>
                <a:ea typeface="Calibri" panose="020F0502020204030204" pitchFamily="34" charset="0"/>
                <a:cs typeface="Times New Roman" panose="02020603050405020304" pitchFamily="18" charset="0"/>
              </a:rPr>
              <a:t>Severity of Barrier (NAAC): </a:t>
            </a:r>
            <a:r>
              <a:rPr lang="en-US" sz="2700">
                <a:latin typeface="Calibri" panose="020F0502020204030204" pitchFamily="34" charset="0"/>
                <a:ea typeface="Calibri" panose="020F0502020204030204" pitchFamily="34" charset="0"/>
                <a:cs typeface="Times New Roman" panose="02020603050405020304" pitchFamily="18" charset="0"/>
              </a:rPr>
              <a:t>None: </a:t>
            </a:r>
            <a:r>
              <a:rPr lang="en-US" sz="2700" b="1" u="sng">
                <a:latin typeface="Calibri" panose="020F0502020204030204" pitchFamily="34" charset="0"/>
                <a:ea typeface="Calibri" panose="020F0502020204030204" pitchFamily="34" charset="0"/>
                <a:cs typeface="Times New Roman" panose="02020603050405020304" pitchFamily="18" charset="0"/>
              </a:rPr>
              <a:t>0</a:t>
            </a:r>
            <a:r>
              <a:rPr lang="en-US" sz="2700">
                <a:latin typeface="Calibri" panose="020F0502020204030204" pitchFamily="34" charset="0"/>
                <a:ea typeface="Calibri" panose="020F0502020204030204" pitchFamily="34" charset="0"/>
                <a:cs typeface="Times New Roman" panose="02020603050405020304" pitchFamily="18" charset="0"/>
              </a:rPr>
              <a:t>  Insignificant</a:t>
            </a:r>
            <a:r>
              <a:rPr lang="en-US" sz="2700" b="1">
                <a:latin typeface="Calibri" panose="020F0502020204030204" pitchFamily="34" charset="0"/>
                <a:ea typeface="Calibri" panose="020F0502020204030204" pitchFamily="34" charset="0"/>
                <a:cs typeface="Times New Roman" panose="02020603050405020304" pitchFamily="18" charset="0"/>
              </a:rPr>
              <a:t>: </a:t>
            </a:r>
            <a:r>
              <a:rPr lang="en-US" sz="2700" b="1" u="sng">
                <a:latin typeface="Calibri" panose="020F0502020204030204" pitchFamily="34" charset="0"/>
                <a:ea typeface="Calibri" panose="020F0502020204030204" pitchFamily="34" charset="0"/>
                <a:cs typeface="Times New Roman" panose="02020603050405020304" pitchFamily="18" charset="0"/>
              </a:rPr>
              <a:t>4</a:t>
            </a:r>
            <a:r>
              <a:rPr lang="en-US" sz="2700">
                <a:latin typeface="Calibri" panose="020F0502020204030204" pitchFamily="34" charset="0"/>
                <a:ea typeface="Calibri" panose="020F0502020204030204" pitchFamily="34" charset="0"/>
                <a:cs typeface="Times New Roman" panose="02020603050405020304" pitchFamily="18" charset="0"/>
              </a:rPr>
              <a:t>  Minor: </a:t>
            </a:r>
            <a:r>
              <a:rPr lang="en-US" sz="2700" b="1" u="sng">
                <a:latin typeface="Calibri" panose="020F0502020204030204" pitchFamily="34" charset="0"/>
                <a:ea typeface="Calibri" panose="020F0502020204030204" pitchFamily="34" charset="0"/>
                <a:cs typeface="Times New Roman" panose="02020603050405020304" pitchFamily="18" charset="0"/>
              </a:rPr>
              <a:t>8</a:t>
            </a:r>
            <a:r>
              <a:rPr lang="en-US" sz="2700">
                <a:latin typeface="Calibri" panose="020F0502020204030204" pitchFamily="34" charset="0"/>
                <a:ea typeface="Calibri" panose="020F0502020204030204" pitchFamily="34" charset="0"/>
                <a:cs typeface="Times New Roman" panose="02020603050405020304" pitchFamily="18" charset="0"/>
              </a:rPr>
              <a:t>  Moderate: </a:t>
            </a:r>
            <a:r>
              <a:rPr lang="en-US" sz="2700" b="1" u="sng">
                <a:latin typeface="Calibri" panose="020F0502020204030204" pitchFamily="34" charset="0"/>
                <a:ea typeface="Calibri" panose="020F0502020204030204" pitchFamily="34" charset="0"/>
                <a:cs typeface="Times New Roman" panose="02020603050405020304" pitchFamily="18" charset="0"/>
              </a:rPr>
              <a:t>12</a:t>
            </a:r>
            <a:r>
              <a:rPr lang="en-US" sz="2700">
                <a:latin typeface="Calibri" panose="020F0502020204030204" pitchFamily="34" charset="0"/>
                <a:ea typeface="Calibri" panose="020F0502020204030204" pitchFamily="34" charset="0"/>
                <a:cs typeface="Times New Roman" panose="02020603050405020304" pitchFamily="18" charset="0"/>
              </a:rPr>
              <a:t>  Significant: </a:t>
            </a:r>
            <a:r>
              <a:rPr lang="en-US" sz="2700" b="1" u="sng">
                <a:latin typeface="Calibri" panose="020F0502020204030204" pitchFamily="34" charset="0"/>
                <a:ea typeface="Calibri" panose="020F0502020204030204" pitchFamily="34" charset="0"/>
                <a:cs typeface="Times New Roman" panose="02020603050405020304" pitchFamily="18" charset="0"/>
              </a:rPr>
              <a:t>16</a:t>
            </a:r>
            <a:r>
              <a:rPr lang="en-US" sz="2700">
                <a:latin typeface="Calibri" panose="020F0502020204030204" pitchFamily="34" charset="0"/>
                <a:ea typeface="Calibri" panose="020F0502020204030204" pitchFamily="34" charset="0"/>
                <a:cs typeface="Times New Roman" panose="02020603050405020304" pitchFamily="18" charset="0"/>
              </a:rPr>
              <a:t>  Severe: </a:t>
            </a:r>
            <a:r>
              <a:rPr lang="en-US" sz="2700" b="1">
                <a:latin typeface="Calibri" panose="020F0502020204030204" pitchFamily="34" charset="0"/>
                <a:ea typeface="Calibri" panose="020F0502020204030204" pitchFamily="34" charset="0"/>
                <a:cs typeface="Times New Roman" panose="02020603050405020304" pitchFamily="18" charset="0"/>
              </a:rPr>
              <a:t>20</a:t>
            </a:r>
            <a:r>
              <a:rPr lang="en-US" sz="2700">
                <a:latin typeface="Calibri" panose="020F0502020204030204" pitchFamily="34" charset="0"/>
                <a:ea typeface="Calibri" panose="020F0502020204030204" pitchFamily="34" charset="0"/>
                <a:cs typeface="Times New Roman" panose="02020603050405020304" pitchFamily="18" charset="0"/>
              </a:rPr>
              <a:t>         </a:t>
            </a:r>
            <a:r>
              <a:rPr lang="en-US" sz="2700" u="sng">
                <a:solidFill>
                  <a:prstClr val="black"/>
                </a:solidFill>
                <a:latin typeface="Calibri" panose="020F0502020204030204" pitchFamily="34" charset="0"/>
                <a:ea typeface="Calibri" panose="020F0502020204030204" pitchFamily="34" charset="0"/>
                <a:cs typeface="Times New Roman" panose="02020603050405020304" pitchFamily="18" charset="0"/>
              </a:rPr>
              <a:t>_____</a:t>
            </a:r>
            <a:r>
              <a:rPr lang="en-US" sz="2700">
                <a:latin typeface="Calibri" panose="020F0502020204030204" pitchFamily="34" charset="0"/>
                <a:ea typeface="Calibri" panose="020F0502020204030204" pitchFamily="34" charset="0"/>
                <a:cs typeface="Times New Roman" panose="02020603050405020304" pitchFamily="18" charset="0"/>
              </a:rPr>
              <a:t>(20)</a:t>
            </a:r>
            <a:r>
              <a:rPr lang="en-US" sz="2700" b="1">
                <a:latin typeface="Calibri" panose="020F0502020204030204" pitchFamily="34" charset="0"/>
                <a:ea typeface="Calibri" panose="020F0502020204030204" pitchFamily="34" charset="0"/>
                <a:cs typeface="Times New Roman" panose="02020603050405020304" pitchFamily="18" charset="0"/>
              </a:rPr>
              <a:t>         </a:t>
            </a:r>
            <a:endParaRPr lang="en-US" sz="27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600"/>
              </a:spcAft>
              <a:buNone/>
              <a:tabLst>
                <a:tab pos="685800" algn="l"/>
                <a:tab pos="800100" algn="l"/>
              </a:tabLst>
            </a:pPr>
            <a:r>
              <a:rPr lang="en-US" b="1">
                <a:latin typeface="Calibri" panose="020F0502020204030204" pitchFamily="34" charset="0"/>
                <a:ea typeface="Calibri" panose="020F0502020204030204" pitchFamily="34" charset="0"/>
                <a:cs typeface="Times New Roman" panose="02020603050405020304" pitchFamily="18" charset="0"/>
              </a:rPr>
              <a:t>Structure/</a:t>
            </a:r>
            <a:r>
              <a:rPr lang="en-US" b="1" err="1">
                <a:latin typeface="Calibri" panose="020F0502020204030204" pitchFamily="34" charset="0"/>
                <a:ea typeface="Calibri" panose="020F0502020204030204" pitchFamily="34" charset="0"/>
                <a:cs typeface="Times New Roman" panose="02020603050405020304" pitchFamily="18" charset="0"/>
              </a:rPr>
              <a:t>Bankfull</a:t>
            </a:r>
            <a:r>
              <a:rPr lang="en-US" b="1">
                <a:latin typeface="Calibri" panose="020F0502020204030204" pitchFamily="34" charset="0"/>
                <a:ea typeface="Calibri" panose="020F0502020204030204" pitchFamily="34" charset="0"/>
                <a:cs typeface="Times New Roman" panose="02020603050405020304" pitchFamily="18" charset="0"/>
              </a:rPr>
              <a:t> Ratio: </a:t>
            </a:r>
            <a:r>
              <a:rPr lang="en-US">
                <a:latin typeface="Calibri" panose="020F0502020204030204" pitchFamily="34" charset="0"/>
                <a:ea typeface="Calibri" panose="020F0502020204030204" pitchFamily="34" charset="0"/>
                <a:cs typeface="Times New Roman" panose="02020603050405020304" pitchFamily="18" charset="0"/>
              </a:rPr>
              <a:t>100%: </a:t>
            </a:r>
            <a:r>
              <a:rPr lang="en-US" b="1" u="sng">
                <a:latin typeface="Calibri" panose="020F0502020204030204" pitchFamily="34" charset="0"/>
                <a:ea typeface="Calibri" panose="020F0502020204030204" pitchFamily="34" charset="0"/>
                <a:cs typeface="Times New Roman" panose="02020603050405020304" pitchFamily="18" charset="0"/>
              </a:rPr>
              <a:t>0</a:t>
            </a:r>
            <a:r>
              <a:rPr lang="en-US">
                <a:latin typeface="Calibri" panose="020F0502020204030204" pitchFamily="34" charset="0"/>
                <a:ea typeface="Calibri" panose="020F0502020204030204" pitchFamily="34" charset="0"/>
                <a:cs typeface="Times New Roman" panose="02020603050405020304" pitchFamily="18" charset="0"/>
              </a:rPr>
              <a:t>  &lt;100%: </a:t>
            </a:r>
            <a:r>
              <a:rPr lang="en-US" b="1" u="sng">
                <a:latin typeface="Calibri" panose="020F0502020204030204" pitchFamily="34" charset="0"/>
                <a:ea typeface="Calibri" panose="020F0502020204030204" pitchFamily="34" charset="0"/>
                <a:cs typeface="Times New Roman" panose="02020603050405020304" pitchFamily="18" charset="0"/>
              </a:rPr>
              <a:t>5</a:t>
            </a:r>
            <a:r>
              <a:rPr lang="en-US">
                <a:latin typeface="Calibri" panose="020F0502020204030204" pitchFamily="34" charset="0"/>
                <a:ea typeface="Calibri" panose="020F0502020204030204" pitchFamily="34" charset="0"/>
                <a:cs typeface="Times New Roman" panose="02020603050405020304" pitchFamily="18" charset="0"/>
              </a:rPr>
              <a:t>  &lt;75%: </a:t>
            </a:r>
            <a:r>
              <a:rPr lang="en-US" b="1" u="sng">
                <a:latin typeface="Calibri" panose="020F0502020204030204" pitchFamily="34" charset="0"/>
                <a:ea typeface="Calibri" panose="020F0502020204030204" pitchFamily="34" charset="0"/>
                <a:cs typeface="Times New Roman" panose="02020603050405020304" pitchFamily="18" charset="0"/>
              </a:rPr>
              <a:t>10</a:t>
            </a:r>
            <a:r>
              <a:rPr lang="en-US">
                <a:latin typeface="Calibri" panose="020F0502020204030204" pitchFamily="34" charset="0"/>
                <a:ea typeface="Calibri" panose="020F0502020204030204" pitchFamily="34" charset="0"/>
                <a:cs typeface="Times New Roman" panose="02020603050405020304" pitchFamily="18" charset="0"/>
              </a:rPr>
              <a:t>  &lt;50%: </a:t>
            </a:r>
            <a:r>
              <a:rPr lang="en-US" b="1" u="sng">
                <a:latin typeface="Calibri" panose="020F0502020204030204" pitchFamily="34" charset="0"/>
                <a:ea typeface="Calibri" panose="020F0502020204030204" pitchFamily="34" charset="0"/>
                <a:cs typeface="Times New Roman" panose="02020603050405020304" pitchFamily="18" charset="0"/>
              </a:rPr>
              <a:t>15</a:t>
            </a:r>
            <a:r>
              <a:rPr lang="en-US">
                <a:latin typeface="Calibri" panose="020F0502020204030204" pitchFamily="34" charset="0"/>
                <a:ea typeface="Calibri" panose="020F0502020204030204" pitchFamily="34" charset="0"/>
                <a:cs typeface="Times New Roman" panose="02020603050405020304" pitchFamily="18" charset="0"/>
              </a:rPr>
              <a:t>  	                	                                            </a:t>
            </a:r>
            <a:r>
              <a:rPr lang="en-US" u="sng">
                <a:latin typeface="Calibri" panose="020F0502020204030204" pitchFamily="34" charset="0"/>
                <a:ea typeface="Calibri" panose="020F0502020204030204" pitchFamily="34" charset="0"/>
                <a:cs typeface="Times New Roman" panose="02020603050405020304" pitchFamily="18" charset="0"/>
              </a:rPr>
              <a:t>_____</a:t>
            </a:r>
            <a:r>
              <a:rPr lang="en-US">
                <a:latin typeface="Calibri" panose="020F0502020204030204" pitchFamily="34" charset="0"/>
                <a:ea typeface="Calibri" panose="020F0502020204030204" pitchFamily="34" charset="0"/>
                <a:cs typeface="Times New Roman" panose="02020603050405020304" pitchFamily="18" charset="0"/>
              </a:rPr>
              <a:t> (15)</a:t>
            </a:r>
            <a:endParaRPr lang="en-US" sz="36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600"/>
              </a:spcAft>
              <a:buNone/>
              <a:tabLst>
                <a:tab pos="685800" algn="l"/>
                <a:tab pos="800100" algn="l"/>
              </a:tabLst>
            </a:pPr>
            <a:r>
              <a:rPr lang="en-US" b="1">
                <a:latin typeface="Calibri" panose="020F0502020204030204" pitchFamily="34" charset="0"/>
                <a:ea typeface="Calibri" panose="020F0502020204030204" pitchFamily="34" charset="0"/>
                <a:cs typeface="Times New Roman" panose="02020603050405020304" pitchFamily="18" charset="0"/>
              </a:rPr>
              <a:t>Miles of Stream Reconnected</a:t>
            </a:r>
            <a:r>
              <a:rPr lang="en-US">
                <a:latin typeface="Calibri" panose="020F0502020204030204" pitchFamily="34" charset="0"/>
                <a:ea typeface="Calibri" panose="020F0502020204030204" pitchFamily="34" charset="0"/>
                <a:cs typeface="Times New Roman" panose="02020603050405020304" pitchFamily="18" charset="0"/>
              </a:rPr>
              <a:t> &lt;0.5: </a:t>
            </a:r>
            <a:r>
              <a:rPr lang="en-US" b="1" u="sng">
                <a:latin typeface="Calibri" panose="020F0502020204030204" pitchFamily="34" charset="0"/>
                <a:ea typeface="Calibri" panose="020F0502020204030204" pitchFamily="34" charset="0"/>
                <a:cs typeface="Times New Roman" panose="02020603050405020304" pitchFamily="18" charset="0"/>
              </a:rPr>
              <a:t>0</a:t>
            </a:r>
            <a:r>
              <a:rPr lang="en-US">
                <a:latin typeface="Calibri" panose="020F0502020204030204" pitchFamily="34" charset="0"/>
                <a:ea typeface="Calibri" panose="020F0502020204030204" pitchFamily="34" charset="0"/>
                <a:cs typeface="Times New Roman" panose="02020603050405020304" pitchFamily="18" charset="0"/>
              </a:rPr>
              <a:t>  &lt;0.75: </a:t>
            </a:r>
            <a:r>
              <a:rPr lang="en-US" b="1" u="sng">
                <a:latin typeface="Calibri" panose="020F0502020204030204" pitchFamily="34" charset="0"/>
                <a:ea typeface="Calibri" panose="020F0502020204030204" pitchFamily="34" charset="0"/>
                <a:cs typeface="Times New Roman" panose="02020603050405020304" pitchFamily="18" charset="0"/>
              </a:rPr>
              <a:t>5</a:t>
            </a:r>
            <a:r>
              <a:rPr lang="en-US">
                <a:latin typeface="Calibri" panose="020F0502020204030204" pitchFamily="34" charset="0"/>
                <a:ea typeface="Calibri" panose="020F0502020204030204" pitchFamily="34" charset="0"/>
                <a:cs typeface="Times New Roman" panose="02020603050405020304" pitchFamily="18" charset="0"/>
              </a:rPr>
              <a:t>   &lt;1: </a:t>
            </a:r>
            <a:r>
              <a:rPr lang="en-US" b="1" u="sng">
                <a:latin typeface="Calibri" panose="020F0502020204030204" pitchFamily="34" charset="0"/>
                <a:ea typeface="Calibri" panose="020F0502020204030204" pitchFamily="34" charset="0"/>
                <a:cs typeface="Times New Roman" panose="02020603050405020304" pitchFamily="18" charset="0"/>
              </a:rPr>
              <a:t>10</a:t>
            </a:r>
            <a:r>
              <a:rPr lang="en-US">
                <a:latin typeface="Calibri" panose="020F0502020204030204" pitchFamily="34" charset="0"/>
                <a:ea typeface="Calibri" panose="020F0502020204030204" pitchFamily="34" charset="0"/>
                <a:cs typeface="Times New Roman" panose="02020603050405020304" pitchFamily="18" charset="0"/>
              </a:rPr>
              <a:t>  &gt;1: </a:t>
            </a:r>
            <a:r>
              <a:rPr lang="en-US" b="1" u="sng">
                <a:latin typeface="Calibri" panose="020F0502020204030204" pitchFamily="34" charset="0"/>
                <a:ea typeface="Calibri" panose="020F0502020204030204" pitchFamily="34" charset="0"/>
                <a:cs typeface="Times New Roman" panose="02020603050405020304" pitchFamily="18" charset="0"/>
              </a:rPr>
              <a:t>15</a:t>
            </a:r>
            <a:r>
              <a:rPr lang="en-US">
                <a:latin typeface="Calibri" panose="020F0502020204030204" pitchFamily="34" charset="0"/>
                <a:ea typeface="Calibri" panose="020F0502020204030204" pitchFamily="34" charset="0"/>
                <a:cs typeface="Times New Roman" panose="02020603050405020304" pitchFamily="18" charset="0"/>
              </a:rPr>
              <a:t>			                       </a:t>
            </a:r>
            <a:r>
              <a:rPr lang="en-US" u="sng">
                <a:latin typeface="Calibri" panose="020F0502020204030204" pitchFamily="34" charset="0"/>
                <a:ea typeface="Calibri" panose="020F0502020204030204" pitchFamily="34" charset="0"/>
                <a:cs typeface="Times New Roman" panose="02020603050405020304" pitchFamily="18" charset="0"/>
              </a:rPr>
              <a:t>_____</a:t>
            </a:r>
            <a:r>
              <a:rPr lang="en-US" b="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(15) </a:t>
            </a:r>
          </a:p>
          <a:p>
            <a:pPr marL="0" marR="0" indent="0">
              <a:lnSpc>
                <a:spcPct val="120000"/>
              </a:lnSpc>
              <a:spcBef>
                <a:spcPts val="0"/>
              </a:spcBef>
              <a:spcAft>
                <a:spcPts val="600"/>
              </a:spcAft>
              <a:buNone/>
              <a:tabLst>
                <a:tab pos="685800" algn="l"/>
                <a:tab pos="800100" algn="l"/>
              </a:tabLst>
            </a:pPr>
            <a:r>
              <a:rPr lang="en-US" b="1">
                <a:latin typeface="Calibri" panose="020F0502020204030204" pitchFamily="34" charset="0"/>
                <a:ea typeface="Calibri" panose="020F0502020204030204" pitchFamily="34" charset="0"/>
                <a:cs typeface="Times New Roman" panose="02020603050405020304" pitchFamily="18" charset="0"/>
              </a:rPr>
              <a:t>Stream Bank Erosion </a:t>
            </a:r>
            <a:r>
              <a:rPr lang="en-US">
                <a:latin typeface="Calibri" panose="020F0502020204030204" pitchFamily="34" charset="0"/>
                <a:ea typeface="Calibri" panose="020F0502020204030204" pitchFamily="34" charset="0"/>
                <a:cs typeface="Times New Roman" panose="02020603050405020304" pitchFamily="18" charset="0"/>
              </a:rPr>
              <a:t>(downstream): None: </a:t>
            </a:r>
            <a:r>
              <a:rPr lang="en-US" b="1" u="sng">
                <a:latin typeface="Calibri" panose="020F0502020204030204" pitchFamily="34" charset="0"/>
                <a:ea typeface="Calibri" panose="020F0502020204030204" pitchFamily="34" charset="0"/>
                <a:cs typeface="Times New Roman" panose="02020603050405020304" pitchFamily="18" charset="0"/>
              </a:rPr>
              <a:t>0</a:t>
            </a:r>
            <a:r>
              <a:rPr lang="en-US" b="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Present: </a:t>
            </a:r>
            <a:r>
              <a:rPr lang="en-US" b="1" u="sng">
                <a:latin typeface="Calibri" panose="020F0502020204030204" pitchFamily="34" charset="0"/>
                <a:ea typeface="Calibri" panose="020F0502020204030204" pitchFamily="34" charset="0"/>
                <a:cs typeface="Times New Roman" panose="02020603050405020304" pitchFamily="18" charset="0"/>
              </a:rPr>
              <a:t>5</a:t>
            </a:r>
            <a:r>
              <a:rPr lang="en-US" b="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Severe: </a:t>
            </a:r>
            <a:r>
              <a:rPr lang="en-US" b="1" u="sng">
                <a:latin typeface="Calibri" panose="020F0502020204030204" pitchFamily="34" charset="0"/>
                <a:ea typeface="Calibri" panose="020F0502020204030204" pitchFamily="34" charset="0"/>
                <a:cs typeface="Times New Roman" panose="02020603050405020304" pitchFamily="18" charset="0"/>
              </a:rPr>
              <a:t>10</a:t>
            </a:r>
            <a:r>
              <a:rPr lang="en-US" b="1">
                <a:latin typeface="Calibri" panose="020F0502020204030204" pitchFamily="34" charset="0"/>
                <a:ea typeface="Calibri" panose="020F0502020204030204" pitchFamily="34" charset="0"/>
                <a:cs typeface="Times New Roman" panose="02020603050405020304" pitchFamily="18" charset="0"/>
              </a:rPr>
              <a:t>		                                            </a:t>
            </a:r>
            <a:r>
              <a:rPr lang="en-US" u="sng">
                <a:latin typeface="Calibri" panose="020F0502020204030204" pitchFamily="34" charset="0"/>
                <a:ea typeface="Calibri" panose="020F0502020204030204" pitchFamily="34" charset="0"/>
                <a:cs typeface="Times New Roman" panose="02020603050405020304" pitchFamily="18" charset="0"/>
              </a:rPr>
              <a:t>_____</a:t>
            </a:r>
            <a:r>
              <a:rPr lang="en-US">
                <a:latin typeface="Calibri" panose="020F0502020204030204" pitchFamily="34" charset="0"/>
                <a:ea typeface="Calibri" panose="020F0502020204030204" pitchFamily="34" charset="0"/>
                <a:cs typeface="Times New Roman" panose="02020603050405020304" pitchFamily="18" charset="0"/>
              </a:rPr>
              <a:t> (10)</a:t>
            </a:r>
            <a:endParaRPr lang="en-US" sz="360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20000"/>
              </a:lnSpc>
              <a:spcBef>
                <a:spcPts val="0"/>
              </a:spcBef>
              <a:spcAft>
                <a:spcPts val="600"/>
              </a:spcAft>
              <a:buNone/>
            </a:pPr>
            <a:r>
              <a:rPr lang="en-US" b="1">
                <a:latin typeface="Calibri" panose="020F0502020204030204" pitchFamily="34" charset="0"/>
                <a:ea typeface="Calibri" panose="020F0502020204030204" pitchFamily="34" charset="0"/>
                <a:cs typeface="Times New Roman" panose="02020603050405020304" pitchFamily="18" charset="0"/>
              </a:rPr>
              <a:t>Stream Bank Erosion </a:t>
            </a:r>
            <a:r>
              <a:rPr lang="en-US">
                <a:latin typeface="Calibri" panose="020F0502020204030204" pitchFamily="34" charset="0"/>
                <a:ea typeface="Calibri" panose="020F0502020204030204" pitchFamily="34" charset="0"/>
                <a:cs typeface="Times New Roman" panose="02020603050405020304" pitchFamily="18" charset="0"/>
              </a:rPr>
              <a:t>(upstream) None: </a:t>
            </a:r>
            <a:r>
              <a:rPr lang="en-US" b="1" u="sng">
                <a:latin typeface="Calibri" panose="020F0502020204030204" pitchFamily="34" charset="0"/>
                <a:ea typeface="Calibri" panose="020F0502020204030204" pitchFamily="34" charset="0"/>
                <a:cs typeface="Times New Roman" panose="02020603050405020304" pitchFamily="18" charset="0"/>
              </a:rPr>
              <a:t>0</a:t>
            </a:r>
            <a:r>
              <a:rPr lang="en-US" b="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Present: </a:t>
            </a:r>
            <a:r>
              <a:rPr lang="en-US" b="1" u="sng">
                <a:latin typeface="Calibri" panose="020F0502020204030204" pitchFamily="34" charset="0"/>
                <a:ea typeface="Calibri" panose="020F0502020204030204" pitchFamily="34" charset="0"/>
                <a:cs typeface="Times New Roman" panose="02020603050405020304" pitchFamily="18" charset="0"/>
              </a:rPr>
              <a:t>5</a:t>
            </a:r>
            <a:r>
              <a:rPr lang="en-US" b="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Severe: </a:t>
            </a:r>
            <a:r>
              <a:rPr lang="en-US" b="1" u="sng">
                <a:latin typeface="Calibri" panose="020F0502020204030204" pitchFamily="34" charset="0"/>
                <a:ea typeface="Calibri" panose="020F0502020204030204" pitchFamily="34" charset="0"/>
                <a:cs typeface="Times New Roman" panose="02020603050405020304" pitchFamily="18" charset="0"/>
              </a:rPr>
              <a:t>10</a:t>
            </a:r>
            <a:r>
              <a:rPr lang="en-US" b="1">
                <a:latin typeface="Calibri" panose="020F0502020204030204" pitchFamily="34" charset="0"/>
                <a:ea typeface="Calibri" panose="020F0502020204030204" pitchFamily="34" charset="0"/>
                <a:cs typeface="Times New Roman" panose="02020603050405020304" pitchFamily="18" charset="0"/>
              </a:rPr>
              <a:t>			                       </a:t>
            </a:r>
            <a:r>
              <a:rPr lang="en-US" u="sng">
                <a:latin typeface="Calibri" panose="020F0502020204030204" pitchFamily="34" charset="0"/>
                <a:ea typeface="Calibri" panose="020F0502020204030204" pitchFamily="34" charset="0"/>
                <a:cs typeface="Times New Roman" panose="02020603050405020304" pitchFamily="18" charset="0"/>
              </a:rPr>
              <a:t>_____</a:t>
            </a:r>
            <a:r>
              <a:rPr lang="en-US">
                <a:latin typeface="Calibri" panose="020F0502020204030204" pitchFamily="34" charset="0"/>
                <a:ea typeface="Calibri" panose="020F0502020204030204" pitchFamily="34" charset="0"/>
                <a:cs typeface="Times New Roman" panose="02020603050405020304" pitchFamily="18" charset="0"/>
              </a:rPr>
              <a:t> (10)</a:t>
            </a:r>
            <a:endParaRPr lang="en-US" sz="360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20000"/>
              </a:lnSpc>
              <a:spcBef>
                <a:spcPts val="0"/>
              </a:spcBef>
              <a:spcAft>
                <a:spcPts val="600"/>
              </a:spcAft>
              <a:buNone/>
            </a:pPr>
            <a:r>
              <a:rPr lang="en-US" b="1">
                <a:latin typeface="Calibri" panose="020F0502020204030204" pitchFamily="34" charset="0"/>
                <a:ea typeface="Calibri" panose="020F0502020204030204" pitchFamily="34" charset="0"/>
                <a:cs typeface="Times New Roman" panose="02020603050405020304" pitchFamily="18" charset="0"/>
              </a:rPr>
              <a:t>Stream Bed Erosion </a:t>
            </a:r>
            <a:r>
              <a:rPr lang="en-US">
                <a:latin typeface="Calibri" panose="020F0502020204030204" pitchFamily="34" charset="0"/>
                <a:ea typeface="Calibri" panose="020F0502020204030204" pitchFamily="34" charset="0"/>
                <a:cs typeface="Times New Roman" panose="02020603050405020304" pitchFamily="18" charset="0"/>
              </a:rPr>
              <a:t>(downstream) None: </a:t>
            </a:r>
            <a:r>
              <a:rPr lang="en-US" b="1" u="sng">
                <a:latin typeface="Calibri" panose="020F0502020204030204" pitchFamily="34" charset="0"/>
                <a:ea typeface="Calibri" panose="020F0502020204030204" pitchFamily="34" charset="0"/>
                <a:cs typeface="Times New Roman" panose="02020603050405020304" pitchFamily="18" charset="0"/>
              </a:rPr>
              <a:t>0</a:t>
            </a:r>
            <a:r>
              <a:rPr lang="en-US">
                <a:latin typeface="Calibri" panose="020F0502020204030204" pitchFamily="34" charset="0"/>
                <a:ea typeface="Calibri" panose="020F0502020204030204" pitchFamily="34" charset="0"/>
                <a:cs typeface="Times New Roman" panose="02020603050405020304" pitchFamily="18" charset="0"/>
              </a:rPr>
              <a:t>  Present: </a:t>
            </a:r>
            <a:r>
              <a:rPr lang="en-US" b="1" u="sng">
                <a:latin typeface="Calibri" panose="020F0502020204030204" pitchFamily="34" charset="0"/>
                <a:ea typeface="Calibri" panose="020F0502020204030204" pitchFamily="34" charset="0"/>
                <a:cs typeface="Times New Roman" panose="02020603050405020304" pitchFamily="18" charset="0"/>
              </a:rPr>
              <a:t>10</a:t>
            </a:r>
            <a:r>
              <a:rPr lang="en-US" b="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Severe: </a:t>
            </a:r>
            <a:r>
              <a:rPr lang="en-US" b="1" u="sng">
                <a:latin typeface="Calibri" panose="020F0502020204030204" pitchFamily="34" charset="0"/>
                <a:ea typeface="Calibri" panose="020F0502020204030204" pitchFamily="34" charset="0"/>
                <a:cs typeface="Times New Roman" panose="02020603050405020304" pitchFamily="18" charset="0"/>
              </a:rPr>
              <a:t>20</a:t>
            </a:r>
            <a:r>
              <a:rPr lang="en-US" b="1">
                <a:latin typeface="Calibri" panose="020F0502020204030204" pitchFamily="34" charset="0"/>
                <a:ea typeface="Calibri" panose="020F0502020204030204" pitchFamily="34" charset="0"/>
                <a:cs typeface="Times New Roman" panose="02020603050405020304" pitchFamily="18" charset="0"/>
              </a:rPr>
              <a:t>			                       </a:t>
            </a:r>
            <a:r>
              <a:rPr lang="en-US" u="sng">
                <a:latin typeface="Calibri" panose="020F0502020204030204" pitchFamily="34" charset="0"/>
                <a:ea typeface="Calibri" panose="020F0502020204030204" pitchFamily="34" charset="0"/>
                <a:cs typeface="Times New Roman" panose="02020603050405020304" pitchFamily="18" charset="0"/>
              </a:rPr>
              <a:t>_____</a:t>
            </a:r>
            <a:r>
              <a:rPr lang="en-US">
                <a:latin typeface="Calibri" panose="020F0502020204030204" pitchFamily="34" charset="0"/>
                <a:ea typeface="Calibri" panose="020F0502020204030204" pitchFamily="34" charset="0"/>
                <a:cs typeface="Times New Roman" panose="02020603050405020304" pitchFamily="18" charset="0"/>
              </a:rPr>
              <a:t> (20)</a:t>
            </a:r>
            <a:endParaRPr lang="en-US" sz="360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20000"/>
              </a:lnSpc>
              <a:spcBef>
                <a:spcPts val="0"/>
              </a:spcBef>
              <a:spcAft>
                <a:spcPts val="600"/>
              </a:spcAft>
              <a:buNone/>
            </a:pPr>
            <a:r>
              <a:rPr lang="en-US" b="1">
                <a:latin typeface="Calibri" panose="020F0502020204030204" pitchFamily="34" charset="0"/>
                <a:ea typeface="Calibri" panose="020F0502020204030204" pitchFamily="34" charset="0"/>
                <a:cs typeface="Times New Roman" panose="02020603050405020304" pitchFamily="18" charset="0"/>
              </a:rPr>
              <a:t>Stream Bed Deposition </a:t>
            </a:r>
            <a:r>
              <a:rPr lang="en-US">
                <a:latin typeface="Calibri" panose="020F0502020204030204" pitchFamily="34" charset="0"/>
                <a:ea typeface="Calibri" panose="020F0502020204030204" pitchFamily="34" charset="0"/>
                <a:cs typeface="Times New Roman" panose="02020603050405020304" pitchFamily="18" charset="0"/>
              </a:rPr>
              <a:t>(upstream) None: </a:t>
            </a:r>
            <a:r>
              <a:rPr lang="en-US" b="1" u="sng">
                <a:latin typeface="Calibri" panose="020F0502020204030204" pitchFamily="34" charset="0"/>
                <a:ea typeface="Calibri" panose="020F0502020204030204" pitchFamily="34" charset="0"/>
                <a:cs typeface="Times New Roman" panose="02020603050405020304" pitchFamily="18" charset="0"/>
              </a:rPr>
              <a:t>0</a:t>
            </a:r>
            <a:r>
              <a:rPr lang="en-US" b="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Present: </a:t>
            </a:r>
            <a:r>
              <a:rPr lang="en-US" b="1" u="sng">
                <a:latin typeface="Calibri" panose="020F0502020204030204" pitchFamily="34" charset="0"/>
                <a:ea typeface="Calibri" panose="020F0502020204030204" pitchFamily="34" charset="0"/>
                <a:cs typeface="Times New Roman" panose="02020603050405020304" pitchFamily="18" charset="0"/>
              </a:rPr>
              <a:t>10</a:t>
            </a:r>
            <a:r>
              <a:rPr lang="en-US" b="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Severe: </a:t>
            </a:r>
            <a:r>
              <a:rPr lang="en-US" b="1" u="sng">
                <a:latin typeface="Calibri" panose="020F0502020204030204" pitchFamily="34" charset="0"/>
                <a:ea typeface="Calibri" panose="020F0502020204030204" pitchFamily="34" charset="0"/>
                <a:cs typeface="Times New Roman" panose="02020603050405020304" pitchFamily="18" charset="0"/>
              </a:rPr>
              <a:t>20</a:t>
            </a:r>
            <a:r>
              <a:rPr lang="en-US" b="1">
                <a:latin typeface="Calibri" panose="020F0502020204030204" pitchFamily="34" charset="0"/>
                <a:ea typeface="Calibri" panose="020F0502020204030204" pitchFamily="34" charset="0"/>
                <a:cs typeface="Times New Roman" panose="02020603050405020304" pitchFamily="18" charset="0"/>
              </a:rPr>
              <a:t>		                                            </a:t>
            </a:r>
            <a:r>
              <a:rPr lang="en-US" u="sng">
                <a:latin typeface="Calibri" panose="020F0502020204030204" pitchFamily="34" charset="0"/>
                <a:ea typeface="Calibri" panose="020F0502020204030204" pitchFamily="34" charset="0"/>
                <a:cs typeface="Times New Roman" panose="02020603050405020304" pitchFamily="18" charset="0"/>
              </a:rPr>
              <a:t>_____</a:t>
            </a:r>
            <a:r>
              <a:rPr lang="en-US">
                <a:latin typeface="Calibri" panose="020F0502020204030204" pitchFamily="34" charset="0"/>
                <a:ea typeface="Calibri" panose="020F0502020204030204" pitchFamily="34" charset="0"/>
                <a:cs typeface="Times New Roman" panose="02020603050405020304" pitchFamily="18" charset="0"/>
              </a:rPr>
              <a:t> (20)</a:t>
            </a:r>
            <a:endParaRPr lang="en-US" sz="360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20000"/>
              </a:lnSpc>
              <a:spcBef>
                <a:spcPts val="0"/>
              </a:spcBef>
              <a:spcAft>
                <a:spcPts val="600"/>
              </a:spcAft>
              <a:buNone/>
            </a:pPr>
            <a:r>
              <a:rPr lang="en-US" b="1">
                <a:latin typeface="Calibri" panose="020F0502020204030204" pitchFamily="34" charset="0"/>
                <a:ea typeface="Calibri" panose="020F0502020204030204" pitchFamily="34" charset="0"/>
                <a:cs typeface="Times New Roman" panose="02020603050405020304" pitchFamily="18" charset="0"/>
              </a:rPr>
              <a:t>PA DEP Stream Designation: </a:t>
            </a:r>
            <a:r>
              <a:rPr lang="en-US">
                <a:latin typeface="Calibri" panose="020F0502020204030204" pitchFamily="34" charset="0"/>
                <a:ea typeface="Calibri" panose="020F0502020204030204" pitchFamily="34" charset="0"/>
                <a:cs typeface="Times New Roman" panose="02020603050405020304" pitchFamily="18" charset="0"/>
              </a:rPr>
              <a:t>WWF: </a:t>
            </a:r>
            <a:r>
              <a:rPr lang="en-US" b="1" u="sng">
                <a:latin typeface="Calibri" panose="020F0502020204030204" pitchFamily="34" charset="0"/>
                <a:ea typeface="Calibri" panose="020F0502020204030204" pitchFamily="34" charset="0"/>
                <a:cs typeface="Times New Roman" panose="02020603050405020304" pitchFamily="18" charset="0"/>
              </a:rPr>
              <a:t>0</a:t>
            </a:r>
            <a:r>
              <a:rPr lang="en-US">
                <a:latin typeface="Calibri" panose="020F0502020204030204" pitchFamily="34" charset="0"/>
                <a:ea typeface="Calibri" panose="020F0502020204030204" pitchFamily="34" charset="0"/>
                <a:cs typeface="Times New Roman" panose="02020603050405020304" pitchFamily="18" charset="0"/>
              </a:rPr>
              <a:t> CWF: </a:t>
            </a:r>
            <a:r>
              <a:rPr lang="en-US" b="1" u="sng">
                <a:latin typeface="Calibri" panose="020F0502020204030204" pitchFamily="34" charset="0"/>
                <a:ea typeface="Calibri" panose="020F0502020204030204" pitchFamily="34" charset="0"/>
                <a:cs typeface="Times New Roman" panose="02020603050405020304" pitchFamily="18" charset="0"/>
              </a:rPr>
              <a:t>8</a:t>
            </a:r>
            <a:r>
              <a:rPr lang="en-US">
                <a:latin typeface="Calibri" panose="020F0502020204030204" pitchFamily="34" charset="0"/>
                <a:ea typeface="Calibri" panose="020F0502020204030204" pitchFamily="34" charset="0"/>
                <a:cs typeface="Times New Roman" panose="02020603050405020304" pitchFamily="18" charset="0"/>
              </a:rPr>
              <a:t> HQ/EV/drinking water: </a:t>
            </a:r>
            <a:r>
              <a:rPr lang="en-US" b="1" u="sng">
                <a:latin typeface="Calibri" panose="020F0502020204030204" pitchFamily="34" charset="0"/>
                <a:ea typeface="Calibri" panose="020F0502020204030204" pitchFamily="34" charset="0"/>
                <a:cs typeface="Times New Roman" panose="02020603050405020304" pitchFamily="18" charset="0"/>
              </a:rPr>
              <a:t>15</a:t>
            </a:r>
            <a:r>
              <a:rPr lang="en-US">
                <a:latin typeface="Calibri" panose="020F0502020204030204" pitchFamily="34" charset="0"/>
                <a:ea typeface="Calibri" panose="020F0502020204030204" pitchFamily="34" charset="0"/>
                <a:cs typeface="Times New Roman" panose="02020603050405020304" pitchFamily="18" charset="0"/>
              </a:rPr>
              <a:t>  </a:t>
            </a:r>
            <a:r>
              <a:rPr lang="en-US" b="1">
                <a:latin typeface="Calibri" panose="020F0502020204030204" pitchFamily="34" charset="0"/>
                <a:ea typeface="Calibri" panose="020F0502020204030204" pitchFamily="34" charset="0"/>
                <a:cs typeface="Times New Roman" panose="02020603050405020304" pitchFamily="18" charset="0"/>
              </a:rPr>
              <a:t> 	                                            </a:t>
            </a:r>
            <a:r>
              <a:rPr lang="en-US" u="sng">
                <a:latin typeface="Calibri" panose="020F0502020204030204" pitchFamily="34" charset="0"/>
                <a:ea typeface="Calibri" panose="020F0502020204030204" pitchFamily="34" charset="0"/>
                <a:cs typeface="Times New Roman" panose="02020603050405020304" pitchFamily="18" charset="0"/>
              </a:rPr>
              <a:t>_____</a:t>
            </a:r>
            <a:r>
              <a:rPr lang="en-US" b="1">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(15)</a:t>
            </a:r>
            <a:endParaRPr lang="en-US" sz="360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20000"/>
              </a:lnSpc>
              <a:spcBef>
                <a:spcPts val="0"/>
              </a:spcBef>
              <a:buNone/>
            </a:pPr>
            <a:r>
              <a:rPr lang="en-US" b="1">
                <a:latin typeface="Calibri" panose="020F0502020204030204" pitchFamily="34" charset="0"/>
                <a:ea typeface="Calibri" panose="020F0502020204030204" pitchFamily="34" charset="0"/>
                <a:cs typeface="Times New Roman" panose="02020603050405020304" pitchFamily="18" charset="0"/>
              </a:rPr>
              <a:t>PA Fish &amp; Boat Stream Designation:</a:t>
            </a:r>
            <a:r>
              <a:rPr lang="en-US" sz="3600">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None: 0 Stocked Trout: </a:t>
            </a:r>
            <a:r>
              <a:rPr lang="en-US" b="1" u="sng">
                <a:latin typeface="Calibri" panose="020F0502020204030204" pitchFamily="34" charset="0"/>
                <a:ea typeface="Calibri" panose="020F0502020204030204" pitchFamily="34" charset="0"/>
                <a:cs typeface="Times New Roman" panose="02020603050405020304" pitchFamily="18" charset="0"/>
              </a:rPr>
              <a:t>10</a:t>
            </a:r>
            <a:r>
              <a:rPr lang="en-US">
                <a:latin typeface="Calibri" panose="020F0502020204030204" pitchFamily="34" charset="0"/>
                <a:ea typeface="Calibri" panose="020F0502020204030204" pitchFamily="34" charset="0"/>
                <a:cs typeface="Times New Roman" panose="02020603050405020304" pitchFamily="18" charset="0"/>
              </a:rPr>
              <a:t> Nat Re. Trout: </a:t>
            </a:r>
            <a:r>
              <a:rPr lang="en-US" b="1" u="sng">
                <a:latin typeface="Calibri" panose="020F0502020204030204" pitchFamily="34" charset="0"/>
                <a:ea typeface="Calibri" panose="020F0502020204030204" pitchFamily="34" charset="0"/>
                <a:cs typeface="Times New Roman" panose="02020603050405020304" pitchFamily="18" charset="0"/>
              </a:rPr>
              <a:t>20</a:t>
            </a:r>
            <a:r>
              <a:rPr lang="en-US">
                <a:latin typeface="Calibri" panose="020F0502020204030204" pitchFamily="34" charset="0"/>
                <a:ea typeface="Calibri" panose="020F0502020204030204" pitchFamily="34" charset="0"/>
                <a:cs typeface="Times New Roman" panose="02020603050405020304" pitchFamily="18" charset="0"/>
              </a:rPr>
              <a:t> Class A Wild Trout: </a:t>
            </a:r>
            <a:r>
              <a:rPr lang="en-US" b="1" u="sng">
                <a:latin typeface="Calibri" panose="020F0502020204030204" pitchFamily="34" charset="0"/>
                <a:ea typeface="Calibri" panose="020F0502020204030204" pitchFamily="34" charset="0"/>
                <a:cs typeface="Times New Roman" panose="02020603050405020304" pitchFamily="18" charset="0"/>
              </a:rPr>
              <a:t>30</a:t>
            </a:r>
            <a:r>
              <a:rPr lang="en-US">
                <a:latin typeface="Calibri" panose="020F0502020204030204" pitchFamily="34" charset="0"/>
                <a:ea typeface="Calibri" panose="020F0502020204030204" pitchFamily="34" charset="0"/>
                <a:cs typeface="Times New Roman" panose="02020603050405020304" pitchFamily="18" charset="0"/>
              </a:rPr>
              <a:t>        </a:t>
            </a:r>
            <a:r>
              <a:rPr lang="en-US" sz="2700" u="sng">
                <a:solidFill>
                  <a:prstClr val="black"/>
                </a:solidFill>
                <a:latin typeface="Calibri" panose="020F0502020204030204" pitchFamily="34" charset="0"/>
                <a:ea typeface="Calibri" panose="020F0502020204030204" pitchFamily="34" charset="0"/>
                <a:cs typeface="Times New Roman" panose="02020603050405020304" pitchFamily="18" charset="0"/>
              </a:rPr>
              <a:t>_____</a:t>
            </a:r>
            <a:r>
              <a:rPr lang="en-US">
                <a:latin typeface="Calibri" panose="020F0502020204030204" pitchFamily="34" charset="0"/>
                <a:ea typeface="Calibri" panose="020F0502020204030204" pitchFamily="34" charset="0"/>
                <a:cs typeface="Times New Roman" panose="02020603050405020304" pitchFamily="18" charset="0"/>
              </a:rPr>
              <a:t> (30)</a:t>
            </a:r>
          </a:p>
          <a:p>
            <a:pPr marL="0" marR="0" lvl="0" indent="0">
              <a:lnSpc>
                <a:spcPct val="120000"/>
              </a:lnSpc>
              <a:spcBef>
                <a:spcPts val="0"/>
              </a:spcBef>
              <a:buNone/>
            </a:pPr>
            <a:endParaRPr lang="en-US" sz="3200">
              <a:cs typeface="Calibri"/>
            </a:endParaRPr>
          </a:p>
          <a:p>
            <a:pPr marL="0" indent="0">
              <a:buNone/>
            </a:pPr>
            <a:r>
              <a:rPr lang="en-US" sz="4400" b="1">
                <a:cs typeface="Calibri"/>
              </a:rPr>
              <a:t>This criteria can be adjusted to suit each individual county’s needs. An updated example ranking criteria sheet will be available on the Center’s website shortly.</a:t>
            </a: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6693496"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Local Ranking Criteria Example</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828862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53919C-454D-72F7-0A8C-3AE85962E8C1}"/>
              </a:ext>
            </a:extLst>
          </p:cNvPr>
          <p:cNvSpPr/>
          <p:nvPr/>
        </p:nvSpPr>
        <p:spPr>
          <a:xfrm>
            <a:off x="0" y="-5638"/>
            <a:ext cx="12192000" cy="6869273"/>
          </a:xfrm>
          <a:prstGeom prst="rect">
            <a:avLst/>
          </a:prstGeom>
          <a:solidFill>
            <a:srgbClr val="25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3DE81C3-4170-AA5F-A7DE-FA6B5E5692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descr="A picture containing tree, outdoor, ground, forest&#10;&#10;Description automatically generated">
            <a:extLst>
              <a:ext uri="{FF2B5EF4-FFF2-40B4-BE49-F238E27FC236}">
                <a16:creationId xmlns:a16="http://schemas.microsoft.com/office/drawing/2014/main" id="{1B624EAA-9C4E-BE5C-F5B7-82C652BF4D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5635"/>
            <a:ext cx="3378199" cy="6858000"/>
          </a:xfrm>
          <a:prstGeom prst="rect">
            <a:avLst/>
          </a:prstGeom>
        </p:spPr>
      </p:pic>
      <p:sp>
        <p:nvSpPr>
          <p:cNvPr id="11" name="TextBox 10">
            <a:extLst>
              <a:ext uri="{FF2B5EF4-FFF2-40B4-BE49-F238E27FC236}">
                <a16:creationId xmlns:a16="http://schemas.microsoft.com/office/drawing/2014/main" id="{B9DF9C30-36D1-CB08-05C5-CBB9EF351E06}"/>
              </a:ext>
            </a:extLst>
          </p:cNvPr>
          <p:cNvSpPr txBox="1"/>
          <p:nvPr/>
        </p:nvSpPr>
        <p:spPr>
          <a:xfrm>
            <a:off x="3378200" y="-4"/>
            <a:ext cx="8813800" cy="1600244"/>
          </a:xfrm>
          <a:prstGeom prst="rect">
            <a:avLst/>
          </a:prstGeom>
          <a:solidFill>
            <a:srgbClr val="003D78">
              <a:alpha val="65000"/>
            </a:srgbClr>
          </a:solidFill>
        </p:spPr>
        <p:txBody>
          <a:bodyPr wrap="square" lIns="121727" tIns="60864" rIns="121727" bIns="60864" rtlCol="0" anchor="t">
            <a:spAutoFit/>
          </a:bodyPr>
          <a:lstStyle/>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FFFFFF"/>
                </a:solidFill>
                <a:effectLst/>
                <a:uLnTx/>
                <a:uFillTx/>
                <a:latin typeface="Gill Sans MT"/>
                <a:ea typeface="+mn-ea"/>
                <a:cs typeface="+mn-cs"/>
              </a:rPr>
              <a:t>Stream Crossing Replacement</a:t>
            </a:r>
          </a:p>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FFFFFF"/>
                </a:solidFill>
                <a:effectLst/>
                <a:uLnTx/>
                <a:uFillTx/>
                <a:latin typeface="Gill Sans MT"/>
                <a:ea typeface="+mn-ea"/>
                <a:cs typeface="+mn-cs"/>
              </a:rPr>
              <a:t>Site Prioritization</a:t>
            </a:r>
            <a:endParaRPr kumimoji="0" lang="en-US" sz="4267" b="0" i="0" u="none" strike="noStrike" kern="0" cap="none" spc="0" normalizeH="0" baseline="0" noProof="0">
              <a:ln>
                <a:noFill/>
              </a:ln>
              <a:solidFill>
                <a:srgbClr val="3FAF49"/>
              </a:solidFill>
              <a:effectLst/>
              <a:uLnTx/>
              <a:uFillTx/>
              <a:latin typeface="Gill Sans MT"/>
              <a:ea typeface="+mn-ea"/>
              <a:cs typeface="+mn-cs"/>
            </a:endParaRPr>
          </a:p>
        </p:txBody>
      </p:sp>
      <p:sp>
        <p:nvSpPr>
          <p:cNvPr id="12" name="TextBox 11">
            <a:extLst>
              <a:ext uri="{FF2B5EF4-FFF2-40B4-BE49-F238E27FC236}">
                <a16:creationId xmlns:a16="http://schemas.microsoft.com/office/drawing/2014/main" id="{A28783D1-E1A6-5DC9-55CD-62D867ABBD69}"/>
              </a:ext>
            </a:extLst>
          </p:cNvPr>
          <p:cNvSpPr txBox="1"/>
          <p:nvPr/>
        </p:nvSpPr>
        <p:spPr>
          <a:xfrm>
            <a:off x="3657600" y="1847850"/>
            <a:ext cx="8267700" cy="4072910"/>
          </a:xfrm>
          <a:prstGeom prst="rect">
            <a:avLst/>
          </a:prstGeom>
          <a:noFill/>
        </p:spPr>
        <p:txBody>
          <a:bodyPr wrap="square" rtlCol="0">
            <a:spAutoFit/>
          </a:bodyPr>
          <a:lstStyle/>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Background</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Considerations for Prioritizing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Criteria for Prioritizing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FFFF00"/>
                </a:solidFill>
                <a:effectLst/>
                <a:uLnTx/>
                <a:uFillTx/>
                <a:latin typeface="Calibri" panose="020F0502020204030204"/>
                <a:ea typeface="+mn-ea"/>
                <a:cs typeface="+mn-cs"/>
              </a:rPr>
              <a:t>Finding Priority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Tools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Leveraging Additional Funding Sources</a:t>
            </a:r>
          </a:p>
        </p:txBody>
      </p:sp>
    </p:spTree>
    <p:extLst>
      <p:ext uri="{BB962C8B-B14F-4D97-AF65-F5344CB8AC3E}">
        <p14:creationId xmlns:p14="http://schemas.microsoft.com/office/powerpoint/2010/main" val="386809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4"/>
            <a:ext cx="11353626" cy="4645219"/>
          </a:xfrm>
        </p:spPr>
        <p:txBody>
          <a:bodyPr vert="horz" lIns="91440" tIns="45720" rIns="91440" bIns="45720" rtlCol="0" anchor="t">
            <a:normAutofit/>
          </a:bodyPr>
          <a:lstStyle/>
          <a:p>
            <a:pPr>
              <a:defRPr/>
            </a:pPr>
            <a:r>
              <a:rPr lang="en-US" sz="3200" dirty="0">
                <a:solidFill>
                  <a:prstClr val="black"/>
                </a:solidFill>
                <a:cs typeface="Calibri"/>
              </a:rPr>
              <a:t>You can be proactive in finding high-priority crossings for your municipal partners.</a:t>
            </a:r>
          </a:p>
          <a:p>
            <a:pPr>
              <a:defRPr/>
            </a:pPr>
            <a:endParaRPr lang="en-US" sz="3200" dirty="0">
              <a:solidFill>
                <a:prstClr val="black"/>
              </a:solidFill>
              <a:cs typeface="Calibri"/>
            </a:endParaRPr>
          </a:p>
          <a:p>
            <a:pPr lvl="1">
              <a:defRPr/>
            </a:pPr>
            <a:r>
              <a:rPr lang="en-US" sz="2800" dirty="0">
                <a:solidFill>
                  <a:prstClr val="black"/>
                </a:solidFill>
                <a:cs typeface="Calibri"/>
              </a:rPr>
              <a:t>A stream crossing in poor condition </a:t>
            </a:r>
            <a:r>
              <a:rPr lang="en-US" sz="2800" dirty="0">
                <a:solidFill>
                  <a:prstClr val="black"/>
                </a:solidFill>
                <a:highlight>
                  <a:srgbClr val="FFFFFF"/>
                </a:highlight>
                <a:cs typeface="Calibri"/>
              </a:rPr>
              <a:t>with significant environmental impact </a:t>
            </a:r>
            <a:r>
              <a:rPr lang="en-US" sz="2800" dirty="0">
                <a:solidFill>
                  <a:prstClr val="black"/>
                </a:solidFill>
                <a:cs typeface="Calibri"/>
              </a:rPr>
              <a:t>may not even be on the municipality’s radar.</a:t>
            </a:r>
          </a:p>
          <a:p>
            <a:pPr lvl="1">
              <a:defRPr/>
            </a:pPr>
            <a:endParaRPr lang="en-US" sz="2800" dirty="0">
              <a:solidFill>
                <a:prstClr val="black"/>
              </a:solidFill>
              <a:cs typeface="Calibri"/>
            </a:endParaRPr>
          </a:p>
          <a:p>
            <a:pPr lvl="1">
              <a:defRPr/>
            </a:pPr>
            <a:r>
              <a:rPr lang="en-US" sz="2800" dirty="0">
                <a:solidFill>
                  <a:prstClr val="black"/>
                </a:solidFill>
                <a:cs typeface="Calibri"/>
              </a:rPr>
              <a:t>Strengthens the municipality’s application and likelihood of funding</a:t>
            </a:r>
          </a:p>
          <a:p>
            <a:pPr lvl="1">
              <a:defRPr/>
            </a:pPr>
            <a:endParaRPr lang="en-US" sz="2800" dirty="0">
              <a:solidFill>
                <a:prstClr val="black"/>
              </a:solidFill>
              <a:cs typeface="Calibri"/>
            </a:endParaRPr>
          </a:p>
          <a:p>
            <a:pPr lvl="1">
              <a:defRPr/>
            </a:pPr>
            <a:r>
              <a:rPr lang="en-US" sz="2800" dirty="0">
                <a:solidFill>
                  <a:prstClr val="black"/>
                </a:solidFill>
                <a:cs typeface="Calibri"/>
              </a:rPr>
              <a:t>Many projects have been done where the district brought the project idea to the road owner. </a:t>
            </a: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6835928"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Finding Priority Stream Crossings</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43584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112951" y="1301194"/>
            <a:ext cx="11464967" cy="4751639"/>
          </a:xfrm>
        </p:spPr>
        <p:txBody>
          <a:bodyPr vert="horz" lIns="91440" tIns="45720" rIns="91440" bIns="45720" rtlCol="0" anchor="t">
            <a:normAutofit/>
          </a:bodyPr>
          <a:lstStyle/>
          <a:p>
            <a:r>
              <a:rPr lang="en-US" sz="3200" dirty="0">
                <a:cs typeface="Calibri"/>
              </a:rPr>
              <a:t>Prioritizing only small crossings on small streams may not optimize environmental uplift and expense </a:t>
            </a:r>
          </a:p>
          <a:p>
            <a:pPr lvl="1"/>
            <a:r>
              <a:rPr lang="en-US" sz="2800" dirty="0">
                <a:cs typeface="Calibri"/>
              </a:rPr>
              <a:t>Limited habitat value or environmental impact</a:t>
            </a:r>
          </a:p>
          <a:p>
            <a:pPr lvl="1"/>
            <a:r>
              <a:rPr lang="en-US" sz="2800" dirty="0">
                <a:cs typeface="Calibri"/>
              </a:rPr>
              <a:t>May often be necessary as part of a larger project</a:t>
            </a:r>
          </a:p>
          <a:p>
            <a:pPr lvl="1"/>
            <a:endParaRPr lang="en-US" sz="2800" dirty="0">
              <a:cs typeface="Calibri"/>
            </a:endParaRPr>
          </a:p>
          <a:p>
            <a:r>
              <a:rPr lang="en-US" sz="3200" dirty="0">
                <a:cs typeface="Calibri"/>
              </a:rPr>
              <a:t>It is a misconception that small streams make for easier crossing replacements</a:t>
            </a:r>
          </a:p>
          <a:p>
            <a:pPr lvl="1"/>
            <a:r>
              <a:rPr lang="en-US" sz="2800" dirty="0">
                <a:cs typeface="Calibri"/>
              </a:rPr>
              <a:t>Steeper slopes</a:t>
            </a:r>
          </a:p>
          <a:p>
            <a:pPr lvl="1"/>
            <a:r>
              <a:rPr lang="en-US" sz="2800" dirty="0">
                <a:cs typeface="Calibri"/>
              </a:rPr>
              <a:t>Vertical offset of the channel</a:t>
            </a:r>
          </a:p>
          <a:p>
            <a:pPr lvl="1"/>
            <a:r>
              <a:rPr lang="en-US" sz="2800" dirty="0">
                <a:cs typeface="Calibri"/>
              </a:rPr>
              <a:t>Constructability issues</a:t>
            </a:r>
            <a:endParaRPr lang="en-US" sz="3200" dirty="0">
              <a:cs typeface="Calibri"/>
            </a:endParaRP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7245946"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rPr>
              <a:t>Finding Priority Stream Cros</a:t>
            </a:r>
            <a:r>
              <a:rPr lang="en-US" sz="4000" b="1">
                <a:solidFill>
                  <a:prstClr val="white"/>
                </a:solidFill>
                <a:latin typeface="Calibri Light" panose="020F0302020204030204"/>
                <a:cs typeface="Calibri Light"/>
              </a:rPr>
              <a:t>sings</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2452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53919C-454D-72F7-0A8C-3AE85962E8C1}"/>
              </a:ext>
            </a:extLst>
          </p:cNvPr>
          <p:cNvSpPr/>
          <p:nvPr/>
        </p:nvSpPr>
        <p:spPr>
          <a:xfrm>
            <a:off x="0" y="-5638"/>
            <a:ext cx="12192000" cy="6869273"/>
          </a:xfrm>
          <a:prstGeom prst="rect">
            <a:avLst/>
          </a:prstGeom>
          <a:solidFill>
            <a:srgbClr val="25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Slide Number Placeholder 3">
            <a:extLst>
              <a:ext uri="{FF2B5EF4-FFF2-40B4-BE49-F238E27FC236}">
                <a16:creationId xmlns:a16="http://schemas.microsoft.com/office/drawing/2014/main" id="{D3DE81C3-4170-AA5F-A7DE-FA6B5E5692A2}"/>
              </a:ext>
            </a:extLst>
          </p:cNvPr>
          <p:cNvSpPr>
            <a:spLocks noGrp="1"/>
          </p:cNvSpPr>
          <p:nvPr>
            <p:ph type="sldNum" sz="quarter" idx="12"/>
          </p:nvPr>
        </p:nvSpPr>
        <p:spPr/>
        <p:txBody>
          <a:bodyPr/>
          <a:lstStyle/>
          <a:p>
            <a:fld id="{330EA680-D336-4FF7-8B7A-9848BB0A1C32}" type="slidenum">
              <a:rPr lang="en-US" smtClean="0"/>
              <a:t>2</a:t>
            </a:fld>
            <a:endParaRPr lang="en-US"/>
          </a:p>
        </p:txBody>
      </p:sp>
      <p:pic>
        <p:nvPicPr>
          <p:cNvPr id="6" name="Picture 5" descr="A picture containing tree, outdoor, ground, forest&#10;&#10;Description automatically generated">
            <a:extLst>
              <a:ext uri="{FF2B5EF4-FFF2-40B4-BE49-F238E27FC236}">
                <a16:creationId xmlns:a16="http://schemas.microsoft.com/office/drawing/2014/main" id="{1B624EAA-9C4E-BE5C-F5B7-82C652BF4D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5635"/>
            <a:ext cx="3378199" cy="6858000"/>
          </a:xfrm>
          <a:prstGeom prst="rect">
            <a:avLst/>
          </a:prstGeom>
        </p:spPr>
      </p:pic>
      <p:sp>
        <p:nvSpPr>
          <p:cNvPr id="11" name="TextBox 10">
            <a:extLst>
              <a:ext uri="{FF2B5EF4-FFF2-40B4-BE49-F238E27FC236}">
                <a16:creationId xmlns:a16="http://schemas.microsoft.com/office/drawing/2014/main" id="{B9DF9C30-36D1-CB08-05C5-CBB9EF351E06}"/>
              </a:ext>
            </a:extLst>
          </p:cNvPr>
          <p:cNvSpPr txBox="1"/>
          <p:nvPr/>
        </p:nvSpPr>
        <p:spPr>
          <a:xfrm>
            <a:off x="3378200" y="-4"/>
            <a:ext cx="8813800" cy="1600244"/>
          </a:xfrm>
          <a:prstGeom prst="rect">
            <a:avLst/>
          </a:prstGeom>
          <a:solidFill>
            <a:srgbClr val="003D78">
              <a:alpha val="65000"/>
            </a:srgbClr>
          </a:solidFill>
        </p:spPr>
        <p:txBody>
          <a:bodyPr wrap="square" lIns="121727" tIns="60864" rIns="121727" bIns="60864" rtlCol="0" anchor="t">
            <a:spAutoFit/>
          </a:bodyPr>
          <a:lstStyle/>
          <a:p>
            <a:pPr algn="ctr" defTabSz="1217288">
              <a:defRPr/>
            </a:pPr>
            <a:r>
              <a:rPr lang="en-US" sz="4800" kern="0">
                <a:solidFill>
                  <a:srgbClr val="FFFFFF"/>
                </a:solidFill>
                <a:latin typeface="Gill Sans MT"/>
              </a:rPr>
              <a:t>Stream Crossing Replacement</a:t>
            </a:r>
          </a:p>
          <a:p>
            <a:pPr algn="ctr" defTabSz="1217288">
              <a:defRPr/>
            </a:pPr>
            <a:r>
              <a:rPr lang="en-US" sz="4800" kern="0">
                <a:solidFill>
                  <a:srgbClr val="FFFFFF"/>
                </a:solidFill>
                <a:latin typeface="Gill Sans MT"/>
              </a:rPr>
              <a:t>Site Prioritization</a:t>
            </a:r>
            <a:endParaRPr lang="en-US" sz="4267" kern="0">
              <a:solidFill>
                <a:srgbClr val="3FAF49"/>
              </a:solidFill>
              <a:latin typeface="Gill Sans MT"/>
            </a:endParaRPr>
          </a:p>
        </p:txBody>
      </p:sp>
      <p:sp>
        <p:nvSpPr>
          <p:cNvPr id="12" name="TextBox 11">
            <a:extLst>
              <a:ext uri="{FF2B5EF4-FFF2-40B4-BE49-F238E27FC236}">
                <a16:creationId xmlns:a16="http://schemas.microsoft.com/office/drawing/2014/main" id="{A28783D1-E1A6-5DC9-55CD-62D867ABBD69}"/>
              </a:ext>
            </a:extLst>
          </p:cNvPr>
          <p:cNvSpPr txBox="1"/>
          <p:nvPr/>
        </p:nvSpPr>
        <p:spPr>
          <a:xfrm>
            <a:off x="3657600" y="1847850"/>
            <a:ext cx="8267700" cy="4072910"/>
          </a:xfrm>
          <a:prstGeom prst="rect">
            <a:avLst/>
          </a:prstGeom>
          <a:noFill/>
        </p:spPr>
        <p:txBody>
          <a:bodyPr wrap="square" rtlCol="0">
            <a:spAutoFit/>
          </a:bodyPr>
          <a:lstStyle/>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FFFF00"/>
                </a:solidFill>
                <a:effectLst/>
                <a:uLnTx/>
                <a:uFillTx/>
                <a:latin typeface="Calibri" panose="020F0502020204030204"/>
                <a:ea typeface="+mn-ea"/>
                <a:cs typeface="+mn-cs"/>
              </a:rPr>
              <a:t>Background</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lang="en-US" sz="3200">
                <a:solidFill>
                  <a:prstClr val="white"/>
                </a:solidFill>
                <a:latin typeface="Calibri" panose="020F0502020204030204"/>
              </a:rPr>
              <a:t>Considerations for Prioritizing Stream Crossings</a:t>
            </a: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lang="en-US" sz="3200">
                <a:solidFill>
                  <a:prstClr val="white"/>
                </a:solidFill>
                <a:latin typeface="Calibri" panose="020F0502020204030204"/>
              </a:rPr>
              <a:t>Criteria for Prioritizing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Finding</a:t>
            </a:r>
            <a:r>
              <a:rPr lang="en-US" sz="3200">
                <a:solidFill>
                  <a:prstClr val="white"/>
                </a:solidFill>
                <a:latin typeface="Calibri" panose="020F0502020204030204"/>
              </a:rPr>
              <a:t> Priority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Tools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lang="en-US" sz="3200">
                <a:solidFill>
                  <a:prstClr val="white"/>
                </a:solidFill>
                <a:latin typeface="Calibri" panose="020F0502020204030204"/>
              </a:rPr>
              <a:t>Leveraging Additional Funding Sources</a:t>
            </a: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83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0" y="1325275"/>
            <a:ext cx="11282088" cy="4438216"/>
          </a:xfrm>
        </p:spPr>
        <p:txBody>
          <a:bodyPr vert="horz" lIns="91440" tIns="45720" rIns="91440" bIns="45720" rtlCol="0" anchor="t">
            <a:normAutofit fontScale="85000" lnSpcReduction="10000"/>
          </a:bodyPr>
          <a:lstStyle/>
          <a:p>
            <a:pPr marL="0" lvl="0" indent="0">
              <a:buNone/>
              <a:defRPr/>
            </a:pPr>
            <a:r>
              <a:rPr lang="en-US" sz="3200" b="1" dirty="0">
                <a:solidFill>
                  <a:prstClr val="black"/>
                </a:solidFill>
                <a:cs typeface="Calibri"/>
              </a:rPr>
              <a:t>Be Upfront (Pre-Screening)</a:t>
            </a:r>
          </a:p>
          <a:p>
            <a:pPr marL="0" lvl="0" indent="0">
              <a:buNone/>
              <a:defRPr/>
            </a:pPr>
            <a:endParaRPr lang="en-US" sz="3200" b="1" dirty="0">
              <a:solidFill>
                <a:prstClr val="black"/>
              </a:solidFill>
              <a:cs typeface="Calibri"/>
            </a:endParaRPr>
          </a:p>
          <a:p>
            <a:pPr>
              <a:lnSpc>
                <a:spcPct val="100000"/>
              </a:lnSpc>
              <a:spcBef>
                <a:spcPts val="0"/>
              </a:spcBef>
              <a:defRPr/>
            </a:pPr>
            <a:r>
              <a:rPr lang="en-US" sz="3200" dirty="0">
                <a:solidFill>
                  <a:prstClr val="black"/>
                </a:solidFill>
                <a:cs typeface="Calibri"/>
              </a:rPr>
              <a:t>If a site has low environmental impact and is unlikely to be funded, let the municipality know and why.</a:t>
            </a:r>
          </a:p>
          <a:p>
            <a:pPr>
              <a:lnSpc>
                <a:spcPct val="100000"/>
              </a:lnSpc>
              <a:spcBef>
                <a:spcPts val="0"/>
              </a:spcBef>
              <a:defRPr/>
            </a:pPr>
            <a:endParaRPr lang="en-US" dirty="0">
              <a:solidFill>
                <a:prstClr val="black"/>
              </a:solidFill>
              <a:cs typeface="Calibri"/>
            </a:endParaRPr>
          </a:p>
          <a:p>
            <a:pPr>
              <a:lnSpc>
                <a:spcPct val="100000"/>
              </a:lnSpc>
              <a:spcBef>
                <a:spcPts val="0"/>
              </a:spcBef>
              <a:defRPr/>
            </a:pPr>
            <a:r>
              <a:rPr lang="en-US" sz="3200" dirty="0">
                <a:solidFill>
                  <a:prstClr val="black"/>
                </a:solidFill>
                <a:cs typeface="Calibri"/>
              </a:rPr>
              <a:t>Avoid the time for site assessment for projects that are unlikely to be funded.</a:t>
            </a:r>
          </a:p>
          <a:p>
            <a:pPr>
              <a:lnSpc>
                <a:spcPct val="100000"/>
              </a:lnSpc>
              <a:spcBef>
                <a:spcPts val="0"/>
              </a:spcBef>
              <a:defRPr/>
            </a:pPr>
            <a:endParaRPr lang="en-US" sz="3200" dirty="0">
              <a:solidFill>
                <a:prstClr val="black"/>
              </a:solidFill>
              <a:cs typeface="Calibri"/>
            </a:endParaRPr>
          </a:p>
          <a:p>
            <a:pPr>
              <a:lnSpc>
                <a:spcPct val="100000"/>
              </a:lnSpc>
              <a:spcBef>
                <a:spcPts val="0"/>
              </a:spcBef>
              <a:defRPr/>
            </a:pPr>
            <a:r>
              <a:rPr lang="en-US" sz="3200" dirty="0">
                <a:solidFill>
                  <a:prstClr val="black"/>
                </a:solidFill>
                <a:cs typeface="Calibri"/>
              </a:rPr>
              <a:t>Focus time for survey and material / cost estimating for projects that have a realistic chance of receiving funding.</a:t>
            </a:r>
          </a:p>
          <a:p>
            <a:pPr>
              <a:lnSpc>
                <a:spcPct val="100000"/>
              </a:lnSpc>
              <a:spcBef>
                <a:spcPts val="0"/>
              </a:spcBef>
              <a:defRPr/>
            </a:pPr>
            <a:endParaRPr lang="en-US" sz="3200" dirty="0">
              <a:solidFill>
                <a:prstClr val="black"/>
              </a:solidFill>
              <a:cs typeface="Calibri"/>
            </a:endParaRPr>
          </a:p>
          <a:p>
            <a:pPr>
              <a:lnSpc>
                <a:spcPct val="100000"/>
              </a:lnSpc>
              <a:spcBef>
                <a:spcPts val="0"/>
              </a:spcBef>
              <a:defRPr/>
            </a:pPr>
            <a:r>
              <a:rPr lang="en-US" sz="3200" dirty="0">
                <a:solidFill>
                  <a:prstClr val="black"/>
                </a:solidFill>
                <a:cs typeface="Calibri"/>
              </a:rPr>
              <a:t>Work with your municipalities to identify high-priority sites (be proactive)</a:t>
            </a:r>
          </a:p>
          <a:p>
            <a:endParaRPr lang="en-US" sz="3200" dirty="0">
              <a:cs typeface="Calibri"/>
            </a:endParaRPr>
          </a:p>
          <a:p>
            <a:endParaRPr lang="en-US" sz="3200" dirty="0">
              <a:cs typeface="Calibri"/>
            </a:endParaRPr>
          </a:p>
          <a:p>
            <a:endParaRPr lang="en-US" sz="2800" dirty="0">
              <a:cs typeface="Calibri"/>
            </a:endParaRPr>
          </a:p>
          <a:p>
            <a:pPr lvl="1"/>
            <a:endParaRPr lang="en-US" dirty="0">
              <a:cs typeface="Calibri"/>
            </a:endParaRPr>
          </a:p>
          <a:p>
            <a:endParaRPr lang="en-US" dirty="0">
              <a:cs typeface="Calibri"/>
            </a:endParaRPr>
          </a:p>
          <a:p>
            <a:pPr marL="0" indent="0">
              <a:buNone/>
            </a:pPr>
            <a:endParaRPr lang="en-US" dirty="0">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6835928"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Finding Priority Stream Crossings</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274131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6835928"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Finding Priority Stream Crossings</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AECDC38A-28E8-1A35-CFBA-9F3DA1EC48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3704" y="3483370"/>
            <a:ext cx="3425952" cy="2569464"/>
          </a:xfrm>
          <a:prstGeom prst="rect">
            <a:avLst/>
          </a:prstGeom>
        </p:spPr>
      </p:pic>
      <p:pic>
        <p:nvPicPr>
          <p:cNvPr id="4" name="Picture 3">
            <a:extLst>
              <a:ext uri="{FF2B5EF4-FFF2-40B4-BE49-F238E27FC236}">
                <a16:creationId xmlns:a16="http://schemas.microsoft.com/office/drawing/2014/main" id="{4C18481A-E50F-5EA3-D65F-79996339D6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8940" y="1201268"/>
            <a:ext cx="3425953" cy="2569465"/>
          </a:xfrm>
          <a:prstGeom prst="rect">
            <a:avLst/>
          </a:prstGeom>
        </p:spPr>
      </p:pic>
      <p:pic>
        <p:nvPicPr>
          <p:cNvPr id="11" name="Picture 10">
            <a:extLst>
              <a:ext uri="{FF2B5EF4-FFF2-40B4-BE49-F238E27FC236}">
                <a16:creationId xmlns:a16="http://schemas.microsoft.com/office/drawing/2014/main" id="{9D6C3544-05CF-F8BA-9BBA-4C28715C5B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4420" y="3462448"/>
            <a:ext cx="4013498" cy="2590385"/>
          </a:xfrm>
          <a:prstGeom prst="rect">
            <a:avLst/>
          </a:prstGeom>
        </p:spPr>
      </p:pic>
      <p:pic>
        <p:nvPicPr>
          <p:cNvPr id="15" name="Picture 14" descr="A stream with water flowing through a forest&#10;&#10;AI-generated content may be incorrect.">
            <a:extLst>
              <a:ext uri="{FF2B5EF4-FFF2-40B4-BE49-F238E27FC236}">
                <a16:creationId xmlns:a16="http://schemas.microsoft.com/office/drawing/2014/main" id="{CC8DFC47-8991-7DFF-2BFC-58DEBEE259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81670" y="1301575"/>
            <a:ext cx="4389612" cy="2469157"/>
          </a:xfrm>
          <a:prstGeom prst="rect">
            <a:avLst/>
          </a:prstGeom>
        </p:spPr>
      </p:pic>
    </p:spTree>
    <p:extLst>
      <p:ext uri="{BB962C8B-B14F-4D97-AF65-F5344CB8AC3E}">
        <p14:creationId xmlns:p14="http://schemas.microsoft.com/office/powerpoint/2010/main" val="791272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53919C-454D-72F7-0A8C-3AE85962E8C1}"/>
              </a:ext>
            </a:extLst>
          </p:cNvPr>
          <p:cNvSpPr/>
          <p:nvPr/>
        </p:nvSpPr>
        <p:spPr>
          <a:xfrm>
            <a:off x="0" y="-5638"/>
            <a:ext cx="12192000" cy="6869273"/>
          </a:xfrm>
          <a:prstGeom prst="rect">
            <a:avLst/>
          </a:prstGeom>
          <a:solidFill>
            <a:srgbClr val="25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3DE81C3-4170-AA5F-A7DE-FA6B5E5692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descr="A picture containing tree, outdoor, ground, forest&#10;&#10;Description automatically generated">
            <a:extLst>
              <a:ext uri="{FF2B5EF4-FFF2-40B4-BE49-F238E27FC236}">
                <a16:creationId xmlns:a16="http://schemas.microsoft.com/office/drawing/2014/main" id="{1B624EAA-9C4E-BE5C-F5B7-82C652BF4D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5635"/>
            <a:ext cx="3378199" cy="6858000"/>
          </a:xfrm>
          <a:prstGeom prst="rect">
            <a:avLst/>
          </a:prstGeom>
        </p:spPr>
      </p:pic>
      <p:sp>
        <p:nvSpPr>
          <p:cNvPr id="11" name="TextBox 10">
            <a:extLst>
              <a:ext uri="{FF2B5EF4-FFF2-40B4-BE49-F238E27FC236}">
                <a16:creationId xmlns:a16="http://schemas.microsoft.com/office/drawing/2014/main" id="{B9DF9C30-36D1-CB08-05C5-CBB9EF351E06}"/>
              </a:ext>
            </a:extLst>
          </p:cNvPr>
          <p:cNvSpPr txBox="1"/>
          <p:nvPr/>
        </p:nvSpPr>
        <p:spPr>
          <a:xfrm>
            <a:off x="3378200" y="-4"/>
            <a:ext cx="8813800" cy="1600244"/>
          </a:xfrm>
          <a:prstGeom prst="rect">
            <a:avLst/>
          </a:prstGeom>
          <a:solidFill>
            <a:srgbClr val="003D78">
              <a:alpha val="65000"/>
            </a:srgbClr>
          </a:solidFill>
        </p:spPr>
        <p:txBody>
          <a:bodyPr wrap="square" lIns="121727" tIns="60864" rIns="121727" bIns="60864" rtlCol="0" anchor="t">
            <a:spAutoFit/>
          </a:bodyPr>
          <a:lstStyle/>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FFFFFF"/>
                </a:solidFill>
                <a:effectLst/>
                <a:uLnTx/>
                <a:uFillTx/>
                <a:latin typeface="Gill Sans MT"/>
                <a:ea typeface="+mn-ea"/>
                <a:cs typeface="+mn-cs"/>
              </a:rPr>
              <a:t>Stream Crossing Replacement</a:t>
            </a:r>
          </a:p>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FFFFFF"/>
                </a:solidFill>
                <a:effectLst/>
                <a:uLnTx/>
                <a:uFillTx/>
                <a:latin typeface="Gill Sans MT"/>
                <a:ea typeface="+mn-ea"/>
                <a:cs typeface="+mn-cs"/>
              </a:rPr>
              <a:t>Site Prioritization</a:t>
            </a:r>
            <a:endParaRPr kumimoji="0" lang="en-US" sz="4267" b="0" i="0" u="none" strike="noStrike" kern="0" cap="none" spc="0" normalizeH="0" baseline="0" noProof="0">
              <a:ln>
                <a:noFill/>
              </a:ln>
              <a:solidFill>
                <a:srgbClr val="3FAF49"/>
              </a:solidFill>
              <a:effectLst/>
              <a:uLnTx/>
              <a:uFillTx/>
              <a:latin typeface="Gill Sans MT"/>
              <a:ea typeface="+mn-ea"/>
              <a:cs typeface="+mn-cs"/>
            </a:endParaRPr>
          </a:p>
        </p:txBody>
      </p:sp>
      <p:sp>
        <p:nvSpPr>
          <p:cNvPr id="12" name="TextBox 11">
            <a:extLst>
              <a:ext uri="{FF2B5EF4-FFF2-40B4-BE49-F238E27FC236}">
                <a16:creationId xmlns:a16="http://schemas.microsoft.com/office/drawing/2014/main" id="{A28783D1-E1A6-5DC9-55CD-62D867ABBD69}"/>
              </a:ext>
            </a:extLst>
          </p:cNvPr>
          <p:cNvSpPr txBox="1"/>
          <p:nvPr/>
        </p:nvSpPr>
        <p:spPr>
          <a:xfrm>
            <a:off x="3657600" y="1847850"/>
            <a:ext cx="8267700" cy="4072910"/>
          </a:xfrm>
          <a:prstGeom prst="rect">
            <a:avLst/>
          </a:prstGeom>
          <a:noFill/>
        </p:spPr>
        <p:txBody>
          <a:bodyPr wrap="square" rtlCol="0">
            <a:spAutoFit/>
          </a:bodyPr>
          <a:lstStyle/>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Background</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Considerations for Prioritizing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Criteria for Prioritizing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Finding Priority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FFFF00"/>
                </a:solidFill>
                <a:effectLst/>
                <a:uLnTx/>
                <a:uFillTx/>
                <a:latin typeface="Calibri" panose="020F0502020204030204"/>
                <a:ea typeface="+mn-ea"/>
                <a:cs typeface="+mn-cs"/>
              </a:rPr>
              <a:t>Tools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Leveraging Additional Funding Sources</a:t>
            </a:r>
          </a:p>
        </p:txBody>
      </p:sp>
    </p:spTree>
    <p:extLst>
      <p:ext uri="{BB962C8B-B14F-4D97-AF65-F5344CB8AC3E}">
        <p14:creationId xmlns:p14="http://schemas.microsoft.com/office/powerpoint/2010/main" val="3788367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466725" y="164437"/>
            <a:ext cx="8815820"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Tools (PFBC Interactive Trout Streams Map)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TextBox 2">
            <a:extLst>
              <a:ext uri="{FF2B5EF4-FFF2-40B4-BE49-F238E27FC236}">
                <a16:creationId xmlns:a16="http://schemas.microsoft.com/office/drawing/2014/main" id="{D0204DF2-FE36-4F2A-0184-577A93A813E3}"/>
              </a:ext>
            </a:extLst>
          </p:cNvPr>
          <p:cNvSpPr txBox="1"/>
          <p:nvPr/>
        </p:nvSpPr>
        <p:spPr>
          <a:xfrm>
            <a:off x="468702" y="125945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Trout Streams</a:t>
            </a:r>
            <a:endParaRPr lang="en-US"/>
          </a:p>
        </p:txBody>
      </p:sp>
      <p:pic>
        <p:nvPicPr>
          <p:cNvPr id="4" name="Picture 3">
            <a:extLst>
              <a:ext uri="{FF2B5EF4-FFF2-40B4-BE49-F238E27FC236}">
                <a16:creationId xmlns:a16="http://schemas.microsoft.com/office/drawing/2014/main" id="{580E4CE0-7F6F-DA0F-89EF-2358F3D670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1586" y="1317224"/>
            <a:ext cx="8597659" cy="4870532"/>
          </a:xfrm>
          <a:prstGeom prst="rect">
            <a:avLst/>
          </a:prstGeom>
        </p:spPr>
      </p:pic>
    </p:spTree>
    <p:extLst>
      <p:ext uri="{BB962C8B-B14F-4D97-AF65-F5344CB8AC3E}">
        <p14:creationId xmlns:p14="http://schemas.microsoft.com/office/powerpoint/2010/main" val="616198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438150" y="164437"/>
            <a:ext cx="884439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Tools (Conservation Explorer Map)</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TextBox 2">
            <a:extLst>
              <a:ext uri="{FF2B5EF4-FFF2-40B4-BE49-F238E27FC236}">
                <a16:creationId xmlns:a16="http://schemas.microsoft.com/office/drawing/2014/main" id="{091656FD-5F58-1007-9288-AD882A65E6F0}"/>
              </a:ext>
            </a:extLst>
          </p:cNvPr>
          <p:cNvSpPr txBox="1"/>
          <p:nvPr/>
        </p:nvSpPr>
        <p:spPr>
          <a:xfrm>
            <a:off x="267419" y="1259457"/>
            <a:ext cx="35914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Map | PA Conservation Explorer</a:t>
            </a:r>
            <a:endParaRPr lang="en-US"/>
          </a:p>
        </p:txBody>
      </p:sp>
      <p:pic>
        <p:nvPicPr>
          <p:cNvPr id="4" name="Picture 3">
            <a:extLst>
              <a:ext uri="{FF2B5EF4-FFF2-40B4-BE49-F238E27FC236}">
                <a16:creationId xmlns:a16="http://schemas.microsoft.com/office/drawing/2014/main" id="{D69D0D2E-5E80-21AC-3D09-881E1DA1FA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7094" y="1624806"/>
            <a:ext cx="8655169" cy="4557294"/>
          </a:xfrm>
          <a:prstGeom prst="rect">
            <a:avLst/>
          </a:prstGeom>
        </p:spPr>
      </p:pic>
    </p:spTree>
    <p:extLst>
      <p:ext uri="{BB962C8B-B14F-4D97-AF65-F5344CB8AC3E}">
        <p14:creationId xmlns:p14="http://schemas.microsoft.com/office/powerpoint/2010/main" val="3431037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sz="3200">
                <a:cs typeface="Calibri"/>
              </a:rPr>
              <a:t>Also known as NAACC</a:t>
            </a:r>
          </a:p>
          <a:p>
            <a:r>
              <a:rPr lang="en-US" sz="3200">
                <a:cs typeface="Calibri"/>
              </a:rPr>
              <a:t>Method for assessing culvert conditions and aquatic organism passage</a:t>
            </a:r>
          </a:p>
          <a:p>
            <a:r>
              <a:rPr lang="en-US" sz="3200">
                <a:cs typeface="Calibri"/>
              </a:rPr>
              <a:t>Coarse index of barrier severity</a:t>
            </a:r>
            <a:endParaRPr lang="en-US" sz="3200">
              <a:ea typeface="Calibri"/>
              <a:cs typeface="Calibri"/>
            </a:endParaRPr>
          </a:p>
          <a:p>
            <a:r>
              <a:rPr lang="en-US" sz="3200">
                <a:cs typeface="Calibri"/>
              </a:rPr>
              <a:t>Become familiar with the parameters NAACC uses to visually determine the severity of barrier, etc.</a:t>
            </a:r>
          </a:p>
          <a:p>
            <a:r>
              <a:rPr lang="en-US" sz="3200">
                <a:cs typeface="Calibri"/>
              </a:rPr>
              <a:t>PFBC has staff and partners that can come survey an unassessed site.</a:t>
            </a: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438150" y="164437"/>
            <a:ext cx="8844395"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Tools (North Atlantic Connectivity Collaborative)</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247274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pPr marL="0" indent="0">
              <a:buNone/>
            </a:pPr>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438150" y="164437"/>
            <a:ext cx="8844395"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Tools (North Atlantic Connectivity Collaborative)</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68950BB0-ABC0-482C-2E7D-311B42F6BF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0413" y="1465797"/>
            <a:ext cx="7112124" cy="4978487"/>
          </a:xfrm>
          <a:prstGeom prst="rect">
            <a:avLst/>
          </a:prstGeom>
        </p:spPr>
      </p:pic>
      <p:sp>
        <p:nvSpPr>
          <p:cNvPr id="5" name="TextBox 4">
            <a:extLst>
              <a:ext uri="{FF2B5EF4-FFF2-40B4-BE49-F238E27FC236}">
                <a16:creationId xmlns:a16="http://schemas.microsoft.com/office/drawing/2014/main" id="{5AB0BC93-6D90-6A89-0F3A-238A4D7A4C85}"/>
              </a:ext>
            </a:extLst>
          </p:cNvPr>
          <p:cNvSpPr txBox="1"/>
          <p:nvPr/>
        </p:nvSpPr>
        <p:spPr>
          <a:xfrm>
            <a:off x="152399" y="1337733"/>
            <a:ext cx="413173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err="1">
                <a:ea typeface="Calibri" panose="020F0502020204030204"/>
                <a:cs typeface="Calibri" panose="020F0502020204030204"/>
              </a:rPr>
              <a:t>Bankfull</a:t>
            </a:r>
            <a:r>
              <a:rPr lang="en-US" sz="2400">
                <a:ea typeface="Calibri" panose="020F0502020204030204"/>
                <a:cs typeface="Calibri" panose="020F0502020204030204"/>
              </a:rPr>
              <a:t> width</a:t>
            </a:r>
          </a:p>
          <a:p>
            <a:pPr marL="285750" indent="-285750">
              <a:buFont typeface="Arial"/>
              <a:buChar char="•"/>
            </a:pPr>
            <a:r>
              <a:rPr lang="en-US" sz="2400">
                <a:ea typeface="Calibri" panose="020F0502020204030204"/>
                <a:cs typeface="Calibri" panose="020F0502020204030204"/>
              </a:rPr>
              <a:t>Structure width</a:t>
            </a:r>
          </a:p>
          <a:p>
            <a:pPr marL="285750" indent="-285750">
              <a:buFont typeface="Arial"/>
              <a:buChar char="•"/>
            </a:pPr>
            <a:r>
              <a:rPr lang="en-US" sz="2400">
                <a:ea typeface="Calibri" panose="020F0502020204030204"/>
                <a:cs typeface="Calibri" panose="020F0502020204030204"/>
              </a:rPr>
              <a:t>Substrate coverage</a:t>
            </a:r>
          </a:p>
          <a:p>
            <a:pPr marL="285750" indent="-285750">
              <a:buFont typeface="Arial"/>
              <a:buChar char="•"/>
            </a:pPr>
            <a:r>
              <a:rPr lang="en-US" sz="2400">
                <a:ea typeface="Calibri" panose="020F0502020204030204"/>
                <a:cs typeface="Calibri" panose="020F0502020204030204"/>
              </a:rPr>
              <a:t>Vertical offsets</a:t>
            </a:r>
          </a:p>
          <a:p>
            <a:pPr marL="285750" indent="-285750">
              <a:buFont typeface="Arial"/>
              <a:buChar char="•"/>
            </a:pPr>
            <a:r>
              <a:rPr lang="en-US" sz="2400">
                <a:ea typeface="Calibri" panose="020F0502020204030204"/>
                <a:cs typeface="Calibri" panose="020F0502020204030204"/>
              </a:rPr>
              <a:t>Water depth and velocity</a:t>
            </a:r>
          </a:p>
          <a:p>
            <a:pPr marL="285750" indent="-285750">
              <a:buFont typeface="Arial"/>
              <a:buChar char="•"/>
            </a:pPr>
            <a:r>
              <a:rPr lang="en-US" sz="2400">
                <a:ea typeface="Calibri" panose="020F0502020204030204"/>
                <a:cs typeface="Calibri" panose="020F0502020204030204"/>
              </a:rPr>
              <a:t>Condition of structure</a:t>
            </a:r>
          </a:p>
        </p:txBody>
      </p:sp>
    </p:spTree>
    <p:extLst>
      <p:ext uri="{BB962C8B-B14F-4D97-AF65-F5344CB8AC3E}">
        <p14:creationId xmlns:p14="http://schemas.microsoft.com/office/powerpoint/2010/main" val="644057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sz="3200">
                <a:cs typeface="Calibri"/>
              </a:rPr>
              <a:t>https://naacc.org/naacc_data_center_home.cfm</a:t>
            </a: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438150" y="164437"/>
            <a:ext cx="8844395"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Tools (North Atlantic Connectivity Collaborative)</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3D104D93-C521-CF20-5F79-C3C3BE0032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5925" y="1925913"/>
            <a:ext cx="8238225" cy="4458288"/>
          </a:xfrm>
          <a:prstGeom prst="rect">
            <a:avLst/>
          </a:prstGeom>
        </p:spPr>
      </p:pic>
    </p:spTree>
    <p:extLst>
      <p:ext uri="{BB962C8B-B14F-4D97-AF65-F5344CB8AC3E}">
        <p14:creationId xmlns:p14="http://schemas.microsoft.com/office/powerpoint/2010/main" val="4067158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sz="3200">
                <a:cs typeface="Calibri"/>
              </a:rPr>
              <a:t>PFBC is working with several colleges to do NAACC surveys at unassessed crossings</a:t>
            </a:r>
          </a:p>
          <a:p>
            <a:r>
              <a:rPr lang="en-US" sz="3200">
                <a:ea typeface="Calibri"/>
                <a:cs typeface="Calibri"/>
              </a:rPr>
              <a:t>Non-profits: TU and WPC</a:t>
            </a:r>
          </a:p>
          <a:p>
            <a:r>
              <a:rPr lang="en-US" sz="3200">
                <a:ea typeface="Calibri"/>
                <a:cs typeface="Calibri"/>
              </a:rPr>
              <a:t>Dave Dippold: PFBC Fish Passage Biologist</a:t>
            </a:r>
          </a:p>
          <a:p>
            <a:pPr lvl="1"/>
            <a:r>
              <a:rPr lang="en-US" sz="2800">
                <a:ea typeface="Calibri"/>
                <a:cs typeface="Calibri"/>
              </a:rPr>
              <a:t>ddippold@pa.gov      </a:t>
            </a:r>
          </a:p>
          <a:p>
            <a:r>
              <a:rPr lang="en-US" sz="3200">
                <a:ea typeface="Calibri"/>
                <a:cs typeface="Calibri"/>
              </a:rPr>
              <a:t>Clayton Good: PFBC Division of Environmental Services</a:t>
            </a:r>
          </a:p>
          <a:p>
            <a:pPr lvl="1"/>
            <a:r>
              <a:rPr lang="en-US" sz="2800">
                <a:ea typeface="Calibri"/>
                <a:cs typeface="Calibri"/>
              </a:rPr>
              <a:t>Clgood@pa.gov</a:t>
            </a:r>
          </a:p>
          <a:p>
            <a:endParaRPr lang="en-US">
              <a:solidFill>
                <a:srgbClr val="000000"/>
              </a:solidFill>
              <a:ea typeface="Calibri" panose="020F0502020204030204"/>
              <a:cs typeface="Calibri"/>
            </a:endParaRPr>
          </a:p>
          <a:p>
            <a:pPr lvl="1"/>
            <a:endParaRPr lang="en-US">
              <a:solidFill>
                <a:srgbClr val="000000"/>
              </a:solidFill>
              <a:ea typeface="Calibri" panose="020F0502020204030204"/>
              <a:cs typeface="Calibri"/>
            </a:endParaRPr>
          </a:p>
          <a:p>
            <a:endParaRPr lang="en-US">
              <a:solidFill>
                <a:srgbClr val="000000"/>
              </a:solidFill>
              <a:ea typeface="Calibri" panose="020F0502020204030204"/>
              <a:cs typeface="Calibri"/>
            </a:endParaRPr>
          </a:p>
          <a:p>
            <a:pPr marL="0" indent="0">
              <a:buNone/>
            </a:pPr>
            <a:endParaRPr lang="en-US">
              <a:solidFill>
                <a:srgbClr val="FF0000"/>
              </a:solidFill>
              <a:ea typeface="Calibri" panose="020F0502020204030204"/>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438150" y="164437"/>
            <a:ext cx="8844395"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Tools (North Atlantic Connectivity Collaborative)</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43989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81000" y="164437"/>
            <a:ext cx="8901545" cy="82333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Tools (North Atlantic Connectivity Collaborative) </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1D0B8EC-14B1-F35A-B221-E2D22E87F2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753" y="1218131"/>
            <a:ext cx="4747899" cy="4756438"/>
          </a:xfrm>
          <a:prstGeom prst="rect">
            <a:avLst/>
          </a:prstGeom>
        </p:spPr>
      </p:pic>
      <p:sp>
        <p:nvSpPr>
          <p:cNvPr id="9" name="TextBox 8">
            <a:extLst>
              <a:ext uri="{FF2B5EF4-FFF2-40B4-BE49-F238E27FC236}">
                <a16:creationId xmlns:a16="http://schemas.microsoft.com/office/drawing/2014/main" id="{8B417D27-6F52-9569-9624-84A81DB3527C}"/>
              </a:ext>
            </a:extLst>
          </p:cNvPr>
          <p:cNvSpPr txBox="1"/>
          <p:nvPr/>
        </p:nvSpPr>
        <p:spPr>
          <a:xfrm>
            <a:off x="5155474" y="1407615"/>
            <a:ext cx="7036526" cy="427809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Perennial Stream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High-Quality Cold-Water Fishery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Wild Trout Stream (Class A candidate)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Only culvert on entire stream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Complete AOP barrier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Restores connectivity to 1.1 upstream miles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Reconnects stream from headwaters to mouth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Existing 3’ failing round pipe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9-foot average </a:t>
            </a:r>
            <a:r>
              <a:rPr kumimoji="0" lang="en-US" sz="3200" b="0" i="0" u="none" strike="noStrike" kern="1200" cap="none" spc="0" normalizeH="0" baseline="0" noProof="0" err="1">
                <a:ln>
                  <a:noFill/>
                </a:ln>
                <a:solidFill>
                  <a:prstClr val="black"/>
                </a:solidFill>
                <a:effectLst/>
                <a:uLnTx/>
                <a:uFillTx/>
                <a:latin typeface="Calibri" panose="020F0502020204030204"/>
                <a:ea typeface="+mn-ea"/>
                <a:cs typeface="+mn-cs"/>
              </a:rPr>
              <a:t>bankfull</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width</a:t>
            </a:r>
          </a:p>
        </p:txBody>
      </p:sp>
    </p:spTree>
    <p:extLst>
      <p:ext uri="{BB962C8B-B14F-4D97-AF65-F5344CB8AC3E}">
        <p14:creationId xmlns:p14="http://schemas.microsoft.com/office/powerpoint/2010/main" val="381044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74955" y="1325275"/>
            <a:ext cx="9007590" cy="4699174"/>
          </a:xfrm>
        </p:spPr>
        <p:txBody>
          <a:bodyPr vert="horz" lIns="91440" tIns="45720" rIns="91440" bIns="45720" rtlCol="0" anchor="t">
            <a:normAutofit fontScale="92500" lnSpcReduction="10000"/>
          </a:bodyPr>
          <a:lstStyle/>
          <a:p>
            <a:r>
              <a:rPr lang="en-US" sz="3200">
                <a:cs typeface="Calibri"/>
              </a:rPr>
              <a:t>Stream crossing replacements are costly, limiting the number of replacements each county can complete.</a:t>
            </a:r>
          </a:p>
          <a:p>
            <a:pPr lvl="1"/>
            <a:r>
              <a:rPr lang="en-US" sz="2800">
                <a:cs typeface="Calibri"/>
              </a:rPr>
              <a:t>Conservation districts have shown interest in maximizing the benefits of crossing replacements (some crossings have greater environmental value than others).</a:t>
            </a:r>
            <a:endParaRPr lang="en-US" sz="2800">
              <a:ea typeface="Calibri"/>
              <a:cs typeface="Calibri"/>
            </a:endParaRPr>
          </a:p>
          <a:p>
            <a:pPr lvl="1"/>
            <a:r>
              <a:rPr lang="en-US" sz="2800">
                <a:cs typeface="Calibri"/>
              </a:rPr>
              <a:t>There are various criteria that can be used to prioritize sites that provide the most benefit for the intended cause.</a:t>
            </a:r>
          </a:p>
          <a:p>
            <a:pPr lvl="2"/>
            <a:r>
              <a:rPr lang="en-US" sz="2400">
                <a:cs typeface="Calibri"/>
              </a:rPr>
              <a:t>Can be beneficial for finding project sites and selecting between sites.</a:t>
            </a:r>
          </a:p>
          <a:p>
            <a:pPr marL="0" indent="0" algn="ctr">
              <a:buNone/>
            </a:pPr>
            <a:r>
              <a:rPr lang="en-US" sz="3000" i="1" u="sng">
                <a:cs typeface="Calibri"/>
              </a:rPr>
              <a:t>The information provided in this webinar is for your consideration when identifying and funding stream crossing replacements. They are not requirements. </a:t>
            </a:r>
            <a:endParaRPr lang="en-US" sz="3000" i="1" u="sng">
              <a:ea typeface="Calibri"/>
              <a:cs typeface="Calibri"/>
            </a:endParaRPr>
          </a:p>
          <a:p>
            <a:endParaRPr lang="en-US" sz="3200">
              <a:cs typeface="Calibri"/>
            </a:endParaRPr>
          </a:p>
          <a:p>
            <a:endParaRPr lang="en-US" sz="3200">
              <a:cs typeface="Calibri"/>
            </a:endParaRPr>
          </a:p>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Background </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2434314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81000" y="164437"/>
            <a:ext cx="890154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a:solidFill>
                  <a:prstClr val="white"/>
                </a:solidFill>
                <a:latin typeface="Calibri Light" panose="020F0302020204030204"/>
                <a:cs typeface="Calibri Light"/>
              </a:rPr>
              <a:t>Tools (National Aquatic Barrier Inventory and Prioritization Tool) </a:t>
            </a:r>
            <a:endParaRPr kumimoji="0" lang="en-US" sz="26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3" name="Slide Number Placeholder 2">
            <a:extLst>
              <a:ext uri="{FF2B5EF4-FFF2-40B4-BE49-F238E27FC236}">
                <a16:creationId xmlns:a16="http://schemas.microsoft.com/office/drawing/2014/main" id="{F994C66A-97FA-94FE-DC61-40299ABB42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BE3E4D5-D729-888B-A07C-D18FC95A19B4}"/>
              </a:ext>
            </a:extLst>
          </p:cNvPr>
          <p:cNvSpPr txBox="1"/>
          <p:nvPr/>
        </p:nvSpPr>
        <p:spPr>
          <a:xfrm>
            <a:off x="762000" y="1532945"/>
            <a:ext cx="6350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https://aquaticbarriers.org/priority/small_barriers/</a:t>
            </a:r>
            <a:r>
              <a:rPr lang="en-US"/>
              <a:t> </a:t>
            </a:r>
          </a:p>
        </p:txBody>
      </p:sp>
    </p:spTree>
    <p:extLst>
      <p:ext uri="{BB962C8B-B14F-4D97-AF65-F5344CB8AC3E}">
        <p14:creationId xmlns:p14="http://schemas.microsoft.com/office/powerpoint/2010/main" val="182633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53919C-454D-72F7-0A8C-3AE85962E8C1}"/>
              </a:ext>
            </a:extLst>
          </p:cNvPr>
          <p:cNvSpPr/>
          <p:nvPr/>
        </p:nvSpPr>
        <p:spPr>
          <a:xfrm>
            <a:off x="0" y="-5638"/>
            <a:ext cx="12192000" cy="6869273"/>
          </a:xfrm>
          <a:prstGeom prst="rect">
            <a:avLst/>
          </a:prstGeom>
          <a:solidFill>
            <a:srgbClr val="25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3DE81C3-4170-AA5F-A7DE-FA6B5E5692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descr="A picture containing tree, outdoor, ground, forest&#10;&#10;Description automatically generated">
            <a:extLst>
              <a:ext uri="{FF2B5EF4-FFF2-40B4-BE49-F238E27FC236}">
                <a16:creationId xmlns:a16="http://schemas.microsoft.com/office/drawing/2014/main" id="{1B624EAA-9C4E-BE5C-F5B7-82C652BF4D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5635"/>
            <a:ext cx="3378199" cy="6858000"/>
          </a:xfrm>
          <a:prstGeom prst="rect">
            <a:avLst/>
          </a:prstGeom>
        </p:spPr>
      </p:pic>
      <p:sp>
        <p:nvSpPr>
          <p:cNvPr id="11" name="TextBox 10">
            <a:extLst>
              <a:ext uri="{FF2B5EF4-FFF2-40B4-BE49-F238E27FC236}">
                <a16:creationId xmlns:a16="http://schemas.microsoft.com/office/drawing/2014/main" id="{B9DF9C30-36D1-CB08-05C5-CBB9EF351E06}"/>
              </a:ext>
            </a:extLst>
          </p:cNvPr>
          <p:cNvSpPr txBox="1"/>
          <p:nvPr/>
        </p:nvSpPr>
        <p:spPr>
          <a:xfrm>
            <a:off x="3378200" y="-4"/>
            <a:ext cx="8813800" cy="1600244"/>
          </a:xfrm>
          <a:prstGeom prst="rect">
            <a:avLst/>
          </a:prstGeom>
          <a:solidFill>
            <a:srgbClr val="003D78">
              <a:alpha val="65000"/>
            </a:srgbClr>
          </a:solidFill>
        </p:spPr>
        <p:txBody>
          <a:bodyPr wrap="square" lIns="121727" tIns="60864" rIns="121727" bIns="60864" rtlCol="0" anchor="t">
            <a:spAutoFit/>
          </a:bodyPr>
          <a:lstStyle/>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FFFFFF"/>
                </a:solidFill>
                <a:effectLst/>
                <a:uLnTx/>
                <a:uFillTx/>
                <a:latin typeface="Gill Sans MT"/>
                <a:ea typeface="+mn-ea"/>
                <a:cs typeface="+mn-cs"/>
              </a:rPr>
              <a:t>Stream Crossing Replacement</a:t>
            </a:r>
          </a:p>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FFFFFF"/>
                </a:solidFill>
                <a:effectLst/>
                <a:uLnTx/>
                <a:uFillTx/>
                <a:latin typeface="Gill Sans MT"/>
                <a:ea typeface="+mn-ea"/>
                <a:cs typeface="+mn-cs"/>
              </a:rPr>
              <a:t>Site Prioritization</a:t>
            </a:r>
            <a:endParaRPr kumimoji="0" lang="en-US" sz="4267" b="0" i="0" u="none" strike="noStrike" kern="0" cap="none" spc="0" normalizeH="0" baseline="0" noProof="0">
              <a:ln>
                <a:noFill/>
              </a:ln>
              <a:solidFill>
                <a:srgbClr val="3FAF49"/>
              </a:solidFill>
              <a:effectLst/>
              <a:uLnTx/>
              <a:uFillTx/>
              <a:latin typeface="Gill Sans MT"/>
              <a:ea typeface="+mn-ea"/>
              <a:cs typeface="+mn-cs"/>
            </a:endParaRPr>
          </a:p>
        </p:txBody>
      </p:sp>
      <p:sp>
        <p:nvSpPr>
          <p:cNvPr id="12" name="TextBox 11">
            <a:extLst>
              <a:ext uri="{FF2B5EF4-FFF2-40B4-BE49-F238E27FC236}">
                <a16:creationId xmlns:a16="http://schemas.microsoft.com/office/drawing/2014/main" id="{A28783D1-E1A6-5DC9-55CD-62D867ABBD69}"/>
              </a:ext>
            </a:extLst>
          </p:cNvPr>
          <p:cNvSpPr txBox="1"/>
          <p:nvPr/>
        </p:nvSpPr>
        <p:spPr>
          <a:xfrm>
            <a:off x="3657600" y="1847850"/>
            <a:ext cx="8267700" cy="4072910"/>
          </a:xfrm>
          <a:prstGeom prst="rect">
            <a:avLst/>
          </a:prstGeom>
          <a:noFill/>
        </p:spPr>
        <p:txBody>
          <a:bodyPr wrap="square" rtlCol="0">
            <a:spAutoFit/>
          </a:bodyPr>
          <a:lstStyle/>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Background</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Considerations for Prioritizing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Criteria for Prioritizing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Finding Priority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Tools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FFFF00"/>
                </a:solidFill>
                <a:effectLst/>
                <a:uLnTx/>
                <a:uFillTx/>
                <a:latin typeface="Calibri" panose="020F0502020204030204"/>
                <a:ea typeface="+mn-ea"/>
                <a:cs typeface="+mn-cs"/>
              </a:rPr>
              <a:t>Leveraging Additional Funding Sources</a:t>
            </a:r>
          </a:p>
        </p:txBody>
      </p:sp>
    </p:spTree>
    <p:extLst>
      <p:ext uri="{BB962C8B-B14F-4D97-AF65-F5344CB8AC3E}">
        <p14:creationId xmlns:p14="http://schemas.microsoft.com/office/powerpoint/2010/main" val="316117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fontScale="92500" lnSpcReduction="10000"/>
          </a:bodyPr>
          <a:lstStyle/>
          <a:p>
            <a:r>
              <a:rPr lang="en-US" sz="3200">
                <a:cs typeface="Calibri"/>
              </a:rPr>
              <a:t>The road owner may only be interested in the replacement if the district can provide total funding.</a:t>
            </a:r>
          </a:p>
          <a:p>
            <a:r>
              <a:rPr lang="en-US" sz="3200">
                <a:cs typeface="Calibri"/>
              </a:rPr>
              <a:t>Some districts do not have the budget to complete stream crossing replacement projects with DGLVR Program funding alone.</a:t>
            </a:r>
          </a:p>
          <a:p>
            <a:r>
              <a:rPr lang="en-US" sz="3200">
                <a:cs typeface="Calibri"/>
              </a:rPr>
              <a:t>There are opportunities to seek and utilize other grant funding sources to offset these costs.</a:t>
            </a:r>
          </a:p>
          <a:p>
            <a:r>
              <a:rPr lang="en-US" sz="3200">
                <a:cs typeface="Calibri"/>
              </a:rPr>
              <a:t>To achieve more benefits, it may be important to replace additional stream crossings that the DGLVR Program cannot fund.</a:t>
            </a:r>
          </a:p>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8441766" cy="823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Leveraging Additional Funding Sources</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29659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fontScale="85000" lnSpcReduction="20000"/>
          </a:bodyPr>
          <a:lstStyle/>
          <a:p>
            <a:r>
              <a:rPr lang="en-US" sz="3200">
                <a:cs typeface="Calibri"/>
              </a:rPr>
              <a:t>National Fish and Wildlife Foundation</a:t>
            </a:r>
          </a:p>
          <a:p>
            <a:r>
              <a:rPr lang="en-US" sz="3200">
                <a:cs typeface="Calibri"/>
              </a:rPr>
              <a:t>DEP Growing Greener</a:t>
            </a:r>
          </a:p>
          <a:p>
            <a:r>
              <a:rPr lang="en-US" sz="3200">
                <a:cs typeface="Calibri"/>
              </a:rPr>
              <a:t>DCNR C2P2</a:t>
            </a:r>
          </a:p>
          <a:p>
            <a:r>
              <a:rPr lang="en-US" sz="3200">
                <a:cs typeface="Calibri"/>
              </a:rPr>
              <a:t>Coldwater Heritage Partnership</a:t>
            </a:r>
          </a:p>
          <a:p>
            <a:r>
              <a:rPr lang="en-US" sz="3200">
                <a:cs typeface="Calibri"/>
              </a:rPr>
              <a:t>Eastern Brook Trout Joint Venture</a:t>
            </a:r>
          </a:p>
          <a:p>
            <a:r>
              <a:rPr lang="en-US" sz="3200">
                <a:cs typeface="Calibri"/>
              </a:rPr>
              <a:t>Energy Companies</a:t>
            </a:r>
          </a:p>
          <a:p>
            <a:r>
              <a:rPr lang="en-US" sz="3200">
                <a:cs typeface="Calibri"/>
              </a:rPr>
              <a:t>US Fish and Wildlife</a:t>
            </a:r>
          </a:p>
          <a:p>
            <a:pPr lvl="1"/>
            <a:r>
              <a:rPr lang="en-US" sz="2800">
                <a:cs typeface="Calibri"/>
              </a:rPr>
              <a:t>Chesapeake WILD Program</a:t>
            </a:r>
          </a:p>
          <a:p>
            <a:pPr lvl="1"/>
            <a:r>
              <a:rPr lang="en-US" sz="2800">
                <a:cs typeface="Calibri"/>
              </a:rPr>
              <a:t>Delaware Watershed Conservation Fund</a:t>
            </a:r>
          </a:p>
          <a:p>
            <a:pPr lvl="1"/>
            <a:r>
              <a:rPr lang="en-US" sz="2800">
                <a:cs typeface="Calibri"/>
              </a:rPr>
              <a:t>Great Lakes Fish and Wildlife Restoration Act Grant Program</a:t>
            </a:r>
          </a:p>
          <a:p>
            <a:pPr lvl="1"/>
            <a:r>
              <a:rPr lang="en-US" sz="2800">
                <a:cs typeface="Calibri"/>
              </a:rPr>
              <a:t>National Fish Passage Program</a:t>
            </a:r>
          </a:p>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Potential Funding Sources</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3219093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ground, rock&#10;&#10;Description automatically generated">
            <a:extLst>
              <a:ext uri="{FF2B5EF4-FFF2-40B4-BE49-F238E27FC236}">
                <a16:creationId xmlns:a16="http://schemas.microsoft.com/office/drawing/2014/main" id="{31164324-4ED7-E7CC-7799-580157E80F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6" y="0"/>
            <a:ext cx="12186123" cy="9139592"/>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631676" y="3875313"/>
            <a:ext cx="2387719" cy="3220812"/>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600" b="1" i="0" u="sng" strike="noStrike" kern="1200" cap="none" spc="0" normalizeH="0" baseline="0" noProof="0">
                <a:ln>
                  <a:noFill/>
                </a:ln>
                <a:solidFill>
                  <a:srgbClr val="FFFFFF"/>
                </a:solidFill>
                <a:effectLst/>
                <a:uLnTx/>
                <a:uFillTx/>
                <a:latin typeface="Gill Sans MT"/>
                <a:ea typeface="+mn-ea"/>
                <a:cs typeface="+mn-cs"/>
              </a:rPr>
              <a:t>SCC</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a:ln>
                  <a:noFill/>
                </a:ln>
                <a:solidFill>
                  <a:srgbClr val="FFFFFF"/>
                </a:solidFill>
                <a:effectLst/>
                <a:uLnTx/>
                <a:uFillTx/>
                <a:latin typeface="Gill Sans MT"/>
                <a:ea typeface="+mn-ea"/>
                <a:cs typeface="+mn-cs"/>
              </a:rPr>
              <a:t>Andy Mickey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a:solidFill>
                  <a:srgbClr val="FFFFFF"/>
                </a:solidFill>
                <a:latin typeface="Gill Sans MT"/>
              </a:rPr>
              <a:t>anmickey@pa.gov</a:t>
            </a:r>
            <a:endParaRPr kumimoji="0" lang="en-US" sz="1600" b="0" i="0" u="none" strike="noStrike" kern="1200" cap="none" spc="0" normalizeH="0" baseline="0" noProof="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sng" strike="noStrike" kern="1200" cap="none" spc="0" normalizeH="0" baseline="0" noProof="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a:ln>
                  <a:noFill/>
                </a:ln>
                <a:solidFill>
                  <a:srgbClr val="FFFFFF"/>
                </a:solidFill>
                <a:effectLst/>
                <a:uLnTx/>
                <a:uFillTx/>
                <a:latin typeface="Gill Sans MT"/>
                <a:ea typeface="+mn-ea"/>
                <a:cs typeface="+mn-cs"/>
              </a:rPr>
              <a:t>Shaun McAdams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a:solidFill>
                  <a:srgbClr val="FFFFFF"/>
                </a:solidFill>
                <a:latin typeface="Gill Sans MT"/>
              </a:rPr>
              <a:t>spm140@psu.edu</a:t>
            </a:r>
            <a:endParaRPr kumimoji="0" lang="en-US" sz="1600" b="0" i="0" u="none" strike="noStrike" kern="1200" cap="none" spc="0" normalizeH="0" baseline="0" noProof="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sng" strike="noStrike" kern="1200" cap="none" spc="0" normalizeH="0" baseline="0" noProof="0">
                <a:ln>
                  <a:noFill/>
                </a:ln>
                <a:solidFill>
                  <a:srgbClr val="FFFFFF"/>
                </a:solidFill>
                <a:effectLst/>
                <a:uLnTx/>
                <a:uFillTx/>
                <a:latin typeface="Gill Sans MT"/>
                <a:ea typeface="+mn-ea"/>
                <a:cs typeface="+mn-cs"/>
              </a:rPr>
              <a:t>PFBC</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a:ln>
                  <a:noFill/>
                </a:ln>
                <a:solidFill>
                  <a:srgbClr val="FFFFFF"/>
                </a:solidFill>
                <a:effectLst/>
                <a:uLnTx/>
                <a:uFillTx/>
                <a:latin typeface="Gill Sans MT"/>
                <a:ea typeface="+mn-ea"/>
                <a:cs typeface="+mn-cs"/>
              </a:rPr>
              <a:t>Clayton Good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a:solidFill>
                  <a:srgbClr val="FFFFFF"/>
                </a:solidFill>
                <a:latin typeface="Gill Sans MT"/>
              </a:rPr>
              <a:t>clgood@pa.gov</a:t>
            </a:r>
            <a:endParaRPr kumimoji="0" lang="en-US" sz="1600" b="0" i="0" u="none" strike="noStrike" kern="1200" cap="none" spc="0" normalizeH="0" baseline="0" noProof="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a:ln>
                <a:noFill/>
              </a:ln>
              <a:solidFill>
                <a:srgbClr val="FFFFFF"/>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1787735" y="176496"/>
            <a:ext cx="8616530" cy="1200183"/>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srgbClr val="FFFFFF"/>
                </a:solidFill>
                <a:effectLst/>
                <a:uLnTx/>
                <a:uFillTx/>
                <a:latin typeface="Gill Sans MT"/>
                <a:ea typeface="+mn-ea"/>
                <a:cs typeface="+mn-cs"/>
              </a:rPr>
              <a:t>Stream Crossing Replacement </a:t>
            </a:r>
          </a:p>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srgbClr val="FFFFFF"/>
                </a:solidFill>
                <a:effectLst/>
                <a:uLnTx/>
                <a:uFillTx/>
                <a:latin typeface="Gill Sans MT"/>
                <a:ea typeface="+mn-ea"/>
                <a:cs typeface="+mn-cs"/>
              </a:rPr>
              <a:t>Site Prioritization</a:t>
            </a: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9321" y="6524704"/>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91320" y="652470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3545620" y="2383298"/>
            <a:ext cx="5100759" cy="1200183"/>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lang="en-US" sz="7200" b="1" kern="0">
                <a:solidFill>
                  <a:srgbClr val="FFFFFF"/>
                </a:solidFill>
                <a:latin typeface="Gill Sans MT"/>
              </a:rPr>
              <a:t>Questions?</a:t>
            </a:r>
            <a:endParaRPr kumimoji="0" lang="en-US" sz="7200" b="1" i="0" u="none" strike="noStrike" kern="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18232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Background </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9" name="Picture 8">
            <a:extLst>
              <a:ext uri="{FF2B5EF4-FFF2-40B4-BE49-F238E27FC236}">
                <a16:creationId xmlns:a16="http://schemas.microsoft.com/office/drawing/2014/main" id="{46A5B59B-A04A-E642-A412-6093886BCF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645" y="2203928"/>
            <a:ext cx="3676650" cy="3667125"/>
          </a:xfrm>
          <a:prstGeom prst="rect">
            <a:avLst/>
          </a:prstGeom>
        </p:spPr>
      </p:pic>
      <p:pic>
        <p:nvPicPr>
          <p:cNvPr id="11" name="Picture 10">
            <a:extLst>
              <a:ext uri="{FF2B5EF4-FFF2-40B4-BE49-F238E27FC236}">
                <a16:creationId xmlns:a16="http://schemas.microsoft.com/office/drawing/2014/main" id="{54DDFE32-0D68-D9A7-CC50-2E73891A57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6762" y="2183052"/>
            <a:ext cx="3676650" cy="3667125"/>
          </a:xfrm>
          <a:prstGeom prst="rect">
            <a:avLst/>
          </a:prstGeom>
        </p:spPr>
      </p:pic>
      <p:sp>
        <p:nvSpPr>
          <p:cNvPr id="5" name="Content Placeholder 4">
            <a:extLst>
              <a:ext uri="{FF2B5EF4-FFF2-40B4-BE49-F238E27FC236}">
                <a16:creationId xmlns:a16="http://schemas.microsoft.com/office/drawing/2014/main" id="{EB9C6583-E839-0814-F399-64A5751E84D6}"/>
              </a:ext>
            </a:extLst>
          </p:cNvPr>
          <p:cNvSpPr>
            <a:spLocks noGrp="1"/>
          </p:cNvSpPr>
          <p:nvPr>
            <p:ph idx="1"/>
          </p:nvPr>
        </p:nvSpPr>
        <p:spPr>
          <a:xfrm>
            <a:off x="228600" y="5847001"/>
            <a:ext cx="11675040" cy="997625"/>
          </a:xfrm>
        </p:spPr>
        <p:txBody>
          <a:bodyPr vert="horz" lIns="91440" tIns="45720" rIns="91440" bIns="45720" rtlCol="0" anchor="t">
            <a:normAutofit/>
          </a:bodyPr>
          <a:lstStyle/>
          <a:p>
            <a:pPr marL="0" indent="0" algn="ctr">
              <a:buNone/>
            </a:pPr>
            <a:r>
              <a:rPr lang="en-US">
                <a:ea typeface="Calibri"/>
                <a:cs typeface="Calibri"/>
              </a:rPr>
              <a:t>Structural and environmental issues.</a:t>
            </a:r>
            <a:endParaRPr lang="en-US"/>
          </a:p>
        </p:txBody>
      </p:sp>
      <p:sp>
        <p:nvSpPr>
          <p:cNvPr id="13" name="TextBox 12">
            <a:extLst>
              <a:ext uri="{FF2B5EF4-FFF2-40B4-BE49-F238E27FC236}">
                <a16:creationId xmlns:a16="http://schemas.microsoft.com/office/drawing/2014/main" id="{8DC11316-B4C8-3B1A-A191-2C5389784CD6}"/>
              </a:ext>
            </a:extLst>
          </p:cNvPr>
          <p:cNvSpPr txBox="1"/>
          <p:nvPr/>
        </p:nvSpPr>
        <p:spPr>
          <a:xfrm>
            <a:off x="190500" y="1209675"/>
            <a:ext cx="927735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highlight>
                  <a:srgbClr val="F5F5F5"/>
                </a:highlight>
              </a:rPr>
              <a:t>There should be a focus on environmental issues, not so much general infrastructure replacement.</a:t>
            </a:r>
            <a:endParaRPr lang="en-US" sz="2800">
              <a:ea typeface="Calibri" panose="020F0502020204030204"/>
              <a:cs typeface="Calibri" panose="020F0502020204030204"/>
            </a:endParaRPr>
          </a:p>
        </p:txBody>
      </p:sp>
      <p:pic>
        <p:nvPicPr>
          <p:cNvPr id="3" name="Picture 2">
            <a:extLst>
              <a:ext uri="{FF2B5EF4-FFF2-40B4-BE49-F238E27FC236}">
                <a16:creationId xmlns:a16="http://schemas.microsoft.com/office/drawing/2014/main" id="{8BBC0D3F-7FD8-9CD6-6017-9B4FA87B77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4150" y="2160740"/>
            <a:ext cx="3569919" cy="3705618"/>
          </a:xfrm>
          <a:prstGeom prst="rect">
            <a:avLst/>
          </a:prstGeom>
        </p:spPr>
      </p:pic>
    </p:spTree>
    <p:extLst>
      <p:ext uri="{BB962C8B-B14F-4D97-AF65-F5344CB8AC3E}">
        <p14:creationId xmlns:p14="http://schemas.microsoft.com/office/powerpoint/2010/main" val="93241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277650"/>
            <a:ext cx="11510839" cy="4485841"/>
          </a:xfrm>
        </p:spPr>
        <p:txBody>
          <a:bodyPr vert="horz" lIns="91440" tIns="45720" rIns="91440" bIns="45720" rtlCol="0" anchor="t">
            <a:normAutofit/>
          </a:bodyPr>
          <a:lstStyle/>
          <a:p>
            <a:pPr marL="0" indent="0" algn="ctr">
              <a:buNone/>
            </a:pPr>
            <a:endParaRPr lang="en-US" sz="3000">
              <a:ea typeface="Calibri" panose="020F0502020204030204"/>
              <a:cs typeface="Calibri" panose="020F0502020204030204"/>
            </a:endParaRPr>
          </a:p>
          <a:p>
            <a:pPr marL="0" indent="0">
              <a:buNone/>
            </a:pPr>
            <a:endParaRPr lang="en-US" sz="3200">
              <a:cs typeface="Calibri"/>
            </a:endParaRPr>
          </a:p>
          <a:p>
            <a:pPr marL="0" indent="0">
              <a:buNone/>
            </a:pPr>
            <a:endParaRPr lang="en-US" sz="3200">
              <a:highlight>
                <a:srgbClr val="FFFF00"/>
              </a:highlight>
              <a:ea typeface="Calibri"/>
              <a:cs typeface="Calibri"/>
            </a:endParaRPr>
          </a:p>
          <a:p>
            <a:endParaRPr lang="en-US" sz="3200">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Background </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4" name="Picture 3">
            <a:extLst>
              <a:ext uri="{FF2B5EF4-FFF2-40B4-BE49-F238E27FC236}">
                <a16:creationId xmlns:a16="http://schemas.microsoft.com/office/drawing/2014/main" id="{98F881A1-C0F7-2FFB-918F-335CF6D7F4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523" y="2137879"/>
            <a:ext cx="4820432" cy="3625033"/>
          </a:xfrm>
          <a:prstGeom prst="rect">
            <a:avLst/>
          </a:prstGeom>
        </p:spPr>
      </p:pic>
      <p:pic>
        <p:nvPicPr>
          <p:cNvPr id="8" name="Picture 7">
            <a:extLst>
              <a:ext uri="{FF2B5EF4-FFF2-40B4-BE49-F238E27FC236}">
                <a16:creationId xmlns:a16="http://schemas.microsoft.com/office/drawing/2014/main" id="{C5663A0C-31D6-7336-7D33-0F141E2B01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0825" y="2133600"/>
            <a:ext cx="4981575" cy="3629025"/>
          </a:xfrm>
          <a:prstGeom prst="rect">
            <a:avLst/>
          </a:prstGeom>
        </p:spPr>
      </p:pic>
      <p:sp>
        <p:nvSpPr>
          <p:cNvPr id="13" name="TextBox 12">
            <a:extLst>
              <a:ext uri="{FF2B5EF4-FFF2-40B4-BE49-F238E27FC236}">
                <a16:creationId xmlns:a16="http://schemas.microsoft.com/office/drawing/2014/main" id="{7A4E807D-E201-56C1-DFF7-DA4D3DEF1D14}"/>
              </a:ext>
            </a:extLst>
          </p:cNvPr>
          <p:cNvSpPr txBox="1"/>
          <p:nvPr/>
        </p:nvSpPr>
        <p:spPr>
          <a:xfrm>
            <a:off x="1114425" y="5762624"/>
            <a:ext cx="99631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ea typeface="Calibri" panose="020F0502020204030204"/>
                <a:cs typeface="Calibri" panose="020F0502020204030204"/>
              </a:rPr>
              <a:t>Structurally sound with environmental issues.</a:t>
            </a:r>
          </a:p>
        </p:txBody>
      </p:sp>
    </p:spTree>
    <p:extLst>
      <p:ext uri="{BB962C8B-B14F-4D97-AF65-F5344CB8AC3E}">
        <p14:creationId xmlns:p14="http://schemas.microsoft.com/office/powerpoint/2010/main" val="303160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74955" y="1325275"/>
            <a:ext cx="9007590" cy="4699174"/>
          </a:xfrm>
        </p:spPr>
        <p:txBody>
          <a:bodyPr vert="horz" lIns="91440" tIns="45720" rIns="91440" bIns="45720" rtlCol="0" anchor="t">
            <a:normAutofit/>
          </a:bodyPr>
          <a:lstStyle/>
          <a:p>
            <a:pPr marL="0" indent="0">
              <a:buNone/>
            </a:pPr>
            <a:endParaRPr lang="en-US" sz="3200">
              <a:ea typeface="Calibri"/>
              <a:cs typeface="Calibri"/>
            </a:endParaRPr>
          </a:p>
          <a:p>
            <a:endParaRPr lang="en-US" sz="3200">
              <a:cs typeface="Calibri"/>
            </a:endParaRPr>
          </a:p>
          <a:p>
            <a:endParaRPr lang="en-US" sz="3200">
              <a:cs typeface="Calibri"/>
            </a:endParaRPr>
          </a:p>
          <a:p>
            <a:pPr marL="0" indent="0">
              <a:buNone/>
            </a:pPr>
            <a:endParaRPr lang="en-US" sz="3200">
              <a:ea typeface="Calibri"/>
              <a:cs typeface="Calibri"/>
            </a:endParaRP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Background </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E6A7B389-F286-7E3B-560C-DEC7FA01E5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6950" y="2609850"/>
            <a:ext cx="2943225" cy="2933700"/>
          </a:xfrm>
          <a:prstGeom prst="rect">
            <a:avLst/>
          </a:prstGeom>
        </p:spPr>
      </p:pic>
      <p:pic>
        <p:nvPicPr>
          <p:cNvPr id="4" name="Picture 3">
            <a:extLst>
              <a:ext uri="{FF2B5EF4-FFF2-40B4-BE49-F238E27FC236}">
                <a16:creationId xmlns:a16="http://schemas.microsoft.com/office/drawing/2014/main" id="{0F0CA988-77E9-F0F5-BB05-6D2C5D6AD2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0175" y="3248025"/>
            <a:ext cx="2943225" cy="2933700"/>
          </a:xfrm>
          <a:prstGeom prst="rect">
            <a:avLst/>
          </a:prstGeom>
        </p:spPr>
      </p:pic>
      <p:pic>
        <p:nvPicPr>
          <p:cNvPr id="5" name="Picture 4">
            <a:extLst>
              <a:ext uri="{FF2B5EF4-FFF2-40B4-BE49-F238E27FC236}">
                <a16:creationId xmlns:a16="http://schemas.microsoft.com/office/drawing/2014/main" id="{28029C25-C426-F31C-C93D-F4EE655731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38475" y="1914525"/>
            <a:ext cx="3038475" cy="3038475"/>
          </a:xfrm>
          <a:prstGeom prst="rect">
            <a:avLst/>
          </a:prstGeom>
        </p:spPr>
      </p:pic>
      <p:pic>
        <p:nvPicPr>
          <p:cNvPr id="8" name="Picture 7">
            <a:extLst>
              <a:ext uri="{FF2B5EF4-FFF2-40B4-BE49-F238E27FC236}">
                <a16:creationId xmlns:a16="http://schemas.microsoft.com/office/drawing/2014/main" id="{8A2EE651-974E-1589-73E9-4155555FA0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725" y="1123950"/>
            <a:ext cx="2952750" cy="2952750"/>
          </a:xfrm>
          <a:prstGeom prst="rect">
            <a:avLst/>
          </a:prstGeom>
        </p:spPr>
      </p:pic>
      <p:sp>
        <p:nvSpPr>
          <p:cNvPr id="11" name="TextBox 10">
            <a:extLst>
              <a:ext uri="{FF2B5EF4-FFF2-40B4-BE49-F238E27FC236}">
                <a16:creationId xmlns:a16="http://schemas.microsoft.com/office/drawing/2014/main" id="{20FA934F-68BA-BCF2-11A3-F0AFFA64485A}"/>
              </a:ext>
            </a:extLst>
          </p:cNvPr>
          <p:cNvSpPr txBox="1"/>
          <p:nvPr/>
        </p:nvSpPr>
        <p:spPr>
          <a:xfrm>
            <a:off x="266700" y="5629275"/>
            <a:ext cx="63150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Structurally sound with environmental issues.</a:t>
            </a:r>
          </a:p>
        </p:txBody>
      </p:sp>
    </p:spTree>
    <p:extLst>
      <p:ext uri="{BB962C8B-B14F-4D97-AF65-F5344CB8AC3E}">
        <p14:creationId xmlns:p14="http://schemas.microsoft.com/office/powerpoint/2010/main" val="80767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840779" y="164437"/>
            <a:ext cx="5902085"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Calibri Light" panose="020F0302020204030204"/>
                <a:cs typeface="Calibri Light"/>
              </a:rPr>
              <a:t>Background </a:t>
            </a:r>
            <a:endParaRPr kumimoji="0" lang="en-US" sz="4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5" name="Picture 4">
            <a:extLst>
              <a:ext uri="{FF2B5EF4-FFF2-40B4-BE49-F238E27FC236}">
                <a16:creationId xmlns:a16="http://schemas.microsoft.com/office/drawing/2014/main" id="{D2A60C6B-5F01-9640-DB39-870B7D9E12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4150" y="1428750"/>
            <a:ext cx="4819650" cy="3629025"/>
          </a:xfrm>
          <a:prstGeom prst="rect">
            <a:avLst/>
          </a:prstGeom>
        </p:spPr>
      </p:pic>
      <p:pic>
        <p:nvPicPr>
          <p:cNvPr id="3" name="Picture 2">
            <a:extLst>
              <a:ext uri="{FF2B5EF4-FFF2-40B4-BE49-F238E27FC236}">
                <a16:creationId xmlns:a16="http://schemas.microsoft.com/office/drawing/2014/main" id="{B9B8D310-8F1E-3BD6-99C5-5308D6D269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375" y="1429326"/>
            <a:ext cx="4819649" cy="3627872"/>
          </a:xfrm>
          <a:prstGeom prst="rect">
            <a:avLst/>
          </a:prstGeom>
        </p:spPr>
      </p:pic>
      <p:sp>
        <p:nvSpPr>
          <p:cNvPr id="15" name="Content Placeholder 14">
            <a:extLst>
              <a:ext uri="{FF2B5EF4-FFF2-40B4-BE49-F238E27FC236}">
                <a16:creationId xmlns:a16="http://schemas.microsoft.com/office/drawing/2014/main" id="{B65DAC4B-10A6-4A7A-6584-BAC935D27325}"/>
              </a:ext>
            </a:extLst>
          </p:cNvPr>
          <p:cNvSpPr>
            <a:spLocks noGrp="1"/>
          </p:cNvSpPr>
          <p:nvPr>
            <p:ph idx="1"/>
          </p:nvPr>
        </p:nvSpPr>
        <p:spPr>
          <a:xfrm>
            <a:off x="714375" y="5207000"/>
            <a:ext cx="10639425" cy="522288"/>
          </a:xfrm>
        </p:spPr>
        <p:txBody>
          <a:bodyPr vert="horz" lIns="91440" tIns="45720" rIns="91440" bIns="45720" rtlCol="0" anchor="t">
            <a:normAutofit/>
          </a:bodyPr>
          <a:lstStyle/>
          <a:p>
            <a:pPr marL="0" indent="0" algn="ctr">
              <a:buNone/>
            </a:pPr>
            <a:r>
              <a:rPr lang="en-US">
                <a:ea typeface="Calibri"/>
                <a:cs typeface="Calibri"/>
              </a:rPr>
              <a:t>Structural issues. Minimal environmental issues.</a:t>
            </a:r>
            <a:endParaRPr lang="en-US"/>
          </a:p>
        </p:txBody>
      </p:sp>
    </p:spTree>
    <p:extLst>
      <p:ext uri="{BB962C8B-B14F-4D97-AF65-F5344CB8AC3E}">
        <p14:creationId xmlns:p14="http://schemas.microsoft.com/office/powerpoint/2010/main" val="426273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53919C-454D-72F7-0A8C-3AE85962E8C1}"/>
              </a:ext>
            </a:extLst>
          </p:cNvPr>
          <p:cNvSpPr/>
          <p:nvPr/>
        </p:nvSpPr>
        <p:spPr>
          <a:xfrm>
            <a:off x="0" y="-5638"/>
            <a:ext cx="12192000" cy="6869273"/>
          </a:xfrm>
          <a:prstGeom prst="rect">
            <a:avLst/>
          </a:prstGeom>
          <a:solidFill>
            <a:srgbClr val="254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3DE81C3-4170-AA5F-A7DE-FA6B5E5692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descr="A picture containing tree, outdoor, ground, forest&#10;&#10;Description automatically generated">
            <a:extLst>
              <a:ext uri="{FF2B5EF4-FFF2-40B4-BE49-F238E27FC236}">
                <a16:creationId xmlns:a16="http://schemas.microsoft.com/office/drawing/2014/main" id="{1B624EAA-9C4E-BE5C-F5B7-82C652BF4D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5635"/>
            <a:ext cx="3378199" cy="6858000"/>
          </a:xfrm>
          <a:prstGeom prst="rect">
            <a:avLst/>
          </a:prstGeom>
        </p:spPr>
      </p:pic>
      <p:sp>
        <p:nvSpPr>
          <p:cNvPr id="11" name="TextBox 10">
            <a:extLst>
              <a:ext uri="{FF2B5EF4-FFF2-40B4-BE49-F238E27FC236}">
                <a16:creationId xmlns:a16="http://schemas.microsoft.com/office/drawing/2014/main" id="{B9DF9C30-36D1-CB08-05C5-CBB9EF351E06}"/>
              </a:ext>
            </a:extLst>
          </p:cNvPr>
          <p:cNvSpPr txBox="1"/>
          <p:nvPr/>
        </p:nvSpPr>
        <p:spPr>
          <a:xfrm>
            <a:off x="3378200" y="-4"/>
            <a:ext cx="8813800" cy="1600244"/>
          </a:xfrm>
          <a:prstGeom prst="rect">
            <a:avLst/>
          </a:prstGeom>
          <a:solidFill>
            <a:srgbClr val="003D78">
              <a:alpha val="65000"/>
            </a:srgbClr>
          </a:solidFill>
        </p:spPr>
        <p:txBody>
          <a:bodyPr wrap="square" lIns="121727" tIns="60864" rIns="121727" bIns="60864" rtlCol="0" anchor="t">
            <a:spAutoFit/>
          </a:bodyPr>
          <a:lstStyle/>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FFFFFF"/>
                </a:solidFill>
                <a:effectLst/>
                <a:uLnTx/>
                <a:uFillTx/>
                <a:latin typeface="Gill Sans MT"/>
                <a:ea typeface="+mn-ea"/>
                <a:cs typeface="+mn-cs"/>
              </a:rPr>
              <a:t>Stream Crossing Replacement</a:t>
            </a:r>
          </a:p>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FFFFFF"/>
                </a:solidFill>
                <a:effectLst/>
                <a:uLnTx/>
                <a:uFillTx/>
                <a:latin typeface="Gill Sans MT"/>
                <a:ea typeface="+mn-ea"/>
                <a:cs typeface="+mn-cs"/>
              </a:rPr>
              <a:t>Site Prioritization</a:t>
            </a:r>
            <a:endParaRPr kumimoji="0" lang="en-US" sz="4267" b="0" i="0" u="none" strike="noStrike" kern="0" cap="none" spc="0" normalizeH="0" baseline="0" noProof="0">
              <a:ln>
                <a:noFill/>
              </a:ln>
              <a:solidFill>
                <a:srgbClr val="3FAF49"/>
              </a:solidFill>
              <a:effectLst/>
              <a:uLnTx/>
              <a:uFillTx/>
              <a:latin typeface="Gill Sans MT"/>
              <a:ea typeface="+mn-ea"/>
              <a:cs typeface="+mn-cs"/>
            </a:endParaRPr>
          </a:p>
        </p:txBody>
      </p:sp>
      <p:sp>
        <p:nvSpPr>
          <p:cNvPr id="12" name="TextBox 11">
            <a:extLst>
              <a:ext uri="{FF2B5EF4-FFF2-40B4-BE49-F238E27FC236}">
                <a16:creationId xmlns:a16="http://schemas.microsoft.com/office/drawing/2014/main" id="{A28783D1-E1A6-5DC9-55CD-62D867ABBD69}"/>
              </a:ext>
            </a:extLst>
          </p:cNvPr>
          <p:cNvSpPr txBox="1"/>
          <p:nvPr/>
        </p:nvSpPr>
        <p:spPr>
          <a:xfrm>
            <a:off x="3495675" y="1847850"/>
            <a:ext cx="8429625" cy="4072910"/>
          </a:xfrm>
          <a:prstGeom prst="rect">
            <a:avLst/>
          </a:prstGeom>
          <a:noFill/>
        </p:spPr>
        <p:txBody>
          <a:bodyPr wrap="square" rtlCol="0">
            <a:spAutoFit/>
          </a:bodyPr>
          <a:lstStyle/>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Background</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FFFF00"/>
                </a:solidFill>
                <a:effectLst/>
                <a:uLnTx/>
                <a:uFillTx/>
                <a:latin typeface="Calibri" panose="020F0502020204030204"/>
                <a:ea typeface="+mn-ea"/>
                <a:cs typeface="+mn-cs"/>
              </a:rPr>
              <a:t>Considerations for Prioritizing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Criteria for Prioritizing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Finding Priority Stream Crossings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Tools</a:t>
            </a:r>
          </a:p>
          <a:p>
            <a:pPr marL="228594" marR="0" lvl="0" indent="-228594"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Leveraging Additional Funding Sources</a:t>
            </a:r>
          </a:p>
        </p:txBody>
      </p:sp>
    </p:spTree>
    <p:extLst>
      <p:ext uri="{BB962C8B-B14F-4D97-AF65-F5344CB8AC3E}">
        <p14:creationId xmlns:p14="http://schemas.microsoft.com/office/powerpoint/2010/main" val="297362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5B6604-318C-996F-E984-B7D9F1B70C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380000">
            <a:off x="8581809" y="2037745"/>
            <a:ext cx="4118594" cy="5013596"/>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295831" y="1325275"/>
            <a:ext cx="8986714" cy="4438216"/>
          </a:xfrm>
        </p:spPr>
        <p:txBody>
          <a:bodyPr vert="horz" lIns="91440" tIns="45720" rIns="91440" bIns="45720" rtlCol="0" anchor="t">
            <a:normAutofit/>
          </a:bodyPr>
          <a:lstStyle/>
          <a:p>
            <a:r>
              <a:rPr lang="en-US">
                <a:cs typeface="Calibri"/>
              </a:rPr>
              <a:t>An application deadline is imperative for being selective when funding projects. The prioritization approach is minimally effective if taking applications on a rolling basis.</a:t>
            </a:r>
          </a:p>
          <a:p>
            <a:pPr lvl="1">
              <a:buFont typeface="Courier New" panose="02070309020205020404" pitchFamily="49" charset="0"/>
              <a:buChar char="o"/>
            </a:pPr>
            <a:r>
              <a:rPr lang="en-US">
                <a:cs typeface="Calibri"/>
              </a:rPr>
              <a:t>There needs to be multiple stream crossing applications to prioritize against each other.</a:t>
            </a:r>
          </a:p>
          <a:p>
            <a:pPr lvl="1">
              <a:buFont typeface="Courier New" panose="02070309020205020404" pitchFamily="49" charset="0"/>
              <a:buChar char="o"/>
            </a:pPr>
            <a:r>
              <a:rPr lang="en-US">
                <a:cs typeface="Calibri"/>
              </a:rPr>
              <a:t>The local ranking criteria should be set up to inform the prioritization. </a:t>
            </a:r>
          </a:p>
          <a:p>
            <a:pPr lvl="1">
              <a:buFont typeface="Courier New" panose="02070309020205020404" pitchFamily="49" charset="0"/>
              <a:buChar char="o"/>
            </a:pPr>
            <a:r>
              <a:rPr lang="en-US">
                <a:cs typeface="Calibri"/>
              </a:rPr>
              <a:t>Districts can help steer potential applicants to the best sites.</a:t>
            </a:r>
          </a:p>
          <a:p>
            <a:pPr marL="0" indent="0">
              <a:buNone/>
            </a:pPr>
            <a:r>
              <a:rPr lang="en-US" sz="3200">
                <a:cs typeface="Calibri"/>
              </a:rPr>
              <a:t>	</a:t>
            </a:r>
          </a:p>
          <a:p>
            <a:endParaRPr lang="en-US" sz="3200">
              <a:cs typeface="Calibri"/>
            </a:endParaRPr>
          </a:p>
          <a:p>
            <a:endParaRPr lang="en-US" sz="2800">
              <a:cs typeface="Calibri"/>
            </a:endParaRPr>
          </a:p>
          <a:p>
            <a:pPr lvl="1"/>
            <a:endParaRPr lang="en-US">
              <a:cs typeface="Calibri"/>
            </a:endParaRPr>
          </a:p>
          <a:p>
            <a:endParaRPr lang="en-US">
              <a:cs typeface="Calibri"/>
            </a:endParaRPr>
          </a:p>
          <a:p>
            <a:pPr marL="0" indent="0">
              <a:buNone/>
            </a:pPr>
            <a:endParaRPr lang="en-US">
              <a:solidFill>
                <a:srgbClr val="FF0000"/>
              </a:solidFill>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295831" y="164437"/>
            <a:ext cx="9067244"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Light" panose="020F0302020204030204"/>
                <a:ea typeface="+mj-ea"/>
                <a:cs typeface="Calibri Light"/>
              </a:rPr>
              <a:t>Considerations for Prioritizing Stream Crossings</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Tree>
    <p:extLst>
      <p:ext uri="{BB962C8B-B14F-4D97-AF65-F5344CB8AC3E}">
        <p14:creationId xmlns:p14="http://schemas.microsoft.com/office/powerpoint/2010/main" val="13117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F6664E307E7642A768C89DDE8C7918" ma:contentTypeVersion="20" ma:contentTypeDescription="Create a new document." ma:contentTypeScope="" ma:versionID="3ae3e5912bb4d527a2ae7e90192fcedb">
  <xsd:schema xmlns:xsd="http://www.w3.org/2001/XMLSchema" xmlns:xs="http://www.w3.org/2001/XMLSchema" xmlns:p="http://schemas.microsoft.com/office/2006/metadata/properties" xmlns:ns2="59a34191-2f14-4c62-bb13-b8886858bebe" xmlns:ns3="584ed971-4273-4a84-aafc-a85829c512ff" targetNamespace="http://schemas.microsoft.com/office/2006/metadata/properties" ma:root="true" ma:fieldsID="e84859eed69426fd13daa3e291600000" ns2:_="" ns3:_="">
    <xsd:import namespace="59a34191-2f14-4c62-bb13-b8886858bebe"/>
    <xsd:import namespace="584ed971-4273-4a84-aafc-a85829c512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34191-2f14-4c62-bb13-b8886858b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4ed971-4273-4a84-aafc-a85829c512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7489c25-f702-4c7d-8a93-d4e87ca3d1e7}" ma:internalName="TaxCatchAll" ma:showField="CatchAllData" ma:web="584ed971-4273-4a84-aafc-a85829c512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a34191-2f14-4c62-bb13-b8886858bebe">
      <Terms xmlns="http://schemas.microsoft.com/office/infopath/2007/PartnerControls"/>
    </lcf76f155ced4ddcb4097134ff3c332f>
    <TaxCatchAll xmlns="584ed971-4273-4a84-aafc-a85829c512ff" xsi:nil="true"/>
  </documentManagement>
</p:properties>
</file>

<file path=customXml/itemProps1.xml><?xml version="1.0" encoding="utf-8"?>
<ds:datastoreItem xmlns:ds="http://schemas.openxmlformats.org/officeDocument/2006/customXml" ds:itemID="{D969B34B-9780-4CED-84FD-475252F16F3F}">
  <ds:schemaRefs>
    <ds:schemaRef ds:uri="http://schemas.microsoft.com/sharepoint/v3/contenttype/forms"/>
  </ds:schemaRefs>
</ds:datastoreItem>
</file>

<file path=customXml/itemProps2.xml><?xml version="1.0" encoding="utf-8"?>
<ds:datastoreItem xmlns:ds="http://schemas.openxmlformats.org/officeDocument/2006/customXml" ds:itemID="{5428015A-1279-4B5F-B859-5CDA02B83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34191-2f14-4c62-bb13-b8886858bebe"/>
    <ds:schemaRef ds:uri="584ed971-4273-4a84-aafc-a85829c512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C7FA4C-1670-4521-B2FB-1BA0C5760520}">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cbe98280-f2a1-4544-9a61-81a88316ecb5"/>
    <ds:schemaRef ds:uri="http://schemas.microsoft.com/office/2006/documentManagement/types"/>
    <ds:schemaRef ds:uri="6ee45c55-041f-47c1-9ab1-377545454fd4"/>
    <ds:schemaRef ds:uri="http://www.w3.org/XML/1998/namespace"/>
    <ds:schemaRef ds:uri="http://purl.org/dc/dcmitype/"/>
    <ds:schemaRef ds:uri="59a34191-2f14-4c62-bb13-b8886858bebe"/>
    <ds:schemaRef ds:uri="584ed971-4273-4a84-aafc-a85829c512ff"/>
  </ds:schemaRefs>
</ds:datastoreItem>
</file>

<file path=docProps/app.xml><?xml version="1.0" encoding="utf-8"?>
<Properties xmlns="http://schemas.openxmlformats.org/officeDocument/2006/extended-properties" xmlns:vt="http://schemas.openxmlformats.org/officeDocument/2006/docPropsVTypes">
  <TotalTime>2</TotalTime>
  <Words>1546</Words>
  <Application>Microsoft Office PowerPoint</Application>
  <PresentationFormat>Widescreen</PresentationFormat>
  <Paragraphs>314</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Courier New</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Dirt, Gravel, and Low-Volume Road (DGLVR) Program</dc:title>
  <dc:creator>Law, Sherri</dc:creator>
  <cp:lastModifiedBy>Corradini, Kenneth Joseph</cp:lastModifiedBy>
  <cp:revision>4</cp:revision>
  <dcterms:created xsi:type="dcterms:W3CDTF">2023-05-20T23:06:41Z</dcterms:created>
  <dcterms:modified xsi:type="dcterms:W3CDTF">2025-02-20T21:03:13Z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0x0101009BF6664E307E7642A768C89DDE8C7918</vt:lpwstr>
  </property>
  <property fmtid="{D5CDD505-2E9C-101B-9397-08002B2CF9AE}" pid="3" name="MediaServiceImageTags">
    <vt:lpwstr/>
  </property>
</Properties>
</file>