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Lst>
  <p:notesMasterIdLst>
    <p:notesMasterId r:id="rId69"/>
  </p:notesMasterIdLst>
  <p:sldIdLst>
    <p:sldId id="619" r:id="rId6"/>
    <p:sldId id="596" r:id="rId7"/>
    <p:sldId id="530" r:id="rId8"/>
    <p:sldId id="531" r:id="rId9"/>
    <p:sldId id="621" r:id="rId10"/>
    <p:sldId id="623" r:id="rId11"/>
    <p:sldId id="256" r:id="rId12"/>
    <p:sldId id="319" r:id="rId13"/>
    <p:sldId id="626" r:id="rId14"/>
    <p:sldId id="644" r:id="rId15"/>
    <p:sldId id="649" r:id="rId16"/>
    <p:sldId id="624" r:id="rId17"/>
    <p:sldId id="318" r:id="rId18"/>
    <p:sldId id="317" r:id="rId19"/>
    <p:sldId id="323" r:id="rId20"/>
    <p:sldId id="632" r:id="rId21"/>
    <p:sldId id="316" r:id="rId22"/>
    <p:sldId id="331" r:id="rId23"/>
    <p:sldId id="333" r:id="rId24"/>
    <p:sldId id="330" r:id="rId25"/>
    <p:sldId id="633" r:id="rId26"/>
    <p:sldId id="328" r:id="rId27"/>
    <p:sldId id="275" r:id="rId28"/>
    <p:sldId id="257" r:id="rId29"/>
    <p:sldId id="258" r:id="rId30"/>
    <p:sldId id="645" r:id="rId31"/>
    <p:sldId id="306" r:id="rId32"/>
    <p:sldId id="326" r:id="rId33"/>
    <p:sldId id="320" r:id="rId34"/>
    <p:sldId id="627" r:id="rId35"/>
    <p:sldId id="635" r:id="rId36"/>
    <p:sldId id="324" r:id="rId37"/>
    <p:sldId id="267" r:id="rId38"/>
    <p:sldId id="647" r:id="rId39"/>
    <p:sldId id="648" r:id="rId40"/>
    <p:sldId id="639" r:id="rId41"/>
    <p:sldId id="334" r:id="rId42"/>
    <p:sldId id="335" r:id="rId43"/>
    <p:sldId id="261" r:id="rId44"/>
    <p:sldId id="262" r:id="rId45"/>
    <p:sldId id="268" r:id="rId46"/>
    <p:sldId id="312" r:id="rId47"/>
    <p:sldId id="307" r:id="rId48"/>
    <p:sldId id="640" r:id="rId49"/>
    <p:sldId id="630" r:id="rId50"/>
    <p:sldId id="269" r:id="rId51"/>
    <p:sldId id="270" r:id="rId52"/>
    <p:sldId id="634" r:id="rId53"/>
    <p:sldId id="638" r:id="rId54"/>
    <p:sldId id="283" r:id="rId55"/>
    <p:sldId id="643" r:id="rId56"/>
    <p:sldId id="266" r:id="rId57"/>
    <p:sldId id="265" r:id="rId58"/>
    <p:sldId id="641" r:id="rId59"/>
    <p:sldId id="274" r:id="rId60"/>
    <p:sldId id="273" r:id="rId61"/>
    <p:sldId id="276" r:id="rId62"/>
    <p:sldId id="287" r:id="rId63"/>
    <p:sldId id="327" r:id="rId64"/>
    <p:sldId id="650" r:id="rId65"/>
    <p:sldId id="631" r:id="rId66"/>
    <p:sldId id="325" r:id="rId67"/>
    <p:sldId id="646"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BE629F-09C3-465D-AF53-9051FB991C64}" v="133" dt="2020-03-20T16:51:14.0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86" autoAdjust="0"/>
    <p:restoredTop sz="94660"/>
  </p:normalViewPr>
  <p:slideViewPr>
    <p:cSldViewPr snapToGrid="0">
      <p:cViewPr varScale="1">
        <p:scale>
          <a:sx n="86" d="100"/>
          <a:sy n="86" d="100"/>
        </p:scale>
        <p:origin x="124"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CEE990-D195-4612-AE35-8AEAF6A6CBF8}" type="datetimeFigureOut">
              <a:rPr lang="en-US" smtClean="0"/>
              <a:t>2/16/2021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66B346-8DF4-44FB-A4E1-CE52B2ADFA5F}" type="slidenum">
              <a:rPr lang="en-US" smtClean="0"/>
              <a:t>‹#›</a:t>
            </a:fld>
            <a:endParaRPr lang="en-US"/>
          </a:p>
        </p:txBody>
      </p:sp>
    </p:spTree>
    <p:extLst>
      <p:ext uri="{BB962C8B-B14F-4D97-AF65-F5344CB8AC3E}">
        <p14:creationId xmlns:p14="http://schemas.microsoft.com/office/powerpoint/2010/main" val="29178356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3233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70680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28073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041762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33556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644E6A7-37BC-4C10-9837-70351ECD88AE}" type="datetimeFigureOut">
              <a:rPr lang="en-US" smtClean="0"/>
              <a:t>2/16/2021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93EEBC-77F1-49FC-ABE8-851E1FE6DE79}" type="slidenum">
              <a:rPr lang="en-US" smtClean="0"/>
              <a:t>‹#›</a:t>
            </a:fld>
            <a:endParaRPr lang="en-US"/>
          </a:p>
        </p:txBody>
      </p:sp>
    </p:spTree>
    <p:extLst>
      <p:ext uri="{BB962C8B-B14F-4D97-AF65-F5344CB8AC3E}">
        <p14:creationId xmlns:p14="http://schemas.microsoft.com/office/powerpoint/2010/main" val="30812309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44E6A7-37BC-4C10-9837-70351ECD88AE}" type="datetimeFigureOut">
              <a:rPr lang="en-US" smtClean="0"/>
              <a:t>2/16/2021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93EEBC-77F1-49FC-ABE8-851E1FE6DE79}" type="slidenum">
              <a:rPr lang="en-US" smtClean="0"/>
              <a:t>‹#›</a:t>
            </a:fld>
            <a:endParaRPr lang="en-US"/>
          </a:p>
        </p:txBody>
      </p:sp>
    </p:spTree>
    <p:extLst>
      <p:ext uri="{BB962C8B-B14F-4D97-AF65-F5344CB8AC3E}">
        <p14:creationId xmlns:p14="http://schemas.microsoft.com/office/powerpoint/2010/main" val="1885050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44E6A7-37BC-4C10-9837-70351ECD88AE}" type="datetimeFigureOut">
              <a:rPr lang="en-US" smtClean="0"/>
              <a:t>2/16/2021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93EEBC-77F1-49FC-ABE8-851E1FE6DE79}" type="slidenum">
              <a:rPr lang="en-US" smtClean="0"/>
              <a:t>‹#›</a:t>
            </a:fld>
            <a:endParaRPr lang="en-US"/>
          </a:p>
        </p:txBody>
      </p:sp>
    </p:spTree>
    <p:extLst>
      <p:ext uri="{BB962C8B-B14F-4D97-AF65-F5344CB8AC3E}">
        <p14:creationId xmlns:p14="http://schemas.microsoft.com/office/powerpoint/2010/main" val="24245584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470401" y="8390"/>
            <a:ext cx="7716940" cy="372611"/>
          </a:xfrm>
        </p:spPr>
        <p:txBody>
          <a:bodyPr/>
          <a:lstStyle/>
          <a:p>
            <a:r>
              <a:rPr lang="en-US" dirty="0"/>
              <a:t>Click to edit Master title style</a:t>
            </a:r>
          </a:p>
        </p:txBody>
      </p:sp>
      <p:sp>
        <p:nvSpPr>
          <p:cNvPr id="3" name="Subtitle 2"/>
          <p:cNvSpPr>
            <a:spLocks noGrp="1"/>
          </p:cNvSpPr>
          <p:nvPr>
            <p:ph type="subTitle" idx="1" hasCustomPrompt="1"/>
          </p:nvPr>
        </p:nvSpPr>
        <p:spPr>
          <a:xfrm>
            <a:off x="711200" y="685800"/>
            <a:ext cx="10972800" cy="4953000"/>
          </a:xfr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solidFill>
                  <a:schemeClr val="tx1"/>
                </a:solidFill>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solidFill>
                  <a:schemeClr val="tx1"/>
                </a:solidFill>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solidFill>
                  <a:schemeClr val="tx1"/>
                </a:solidFill>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solidFill>
                  <a:schemeClr val="tx1"/>
                </a:solidFill>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solidFill>
                  <a:schemeClr val="tx1"/>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mn-lt"/>
                <a:ea typeface="+mn-ea"/>
                <a:cs typeface="+mn-cs"/>
              </a:rPr>
              <a:t>Click to edit Master text styles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mn-lt"/>
                <a:ea typeface="+mn-ea"/>
                <a:cs typeface="+mn-cs"/>
              </a:rPr>
              <a:t>Second level</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mn-lt"/>
                <a:ea typeface="+mn-ea"/>
                <a:cs typeface="+mn-cs"/>
              </a:rPr>
              <a:t>Third level</a:t>
            </a:r>
          </a:p>
          <a:p>
            <a:pPr marL="1600200" marR="0" lvl="3"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Fourth level</a:t>
            </a:r>
          </a:p>
          <a:p>
            <a:pPr marL="2057400" marR="0" lvl="4"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Fifth level</a:t>
            </a:r>
          </a:p>
        </p:txBody>
      </p:sp>
    </p:spTree>
    <p:extLst>
      <p:ext uri="{BB962C8B-B14F-4D97-AF65-F5344CB8AC3E}">
        <p14:creationId xmlns:p14="http://schemas.microsoft.com/office/powerpoint/2010/main" val="13282031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267200" y="1"/>
            <a:ext cx="7924800" cy="457200"/>
          </a:xfrm>
        </p:spPr>
        <p:txBody>
          <a:bodyPr/>
          <a:lstStyle/>
          <a:p>
            <a:r>
              <a:rPr lang="en-US" dirty="0"/>
              <a:t>Click to edit Master title style</a:t>
            </a:r>
          </a:p>
        </p:txBody>
      </p:sp>
      <p:sp>
        <p:nvSpPr>
          <p:cNvPr id="3" name="Subtitle 2"/>
          <p:cNvSpPr>
            <a:spLocks noGrp="1"/>
          </p:cNvSpPr>
          <p:nvPr>
            <p:ph type="subTitle" idx="1" hasCustomPrompt="1"/>
          </p:nvPr>
        </p:nvSpPr>
        <p:spPr>
          <a:xfrm>
            <a:off x="609600" y="762000"/>
            <a:ext cx="10972800" cy="5791200"/>
          </a:xfr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solidFill>
                  <a:schemeClr val="tx1"/>
                </a:solidFill>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solidFill>
                  <a:schemeClr val="tx1"/>
                </a:solidFill>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solidFill>
                  <a:schemeClr val="tx1"/>
                </a:solidFill>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solidFill>
                  <a:schemeClr val="tx1"/>
                </a:solidFill>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solidFill>
                  <a:schemeClr val="tx1"/>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mn-lt"/>
                <a:ea typeface="+mn-ea"/>
                <a:cs typeface="+mn-cs"/>
              </a:rPr>
              <a:t>Click to edit Master text styles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mn-lt"/>
                <a:ea typeface="+mn-ea"/>
                <a:cs typeface="+mn-cs"/>
              </a:rPr>
              <a:t>Second level</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mn-lt"/>
                <a:ea typeface="+mn-ea"/>
                <a:cs typeface="+mn-cs"/>
              </a:rPr>
              <a:t>Third level</a:t>
            </a:r>
          </a:p>
          <a:p>
            <a:pPr marL="1600200" marR="0" lvl="3"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Fourth level</a:t>
            </a:r>
          </a:p>
          <a:p>
            <a:pPr marL="2057400" marR="0" lvl="4"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Fifth level</a:t>
            </a:r>
          </a:p>
        </p:txBody>
      </p:sp>
    </p:spTree>
    <p:extLst>
      <p:ext uri="{BB962C8B-B14F-4D97-AF65-F5344CB8AC3E}">
        <p14:creationId xmlns:p14="http://schemas.microsoft.com/office/powerpoint/2010/main" val="1266692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9ABDCD26-1652-4F5E-A640-339501CFDF18}" type="datetimeFigureOut">
              <a:rPr lang="en-US" smtClean="0"/>
              <a:t>2/16/2021</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57756706-769E-4FD4-8BF0-D4A6E73368FF}" type="slidenum">
              <a:rPr lang="en-US" smtClean="0"/>
              <a:t>‹#›</a:t>
            </a:fld>
            <a:endParaRPr lang="en-US"/>
          </a:p>
        </p:txBody>
      </p:sp>
    </p:spTree>
    <p:extLst>
      <p:ext uri="{BB962C8B-B14F-4D97-AF65-F5344CB8AC3E}">
        <p14:creationId xmlns:p14="http://schemas.microsoft.com/office/powerpoint/2010/main" val="22741346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9ABDCD26-1652-4F5E-A640-339501CFDF18}" type="datetimeFigureOut">
              <a:rPr lang="en-US" smtClean="0"/>
              <a:t>2/16/2021</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57756706-769E-4FD4-8BF0-D4A6E73368FF}" type="slidenum">
              <a:rPr lang="en-US" smtClean="0"/>
              <a:t>‹#›</a:t>
            </a:fld>
            <a:endParaRPr lang="en-US"/>
          </a:p>
        </p:txBody>
      </p:sp>
    </p:spTree>
    <p:extLst>
      <p:ext uri="{BB962C8B-B14F-4D97-AF65-F5344CB8AC3E}">
        <p14:creationId xmlns:p14="http://schemas.microsoft.com/office/powerpoint/2010/main" val="20594670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9ABDCD26-1652-4F5E-A640-339501CFDF18}" type="datetimeFigureOut">
              <a:rPr lang="en-US" smtClean="0"/>
              <a:t>2/16/2021</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57756706-769E-4FD4-8BF0-D4A6E73368FF}" type="slidenum">
              <a:rPr lang="en-US" smtClean="0"/>
              <a:t>‹#›</a:t>
            </a:fld>
            <a:endParaRPr lang="en-US"/>
          </a:p>
        </p:txBody>
      </p:sp>
    </p:spTree>
    <p:extLst>
      <p:ext uri="{BB962C8B-B14F-4D97-AF65-F5344CB8AC3E}">
        <p14:creationId xmlns:p14="http://schemas.microsoft.com/office/powerpoint/2010/main" val="12035503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9ABDCD26-1652-4F5E-A640-339501CFDF18}" type="datetimeFigureOut">
              <a:rPr lang="en-US" smtClean="0"/>
              <a:t>2/16/2021</a:t>
            </a:fld>
            <a:endParaRPr lang="en-US"/>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57756706-769E-4FD4-8BF0-D4A6E73368FF}" type="slidenum">
              <a:rPr lang="en-US" smtClean="0"/>
              <a:t>‹#›</a:t>
            </a:fld>
            <a:endParaRPr lang="en-US"/>
          </a:p>
        </p:txBody>
      </p:sp>
    </p:spTree>
    <p:extLst>
      <p:ext uri="{BB962C8B-B14F-4D97-AF65-F5344CB8AC3E}">
        <p14:creationId xmlns:p14="http://schemas.microsoft.com/office/powerpoint/2010/main" val="9192126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9ABDCD26-1652-4F5E-A640-339501CFDF18}" type="datetimeFigureOut">
              <a:rPr lang="en-US" smtClean="0"/>
              <a:t>2/16/2021</a:t>
            </a:fld>
            <a:endParaRPr lang="en-US"/>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57756706-769E-4FD4-8BF0-D4A6E73368FF}" type="slidenum">
              <a:rPr lang="en-US" smtClean="0"/>
              <a:t>‹#›</a:t>
            </a:fld>
            <a:endParaRPr lang="en-US"/>
          </a:p>
        </p:txBody>
      </p:sp>
    </p:spTree>
    <p:extLst>
      <p:ext uri="{BB962C8B-B14F-4D97-AF65-F5344CB8AC3E}">
        <p14:creationId xmlns:p14="http://schemas.microsoft.com/office/powerpoint/2010/main" val="16774701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9ABDCD26-1652-4F5E-A640-339501CFDF18}" type="datetimeFigureOut">
              <a:rPr lang="en-US" smtClean="0"/>
              <a:t>2/16/2021</a:t>
            </a:fld>
            <a:endParaRPr lang="en-US"/>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57756706-769E-4FD4-8BF0-D4A6E73368FF}" type="slidenum">
              <a:rPr lang="en-US" smtClean="0"/>
              <a:t>‹#›</a:t>
            </a:fld>
            <a:endParaRPr lang="en-US"/>
          </a:p>
        </p:txBody>
      </p:sp>
    </p:spTree>
    <p:extLst>
      <p:ext uri="{BB962C8B-B14F-4D97-AF65-F5344CB8AC3E}">
        <p14:creationId xmlns:p14="http://schemas.microsoft.com/office/powerpoint/2010/main" val="27392005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44E6A7-37BC-4C10-9837-70351ECD88AE}" type="datetimeFigureOut">
              <a:rPr lang="en-US" smtClean="0"/>
              <a:t>2/16/2021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93EEBC-77F1-49FC-ABE8-851E1FE6DE79}" type="slidenum">
              <a:rPr lang="en-US" smtClean="0"/>
              <a:t>‹#›</a:t>
            </a:fld>
            <a:endParaRPr lang="en-US"/>
          </a:p>
        </p:txBody>
      </p:sp>
    </p:spTree>
    <p:extLst>
      <p:ext uri="{BB962C8B-B14F-4D97-AF65-F5344CB8AC3E}">
        <p14:creationId xmlns:p14="http://schemas.microsoft.com/office/powerpoint/2010/main" val="2631172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9ABDCD26-1652-4F5E-A640-339501CFDF18}" type="datetimeFigureOut">
              <a:rPr lang="en-US" smtClean="0"/>
              <a:t>2/16/2021</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57756706-769E-4FD4-8BF0-D4A6E73368FF}" type="slidenum">
              <a:rPr lang="en-US" smtClean="0"/>
              <a:t>‹#›</a:t>
            </a:fld>
            <a:endParaRPr lang="en-US"/>
          </a:p>
        </p:txBody>
      </p:sp>
    </p:spTree>
    <p:extLst>
      <p:ext uri="{BB962C8B-B14F-4D97-AF65-F5344CB8AC3E}">
        <p14:creationId xmlns:p14="http://schemas.microsoft.com/office/powerpoint/2010/main" val="8490740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9ABDCD26-1652-4F5E-A640-339501CFDF18}" type="datetimeFigureOut">
              <a:rPr lang="en-US" smtClean="0"/>
              <a:t>2/16/2021</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57756706-769E-4FD4-8BF0-D4A6E73368FF}" type="slidenum">
              <a:rPr lang="en-US" smtClean="0"/>
              <a:t>‹#›</a:t>
            </a:fld>
            <a:endParaRPr lang="en-US"/>
          </a:p>
        </p:txBody>
      </p:sp>
    </p:spTree>
    <p:extLst>
      <p:ext uri="{BB962C8B-B14F-4D97-AF65-F5344CB8AC3E}">
        <p14:creationId xmlns:p14="http://schemas.microsoft.com/office/powerpoint/2010/main" val="19701611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9ABDCD26-1652-4F5E-A640-339501CFDF18}" type="datetimeFigureOut">
              <a:rPr lang="en-US" smtClean="0"/>
              <a:t>2/16/2021</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57756706-769E-4FD4-8BF0-D4A6E73368FF}" type="slidenum">
              <a:rPr lang="en-US" smtClean="0"/>
              <a:t>‹#›</a:t>
            </a:fld>
            <a:endParaRPr lang="en-US"/>
          </a:p>
        </p:txBody>
      </p:sp>
    </p:spTree>
    <p:extLst>
      <p:ext uri="{BB962C8B-B14F-4D97-AF65-F5344CB8AC3E}">
        <p14:creationId xmlns:p14="http://schemas.microsoft.com/office/powerpoint/2010/main" val="19491137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9ABDCD26-1652-4F5E-A640-339501CFDF18}" type="datetimeFigureOut">
              <a:rPr lang="en-US" smtClean="0"/>
              <a:t>2/16/2021</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57756706-769E-4FD4-8BF0-D4A6E73368FF}" type="slidenum">
              <a:rPr lang="en-US" smtClean="0"/>
              <a:t>‹#›</a:t>
            </a:fld>
            <a:endParaRPr lang="en-US"/>
          </a:p>
        </p:txBody>
      </p:sp>
    </p:spTree>
    <p:extLst>
      <p:ext uri="{BB962C8B-B14F-4D97-AF65-F5344CB8AC3E}">
        <p14:creationId xmlns:p14="http://schemas.microsoft.com/office/powerpoint/2010/main" val="33275380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7D9BF44-AB1D-4454-A23A-CA84D0B68E46}" type="slidenum">
              <a:rPr lang="en-US"/>
              <a:pPr>
                <a:defRPr/>
              </a:pPr>
              <a:t>‹#›</a:t>
            </a:fld>
            <a:endParaRPr lang="en-US"/>
          </a:p>
        </p:txBody>
      </p:sp>
    </p:spTree>
    <p:extLst>
      <p:ext uri="{BB962C8B-B14F-4D97-AF65-F5344CB8AC3E}">
        <p14:creationId xmlns:p14="http://schemas.microsoft.com/office/powerpoint/2010/main" val="2185037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644E6A7-37BC-4C10-9837-70351ECD88AE}" type="datetimeFigureOut">
              <a:rPr lang="en-US" smtClean="0"/>
              <a:t>2/16/2021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93EEBC-77F1-49FC-ABE8-851E1FE6DE79}" type="slidenum">
              <a:rPr lang="en-US" smtClean="0"/>
              <a:t>‹#›</a:t>
            </a:fld>
            <a:endParaRPr lang="en-US"/>
          </a:p>
        </p:txBody>
      </p:sp>
    </p:spTree>
    <p:extLst>
      <p:ext uri="{BB962C8B-B14F-4D97-AF65-F5344CB8AC3E}">
        <p14:creationId xmlns:p14="http://schemas.microsoft.com/office/powerpoint/2010/main" val="16917901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644E6A7-37BC-4C10-9837-70351ECD88AE}" type="datetimeFigureOut">
              <a:rPr lang="en-US" smtClean="0"/>
              <a:t>2/16/2021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93EEBC-77F1-49FC-ABE8-851E1FE6DE79}" type="slidenum">
              <a:rPr lang="en-US" smtClean="0"/>
              <a:t>‹#›</a:t>
            </a:fld>
            <a:endParaRPr lang="en-US"/>
          </a:p>
        </p:txBody>
      </p:sp>
    </p:spTree>
    <p:extLst>
      <p:ext uri="{BB962C8B-B14F-4D97-AF65-F5344CB8AC3E}">
        <p14:creationId xmlns:p14="http://schemas.microsoft.com/office/powerpoint/2010/main" val="3749516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644E6A7-37BC-4C10-9837-70351ECD88AE}" type="datetimeFigureOut">
              <a:rPr lang="en-US" smtClean="0"/>
              <a:t>2/16/2021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93EEBC-77F1-49FC-ABE8-851E1FE6DE79}" type="slidenum">
              <a:rPr lang="en-US" smtClean="0"/>
              <a:t>‹#›</a:t>
            </a:fld>
            <a:endParaRPr lang="en-US"/>
          </a:p>
        </p:txBody>
      </p:sp>
    </p:spTree>
    <p:extLst>
      <p:ext uri="{BB962C8B-B14F-4D97-AF65-F5344CB8AC3E}">
        <p14:creationId xmlns:p14="http://schemas.microsoft.com/office/powerpoint/2010/main" val="2909771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644E6A7-37BC-4C10-9837-70351ECD88AE}" type="datetimeFigureOut">
              <a:rPr lang="en-US" smtClean="0"/>
              <a:t>2/16/2021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93EEBC-77F1-49FC-ABE8-851E1FE6DE79}" type="slidenum">
              <a:rPr lang="en-US" smtClean="0"/>
              <a:t>‹#›</a:t>
            </a:fld>
            <a:endParaRPr lang="en-US"/>
          </a:p>
        </p:txBody>
      </p:sp>
    </p:spTree>
    <p:extLst>
      <p:ext uri="{BB962C8B-B14F-4D97-AF65-F5344CB8AC3E}">
        <p14:creationId xmlns:p14="http://schemas.microsoft.com/office/powerpoint/2010/main" val="2728617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44E6A7-37BC-4C10-9837-70351ECD88AE}" type="datetimeFigureOut">
              <a:rPr lang="en-US" smtClean="0"/>
              <a:t>2/16/2021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93EEBC-77F1-49FC-ABE8-851E1FE6DE79}" type="slidenum">
              <a:rPr lang="en-US" smtClean="0"/>
              <a:t>‹#›</a:t>
            </a:fld>
            <a:endParaRPr lang="en-US"/>
          </a:p>
        </p:txBody>
      </p:sp>
    </p:spTree>
    <p:extLst>
      <p:ext uri="{BB962C8B-B14F-4D97-AF65-F5344CB8AC3E}">
        <p14:creationId xmlns:p14="http://schemas.microsoft.com/office/powerpoint/2010/main" val="374260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644E6A7-37BC-4C10-9837-70351ECD88AE}" type="datetimeFigureOut">
              <a:rPr lang="en-US" smtClean="0"/>
              <a:t>2/16/2021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93EEBC-77F1-49FC-ABE8-851E1FE6DE79}" type="slidenum">
              <a:rPr lang="en-US" smtClean="0"/>
              <a:t>‹#›</a:t>
            </a:fld>
            <a:endParaRPr lang="en-US"/>
          </a:p>
        </p:txBody>
      </p:sp>
    </p:spTree>
    <p:extLst>
      <p:ext uri="{BB962C8B-B14F-4D97-AF65-F5344CB8AC3E}">
        <p14:creationId xmlns:p14="http://schemas.microsoft.com/office/powerpoint/2010/main" val="2292897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644E6A7-37BC-4C10-9837-70351ECD88AE}" type="datetimeFigureOut">
              <a:rPr lang="en-US" smtClean="0"/>
              <a:t>2/16/2021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93EEBC-77F1-49FC-ABE8-851E1FE6DE79}" type="slidenum">
              <a:rPr lang="en-US" smtClean="0"/>
              <a:t>‹#›</a:t>
            </a:fld>
            <a:endParaRPr lang="en-US"/>
          </a:p>
        </p:txBody>
      </p:sp>
    </p:spTree>
    <p:extLst>
      <p:ext uri="{BB962C8B-B14F-4D97-AF65-F5344CB8AC3E}">
        <p14:creationId xmlns:p14="http://schemas.microsoft.com/office/powerpoint/2010/main" val="1226358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44E6A7-37BC-4C10-9837-70351ECD88AE}" type="datetimeFigureOut">
              <a:rPr lang="en-US" smtClean="0"/>
              <a:t>2/16/2021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93EEBC-77F1-49FC-ABE8-851E1FE6DE79}" type="slidenum">
              <a:rPr lang="en-US" smtClean="0"/>
              <a:t>‹#›</a:t>
            </a:fld>
            <a:endParaRPr lang="en-US"/>
          </a:p>
        </p:txBody>
      </p:sp>
    </p:spTree>
    <p:extLst>
      <p:ext uri="{BB962C8B-B14F-4D97-AF65-F5344CB8AC3E}">
        <p14:creationId xmlns:p14="http://schemas.microsoft.com/office/powerpoint/2010/main" val="404811043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685801"/>
            <a:ext cx="10972800" cy="54403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3628" y="-1"/>
            <a:ext cx="12192000" cy="420125"/>
          </a:xfrm>
          <a:prstGeom prst="rect">
            <a:avLst/>
          </a:prstGeom>
          <a:gradFill>
            <a:gsLst>
              <a:gs pos="38000">
                <a:srgbClr val="FFFFCC"/>
              </a:gs>
              <a:gs pos="28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2" name="Title Placeholder 1"/>
          <p:cNvSpPr>
            <a:spLocks noGrp="1"/>
          </p:cNvSpPr>
          <p:nvPr>
            <p:ph type="title"/>
          </p:nvPr>
        </p:nvSpPr>
        <p:spPr>
          <a:xfrm>
            <a:off x="4267200" y="-1"/>
            <a:ext cx="7924800" cy="420125"/>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18581880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ctr" defTabSz="914400" rtl="0" eaLnBrk="1" latinLnBrk="0" hangingPunct="1">
        <a:spcBef>
          <a:spcPct val="0"/>
        </a:spcBef>
        <a:buNone/>
        <a:defRPr sz="26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BBCAF7E-02CE-48EA-BEC9-F15FDC18CDA1}"/>
              </a:ext>
            </a:extLst>
          </p:cNvPr>
          <p:cNvSpPr>
            <a:spLocks noGrp="1"/>
          </p:cNvSpPr>
          <p:nvPr>
            <p:ph type="sldNum" sz="quarter" idx="12"/>
          </p:nvPr>
        </p:nvSpPr>
        <p:spPr/>
        <p:txBody>
          <a:bodyPr/>
          <a:lstStyle/>
          <a:p>
            <a:pPr>
              <a:defRPr/>
            </a:pPr>
            <a:fld id="{1A8E2919-D427-4CE2-80E2-33083554A27B}" type="slidenum">
              <a:rPr lang="en-US" sz="900">
                <a:solidFill>
                  <a:prstClr val="black">
                    <a:tint val="75000"/>
                  </a:prstClr>
                </a:solidFill>
                <a:latin typeface="Calibri" panose="020F0502020204030204"/>
              </a:rPr>
              <a:pPr>
                <a:defRPr/>
              </a:pPr>
              <a:t>1</a:t>
            </a:fld>
            <a:endParaRPr lang="en-US" sz="900">
              <a:solidFill>
                <a:prstClr val="black">
                  <a:tint val="75000"/>
                </a:prstClr>
              </a:solidFill>
              <a:latin typeface="Calibri" panose="020F0502020204030204"/>
            </a:endParaRPr>
          </a:p>
        </p:txBody>
      </p:sp>
      <p:sp>
        <p:nvSpPr>
          <p:cNvPr id="9" name="Subtitle 2">
            <a:extLst>
              <a:ext uri="{FF2B5EF4-FFF2-40B4-BE49-F238E27FC236}">
                <a16:creationId xmlns:a16="http://schemas.microsoft.com/office/drawing/2014/main" id="{FF0E806F-0440-4B8D-A0B3-B7C16D16F287}"/>
              </a:ext>
            </a:extLst>
          </p:cNvPr>
          <p:cNvSpPr txBox="1">
            <a:spLocks/>
          </p:cNvSpPr>
          <p:nvPr/>
        </p:nvSpPr>
        <p:spPr>
          <a:xfrm>
            <a:off x="1836090" y="728373"/>
            <a:ext cx="8660921" cy="597814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defRPr/>
            </a:pPr>
            <a:r>
              <a:rPr lang="en-US" b="1" dirty="0">
                <a:solidFill>
                  <a:prstClr val="white"/>
                </a:solidFill>
                <a:latin typeface="Calibri"/>
              </a:rPr>
              <a:t>Survey Results</a:t>
            </a:r>
          </a:p>
          <a:p>
            <a:pPr>
              <a:defRPr/>
            </a:pPr>
            <a:r>
              <a:rPr lang="en-US" b="1" dirty="0">
                <a:solidFill>
                  <a:prstClr val="white"/>
                </a:solidFill>
                <a:latin typeface="Calibri"/>
              </a:rPr>
              <a:t>ESM Trainings</a:t>
            </a:r>
          </a:p>
          <a:p>
            <a:pPr>
              <a:defRPr/>
            </a:pPr>
            <a:r>
              <a:rPr lang="en-US" b="1" dirty="0">
                <a:solidFill>
                  <a:prstClr val="white"/>
                </a:solidFill>
                <a:latin typeface="Calibri"/>
              </a:rPr>
              <a:t>Webinars</a:t>
            </a:r>
          </a:p>
          <a:p>
            <a:pPr>
              <a:defRPr/>
            </a:pPr>
            <a:r>
              <a:rPr lang="en-US" b="1" dirty="0">
                <a:solidFill>
                  <a:prstClr val="white"/>
                </a:solidFill>
                <a:latin typeface="Calibri"/>
              </a:rPr>
              <a:t>Longer Remote Trainings</a:t>
            </a:r>
          </a:p>
          <a:p>
            <a:pPr>
              <a:defRPr/>
            </a:pPr>
            <a:r>
              <a:rPr lang="en-US" b="1" dirty="0">
                <a:solidFill>
                  <a:prstClr val="white"/>
                </a:solidFill>
                <a:latin typeface="Calibri"/>
              </a:rPr>
              <a:t>Online training Center</a:t>
            </a:r>
          </a:p>
          <a:p>
            <a:pPr>
              <a:defRPr/>
            </a:pPr>
            <a:r>
              <a:rPr lang="en-US" b="1" dirty="0">
                <a:solidFill>
                  <a:prstClr val="white"/>
                </a:solidFill>
                <a:latin typeface="Calibri"/>
              </a:rPr>
              <a:t>Winter Tech Assists</a:t>
            </a:r>
          </a:p>
          <a:p>
            <a:pPr lvl="2" indent="-342900">
              <a:defRPr/>
            </a:pPr>
            <a:endParaRPr lang="en-US" sz="1100" dirty="0">
              <a:solidFill>
                <a:prstClr val="white"/>
              </a:solidFill>
              <a:latin typeface="Calibri"/>
            </a:endParaRPr>
          </a:p>
          <a:p>
            <a:pPr lvl="2" indent="-342900">
              <a:defRPr/>
            </a:pPr>
            <a:endParaRPr lang="en-US" dirty="0">
              <a:solidFill>
                <a:prstClr val="white"/>
              </a:solidFill>
              <a:latin typeface="Calibri"/>
            </a:endParaRPr>
          </a:p>
        </p:txBody>
      </p:sp>
      <p:pic>
        <p:nvPicPr>
          <p:cNvPr id="10" name="Picture 9" descr="Sun rising over grassy hills">
            <a:extLst>
              <a:ext uri="{FF2B5EF4-FFF2-40B4-BE49-F238E27FC236}">
                <a16:creationId xmlns:a16="http://schemas.microsoft.com/office/drawing/2014/main" id="{8367201D-BBF1-448E-B146-109675F9C60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24000" y="1681976"/>
            <a:ext cx="9144000" cy="5176024"/>
          </a:xfrm>
          <a:prstGeom prst="rect">
            <a:avLst/>
          </a:prstGeom>
        </p:spPr>
      </p:pic>
      <p:sp>
        <p:nvSpPr>
          <p:cNvPr id="11" name="Rectangle 10">
            <a:extLst>
              <a:ext uri="{FF2B5EF4-FFF2-40B4-BE49-F238E27FC236}">
                <a16:creationId xmlns:a16="http://schemas.microsoft.com/office/drawing/2014/main" id="{B74BFF49-BAA2-4E39-B83A-473C6C65E96D}"/>
              </a:ext>
            </a:extLst>
          </p:cNvPr>
          <p:cNvSpPr/>
          <p:nvPr/>
        </p:nvSpPr>
        <p:spPr bwMode="ltGray">
          <a:xfrm>
            <a:off x="1524000" y="0"/>
            <a:ext cx="9144000" cy="1681976"/>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algn="ctr">
              <a:defRPr/>
            </a:pPr>
            <a:endParaRPr kern="0">
              <a:solidFill>
                <a:prstClr val="white"/>
              </a:solidFill>
              <a:latin typeface="Euphemia"/>
            </a:endParaRPr>
          </a:p>
        </p:txBody>
      </p:sp>
      <p:sp>
        <p:nvSpPr>
          <p:cNvPr id="12" name="Rectangle 11">
            <a:extLst>
              <a:ext uri="{FF2B5EF4-FFF2-40B4-BE49-F238E27FC236}">
                <a16:creationId xmlns:a16="http://schemas.microsoft.com/office/drawing/2014/main" id="{DE54435F-A437-49F2-AA1B-4B74A478E8BC}"/>
              </a:ext>
            </a:extLst>
          </p:cNvPr>
          <p:cNvSpPr/>
          <p:nvPr/>
        </p:nvSpPr>
        <p:spPr bwMode="white">
          <a:xfrm>
            <a:off x="1524000" y="1600201"/>
            <a:ext cx="9144000" cy="8939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a:solidFill>
                <a:prstClr val="white"/>
              </a:solidFill>
              <a:latin typeface="Calibri" panose="020F0502020204030204"/>
            </a:endParaRPr>
          </a:p>
        </p:txBody>
      </p:sp>
      <p:sp>
        <p:nvSpPr>
          <p:cNvPr id="13" name="TextBox 12">
            <a:extLst>
              <a:ext uri="{FF2B5EF4-FFF2-40B4-BE49-F238E27FC236}">
                <a16:creationId xmlns:a16="http://schemas.microsoft.com/office/drawing/2014/main" id="{98931DAA-370C-423B-BE03-B3E64191C244}"/>
              </a:ext>
            </a:extLst>
          </p:cNvPr>
          <p:cNvSpPr txBox="1"/>
          <p:nvPr/>
        </p:nvSpPr>
        <p:spPr>
          <a:xfrm>
            <a:off x="4411678" y="136524"/>
            <a:ext cx="6085332" cy="1446550"/>
          </a:xfrm>
          <a:prstGeom prst="rect">
            <a:avLst/>
          </a:prstGeom>
          <a:noFill/>
        </p:spPr>
        <p:txBody>
          <a:bodyPr wrap="square" rtlCol="0">
            <a:spAutoFit/>
          </a:bodyPr>
          <a:lstStyle/>
          <a:p>
            <a:pPr algn="ctr">
              <a:defRPr/>
            </a:pPr>
            <a:r>
              <a:rPr lang="en-US" sz="4400" b="1" dirty="0">
                <a:ln w="19050">
                  <a:solidFill>
                    <a:prstClr val="black"/>
                  </a:solidFill>
                </a:ln>
                <a:solidFill>
                  <a:srgbClr val="FFFF00"/>
                </a:solidFill>
                <a:effectLst>
                  <a:outerShdw blurRad="63500" sx="102000" sy="102000" algn="ctr" rotWithShape="0">
                    <a:prstClr val="black">
                      <a:alpha val="40000"/>
                    </a:prstClr>
                  </a:outerShdw>
                </a:effectLst>
                <a:latin typeface="Arial Black" panose="020B0A04020102020204" pitchFamily="34" charset="0"/>
              </a:rPr>
              <a:t>Stream Crossing Project Examples</a:t>
            </a:r>
          </a:p>
        </p:txBody>
      </p:sp>
      <p:sp>
        <p:nvSpPr>
          <p:cNvPr id="14" name="TextBox 13">
            <a:extLst>
              <a:ext uri="{FF2B5EF4-FFF2-40B4-BE49-F238E27FC236}">
                <a16:creationId xmlns:a16="http://schemas.microsoft.com/office/drawing/2014/main" id="{FCDA24DA-0051-4BE6-8ECE-E5E3E9C7B18C}"/>
              </a:ext>
            </a:extLst>
          </p:cNvPr>
          <p:cNvSpPr txBox="1"/>
          <p:nvPr/>
        </p:nvSpPr>
        <p:spPr>
          <a:xfrm>
            <a:off x="1694991" y="114719"/>
            <a:ext cx="3055625" cy="1415772"/>
          </a:xfrm>
          <a:prstGeom prst="rect">
            <a:avLst/>
          </a:prstGeom>
          <a:noFill/>
        </p:spPr>
        <p:txBody>
          <a:bodyPr wrap="square" rtlCol="0">
            <a:spAutoFit/>
          </a:bodyPr>
          <a:lstStyle/>
          <a:p>
            <a:pPr algn="ctr">
              <a:defRPr/>
            </a:pPr>
            <a:r>
              <a:rPr lang="en-US" b="1" dirty="0">
                <a:solidFill>
                  <a:prstClr val="white"/>
                </a:solidFill>
                <a:effectLst>
                  <a:outerShdw blurRad="38100" dist="38100" dir="2700000" algn="tl">
                    <a:srgbClr val="000000">
                      <a:alpha val="43137"/>
                    </a:srgbClr>
                  </a:outerShdw>
                </a:effectLst>
                <a:latin typeface="Arial Black" panose="020B0A04020102020204" pitchFamily="34" charset="0"/>
              </a:rPr>
              <a:t>Dirt Gravel and Low Volume Road Program</a:t>
            </a:r>
          </a:p>
          <a:p>
            <a:pPr algn="ctr">
              <a:defRPr/>
            </a:pPr>
            <a:r>
              <a:rPr lang="en-US" sz="1050" b="1" dirty="0">
                <a:solidFill>
                  <a:prstClr val="white"/>
                </a:solidFill>
                <a:effectLst>
                  <a:outerShdw blurRad="38100" dist="38100" dir="2700000" algn="tl">
                    <a:srgbClr val="000000">
                      <a:alpha val="43137"/>
                    </a:srgbClr>
                  </a:outerShdw>
                </a:effectLst>
                <a:latin typeface="Arial Black" panose="020B0A04020102020204" pitchFamily="34" charset="0"/>
              </a:rPr>
              <a:t> </a:t>
            </a:r>
            <a:endParaRPr lang="en-US" b="1" dirty="0">
              <a:solidFill>
                <a:prstClr val="white"/>
              </a:solidFill>
              <a:effectLst>
                <a:outerShdw blurRad="38100" dist="38100" dir="2700000" algn="tl">
                  <a:srgbClr val="000000">
                    <a:alpha val="43137"/>
                  </a:srgbClr>
                </a:outerShdw>
              </a:effectLst>
              <a:latin typeface="Arial Black" panose="020B0A04020102020204" pitchFamily="34" charset="0"/>
            </a:endParaRPr>
          </a:p>
          <a:p>
            <a:pPr algn="ctr">
              <a:defRPr/>
            </a:pPr>
            <a:r>
              <a:rPr lang="en-US" sz="3600" b="1" dirty="0">
                <a:solidFill>
                  <a:prstClr val="white"/>
                </a:solidFill>
                <a:effectLst>
                  <a:outerShdw blurRad="38100" dist="38100" dir="2700000" algn="tl">
                    <a:srgbClr val="000000">
                      <a:alpha val="43137"/>
                    </a:srgbClr>
                  </a:outerShdw>
                </a:effectLst>
                <a:latin typeface="Arial Black" panose="020B0A04020102020204" pitchFamily="34" charset="0"/>
              </a:rPr>
              <a:t>WEBINAR</a:t>
            </a:r>
            <a:endParaRPr lang="en-US" sz="2400" b="1" dirty="0">
              <a:solidFill>
                <a:prstClr val="white"/>
              </a:solidFill>
              <a:effectLst>
                <a:outerShdw blurRad="38100" dist="38100" dir="2700000" algn="tl">
                  <a:srgbClr val="000000">
                    <a:alpha val="43137"/>
                  </a:srgbClr>
                </a:outerShdw>
              </a:effectLst>
              <a:latin typeface="Arial Black" panose="020B0A04020102020204" pitchFamily="34" charset="0"/>
            </a:endParaRPr>
          </a:p>
        </p:txBody>
      </p:sp>
      <p:sp>
        <p:nvSpPr>
          <p:cNvPr id="16" name="Subtitle 2">
            <a:extLst>
              <a:ext uri="{FF2B5EF4-FFF2-40B4-BE49-F238E27FC236}">
                <a16:creationId xmlns:a16="http://schemas.microsoft.com/office/drawing/2014/main" id="{5147A4C5-D12B-4F29-8FF8-A6A7C9C363D3}"/>
              </a:ext>
            </a:extLst>
          </p:cNvPr>
          <p:cNvSpPr txBox="1">
            <a:spLocks/>
          </p:cNvSpPr>
          <p:nvPr/>
        </p:nvSpPr>
        <p:spPr>
          <a:xfrm>
            <a:off x="1835725" y="3260866"/>
            <a:ext cx="8520187" cy="38100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defRPr/>
            </a:pPr>
            <a:r>
              <a:rPr lang="en-US" sz="2200" b="1" i="1" dirty="0">
                <a:solidFill>
                  <a:srgbClr val="44546A">
                    <a:lumMod val="75000"/>
                  </a:srgbClr>
                </a:solidFill>
                <a:latin typeface="Calibri"/>
              </a:rPr>
              <a:t>If you are reading this, then you are successfully seeing the webinar video. Webinar audio should be automatic through your computer (or click “join audio”), and options can be accessed in the “audio options” button on the bottom left.  If your computer audio is not working, you can listen on your phone by dialing </a:t>
            </a:r>
            <a:r>
              <a:rPr lang="en-US" sz="2400" b="1" i="1" dirty="0">
                <a:solidFill>
                  <a:srgbClr val="44546A">
                    <a:lumMod val="75000"/>
                  </a:srgbClr>
                </a:solidFill>
                <a:latin typeface="Calibri" panose="020F0502020204030204" pitchFamily="34" charset="0"/>
                <a:ea typeface="Times New Roman" panose="02020603050405020304" pitchFamily="18" charset="0"/>
              </a:rPr>
              <a:t>646-876-9923</a:t>
            </a:r>
            <a:r>
              <a:rPr lang="en-US" sz="2200" b="1" i="1" dirty="0">
                <a:solidFill>
                  <a:srgbClr val="44546A">
                    <a:lumMod val="75000"/>
                  </a:srgbClr>
                </a:solidFill>
                <a:latin typeface="Calibri"/>
              </a:rPr>
              <a:t>.</a:t>
            </a:r>
          </a:p>
        </p:txBody>
      </p:sp>
      <p:sp>
        <p:nvSpPr>
          <p:cNvPr id="18" name="TextBox 17">
            <a:extLst>
              <a:ext uri="{FF2B5EF4-FFF2-40B4-BE49-F238E27FC236}">
                <a16:creationId xmlns:a16="http://schemas.microsoft.com/office/drawing/2014/main" id="{C734E792-2E94-447A-89B5-8A6E072007F8}"/>
              </a:ext>
            </a:extLst>
          </p:cNvPr>
          <p:cNvSpPr txBox="1"/>
          <p:nvPr/>
        </p:nvSpPr>
        <p:spPr>
          <a:xfrm>
            <a:off x="1442150" y="1963583"/>
            <a:ext cx="9225851" cy="584775"/>
          </a:xfrm>
          <a:prstGeom prst="rect">
            <a:avLst/>
          </a:prstGeom>
          <a:noFill/>
        </p:spPr>
        <p:txBody>
          <a:bodyPr wrap="square">
            <a:spAutoFit/>
          </a:bodyPr>
          <a:lstStyle/>
          <a:p>
            <a:pPr algn="ctr">
              <a:defRPr/>
            </a:pPr>
            <a:r>
              <a:rPr lang="en-US" sz="3200" b="1" dirty="0">
                <a:solidFill>
                  <a:prstClr val="white"/>
                </a:solidFill>
                <a:effectLst>
                  <a:outerShdw blurRad="38100" dist="38100" dir="2700000" algn="tl">
                    <a:srgbClr val="000000">
                      <a:alpha val="43137"/>
                    </a:srgbClr>
                  </a:outerShdw>
                </a:effectLst>
                <a:latin typeface="Calibri"/>
              </a:rPr>
              <a:t>2/11/21 Starts at 9am</a:t>
            </a:r>
          </a:p>
        </p:txBody>
      </p:sp>
      <p:pic>
        <p:nvPicPr>
          <p:cNvPr id="17" name="Picture 16">
            <a:extLst>
              <a:ext uri="{FF2B5EF4-FFF2-40B4-BE49-F238E27FC236}">
                <a16:creationId xmlns:a16="http://schemas.microsoft.com/office/drawing/2014/main" id="{FB6BB4F2-E926-498D-B4E9-E5E7850D69E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93128" y="5848673"/>
            <a:ext cx="2848076" cy="1397141"/>
          </a:xfrm>
          <a:prstGeom prst="rect">
            <a:avLst/>
          </a:prstGeom>
          <a:effectLst>
            <a:softEdge rad="228600"/>
          </a:effectLst>
        </p:spPr>
      </p:pic>
      <p:pic>
        <p:nvPicPr>
          <p:cNvPr id="19" name="Picture 18">
            <a:extLst>
              <a:ext uri="{FF2B5EF4-FFF2-40B4-BE49-F238E27FC236}">
                <a16:creationId xmlns:a16="http://schemas.microsoft.com/office/drawing/2014/main" id="{A7D8F307-FEF7-4140-9B47-26153AFCC2C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24060" y="6245365"/>
            <a:ext cx="1879965" cy="568690"/>
          </a:xfrm>
          <a:prstGeom prst="rect">
            <a:avLst/>
          </a:prstGeom>
        </p:spPr>
      </p:pic>
    </p:spTree>
    <p:extLst>
      <p:ext uri="{BB962C8B-B14F-4D97-AF65-F5344CB8AC3E}">
        <p14:creationId xmlns:p14="http://schemas.microsoft.com/office/powerpoint/2010/main" val="3217302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39E9E5-2A96-4F80-865B-39A990A55EBE}"/>
              </a:ext>
            </a:extLst>
          </p:cNvPr>
          <p:cNvPicPr/>
          <p:nvPr/>
        </p:nvPicPr>
        <p:blipFill>
          <a:blip r:embed="rId2">
            <a:extLst>
              <a:ext uri="{28A0092B-C50C-407E-A947-70E740481C1C}">
                <a14:useLocalDpi xmlns:a14="http://schemas.microsoft.com/office/drawing/2010/main"/>
              </a:ext>
            </a:extLst>
          </a:blip>
          <a:stretch>
            <a:fillRect/>
          </a:stretch>
        </p:blipFill>
        <p:spPr bwMode="auto">
          <a:xfrm>
            <a:off x="627379" y="1082674"/>
            <a:ext cx="10602596" cy="4918075"/>
          </a:xfrm>
          <a:prstGeom prst="rect">
            <a:avLst/>
          </a:prstGeom>
          <a:noFill/>
          <a:ln w="9525">
            <a:solidFill>
              <a:srgbClr val="000000"/>
            </a:solidFill>
            <a:miter lim="800000"/>
            <a:headEnd/>
            <a:tailEnd/>
          </a:ln>
        </p:spPr>
      </p:pic>
      <p:sp>
        <p:nvSpPr>
          <p:cNvPr id="6" name="Subtitle 2">
            <a:extLst>
              <a:ext uri="{FF2B5EF4-FFF2-40B4-BE49-F238E27FC236}">
                <a16:creationId xmlns:a16="http://schemas.microsoft.com/office/drawing/2014/main" id="{95C919D1-1865-4748-8EB0-1E5D30229FC8}"/>
              </a:ext>
            </a:extLst>
          </p:cNvPr>
          <p:cNvSpPr txBox="1">
            <a:spLocks/>
          </p:cNvSpPr>
          <p:nvPr/>
        </p:nvSpPr>
        <p:spPr>
          <a:xfrm>
            <a:off x="1197796" y="100424"/>
            <a:ext cx="9508674" cy="840610"/>
          </a:xfrm>
          <a:prstGeom prst="rect">
            <a:avLst/>
          </a:prstGeom>
          <a:solidFill>
            <a:schemeClr val="tx1"/>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bg1"/>
                </a:solidFill>
              </a:rPr>
              <a:t>Example of a longitudinal profile showing new culvert and proposed streambed</a:t>
            </a:r>
          </a:p>
        </p:txBody>
      </p:sp>
    </p:spTree>
    <p:extLst>
      <p:ext uri="{BB962C8B-B14F-4D97-AF65-F5344CB8AC3E}">
        <p14:creationId xmlns:p14="http://schemas.microsoft.com/office/powerpoint/2010/main" val="35771162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8FA481-3653-4CAB-832F-90F42D68FB06}"/>
              </a:ext>
            </a:extLst>
          </p:cNvPr>
          <p:cNvPicPr>
            <a:picLocks noChangeAspect="1"/>
          </p:cNvPicPr>
          <p:nvPr/>
        </p:nvPicPr>
        <p:blipFill>
          <a:blip r:embed="rId2"/>
          <a:stretch>
            <a:fillRect/>
          </a:stretch>
        </p:blipFill>
        <p:spPr>
          <a:xfrm>
            <a:off x="1189707" y="61118"/>
            <a:ext cx="9039025" cy="6735763"/>
          </a:xfrm>
          <a:prstGeom prst="rect">
            <a:avLst/>
          </a:prstGeom>
        </p:spPr>
      </p:pic>
    </p:spTree>
    <p:extLst>
      <p:ext uri="{BB962C8B-B14F-4D97-AF65-F5344CB8AC3E}">
        <p14:creationId xmlns:p14="http://schemas.microsoft.com/office/powerpoint/2010/main" val="23696967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83E152-AEB4-462E-9A4E-F5735CC956F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931333"/>
            <a:ext cx="12192000" cy="5926667"/>
          </a:xfrm>
          <a:prstGeom prst="rect">
            <a:avLst/>
          </a:prstGeom>
        </p:spPr>
      </p:pic>
      <p:sp>
        <p:nvSpPr>
          <p:cNvPr id="2" name="Rectangle 1">
            <a:extLst>
              <a:ext uri="{FF2B5EF4-FFF2-40B4-BE49-F238E27FC236}">
                <a16:creationId xmlns:a16="http://schemas.microsoft.com/office/drawing/2014/main" id="{3CB73B2B-1001-45E7-BEF3-3BEEA704D9F3}"/>
              </a:ext>
            </a:extLst>
          </p:cNvPr>
          <p:cNvSpPr/>
          <p:nvPr/>
        </p:nvSpPr>
        <p:spPr>
          <a:xfrm>
            <a:off x="778867" y="179026"/>
            <a:ext cx="10870283" cy="707886"/>
          </a:xfrm>
          <a:prstGeom prst="rect">
            <a:avLst/>
          </a:prstGeom>
        </p:spPr>
        <p:txBody>
          <a:bodyPr wrap="none">
            <a:spAutoFit/>
          </a:bodyPr>
          <a:lstStyle/>
          <a:p>
            <a:pPr algn="ctr"/>
            <a:r>
              <a:rPr lang="en-US" sz="4000" dirty="0">
                <a:solidFill>
                  <a:srgbClr val="FF0000"/>
                </a:solidFill>
              </a:rPr>
              <a:t>Greater than bankfull width structure with Full AOP</a:t>
            </a:r>
          </a:p>
        </p:txBody>
      </p:sp>
      <p:cxnSp>
        <p:nvCxnSpPr>
          <p:cNvPr id="5" name="Straight Arrow Connector 4">
            <a:extLst>
              <a:ext uri="{FF2B5EF4-FFF2-40B4-BE49-F238E27FC236}">
                <a16:creationId xmlns:a16="http://schemas.microsoft.com/office/drawing/2014/main" id="{E2669A81-F473-4053-B37A-86423587AC38}"/>
              </a:ext>
            </a:extLst>
          </p:cNvPr>
          <p:cNvCxnSpPr>
            <a:cxnSpLocks/>
          </p:cNvCxnSpPr>
          <p:nvPr/>
        </p:nvCxnSpPr>
        <p:spPr>
          <a:xfrm flipV="1">
            <a:off x="5698836" y="3315857"/>
            <a:ext cx="0" cy="1034201"/>
          </a:xfrm>
          <a:prstGeom prst="straightConnector1">
            <a:avLst/>
          </a:prstGeom>
          <a:ln w="889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365812C6-DA87-40C7-82D4-3F7F9882EB00}"/>
              </a:ext>
            </a:extLst>
          </p:cNvPr>
          <p:cNvCxnSpPr>
            <a:cxnSpLocks/>
          </p:cNvCxnSpPr>
          <p:nvPr/>
        </p:nvCxnSpPr>
        <p:spPr>
          <a:xfrm flipH="1">
            <a:off x="1269507" y="1724025"/>
            <a:ext cx="625969" cy="1407165"/>
          </a:xfrm>
          <a:prstGeom prst="straightConnector1">
            <a:avLst/>
          </a:prstGeom>
          <a:ln w="889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C6AF12D-3AB6-4723-8F7B-6F68B3D37155}"/>
              </a:ext>
            </a:extLst>
          </p:cNvPr>
          <p:cNvSpPr txBox="1"/>
          <p:nvPr/>
        </p:nvSpPr>
        <p:spPr>
          <a:xfrm>
            <a:off x="531217" y="1055483"/>
            <a:ext cx="3067050" cy="646331"/>
          </a:xfrm>
          <a:prstGeom prst="rect">
            <a:avLst/>
          </a:prstGeom>
          <a:noFill/>
        </p:spPr>
        <p:txBody>
          <a:bodyPr wrap="square" rtlCol="0">
            <a:spAutoFit/>
          </a:bodyPr>
          <a:lstStyle/>
          <a:p>
            <a:r>
              <a:rPr lang="en-US" dirty="0">
                <a:solidFill>
                  <a:srgbClr val="FF0000"/>
                </a:solidFill>
              </a:rPr>
              <a:t>Over bankfull width Structure</a:t>
            </a:r>
          </a:p>
          <a:p>
            <a:r>
              <a:rPr lang="en-US" dirty="0">
                <a:solidFill>
                  <a:srgbClr val="FF0000"/>
                </a:solidFill>
              </a:rPr>
              <a:t>@ the bankfull elevation</a:t>
            </a:r>
          </a:p>
        </p:txBody>
      </p:sp>
      <p:sp>
        <p:nvSpPr>
          <p:cNvPr id="13" name="TextBox 12">
            <a:extLst>
              <a:ext uri="{FF2B5EF4-FFF2-40B4-BE49-F238E27FC236}">
                <a16:creationId xmlns:a16="http://schemas.microsoft.com/office/drawing/2014/main" id="{E41E3D8C-045D-4444-9FE4-4A56615DD0FA}"/>
              </a:ext>
            </a:extLst>
          </p:cNvPr>
          <p:cNvSpPr txBox="1"/>
          <p:nvPr/>
        </p:nvSpPr>
        <p:spPr>
          <a:xfrm>
            <a:off x="4750792" y="2946524"/>
            <a:ext cx="3067050" cy="369332"/>
          </a:xfrm>
          <a:prstGeom prst="rect">
            <a:avLst/>
          </a:prstGeom>
          <a:noFill/>
        </p:spPr>
        <p:txBody>
          <a:bodyPr wrap="square" rtlCol="0">
            <a:spAutoFit/>
          </a:bodyPr>
          <a:lstStyle/>
          <a:p>
            <a:r>
              <a:rPr lang="en-US" dirty="0">
                <a:solidFill>
                  <a:srgbClr val="FF0000"/>
                </a:solidFill>
              </a:rPr>
              <a:t>Low Flow Channel</a:t>
            </a:r>
          </a:p>
        </p:txBody>
      </p:sp>
      <p:cxnSp>
        <p:nvCxnSpPr>
          <p:cNvPr id="14" name="Straight Arrow Connector 13">
            <a:extLst>
              <a:ext uri="{FF2B5EF4-FFF2-40B4-BE49-F238E27FC236}">
                <a16:creationId xmlns:a16="http://schemas.microsoft.com/office/drawing/2014/main" id="{A33CAF85-F783-4108-A9DA-AF32D9A0D15C}"/>
              </a:ext>
            </a:extLst>
          </p:cNvPr>
          <p:cNvCxnSpPr>
            <a:cxnSpLocks/>
          </p:cNvCxnSpPr>
          <p:nvPr/>
        </p:nvCxnSpPr>
        <p:spPr>
          <a:xfrm flipH="1">
            <a:off x="9425130" y="1521857"/>
            <a:ext cx="668781" cy="1104960"/>
          </a:xfrm>
          <a:prstGeom prst="straightConnector1">
            <a:avLst/>
          </a:prstGeom>
          <a:ln w="889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860960E-B916-4F76-8354-4C4C5953AF38}"/>
              </a:ext>
            </a:extLst>
          </p:cNvPr>
          <p:cNvSpPr txBox="1"/>
          <p:nvPr/>
        </p:nvSpPr>
        <p:spPr>
          <a:xfrm>
            <a:off x="2064742" y="4726338"/>
            <a:ext cx="3067050" cy="1200329"/>
          </a:xfrm>
          <a:prstGeom prst="rect">
            <a:avLst/>
          </a:prstGeom>
          <a:noFill/>
        </p:spPr>
        <p:txBody>
          <a:bodyPr wrap="square" rtlCol="0">
            <a:spAutoFit/>
          </a:bodyPr>
          <a:lstStyle/>
          <a:p>
            <a:r>
              <a:rPr lang="en-US" dirty="0">
                <a:solidFill>
                  <a:srgbClr val="FF0000"/>
                </a:solidFill>
              </a:rPr>
              <a:t>Stable Streambed through structure, no bare metal showing, </a:t>
            </a:r>
          </a:p>
          <a:p>
            <a:endParaRPr lang="en-US" dirty="0">
              <a:solidFill>
                <a:srgbClr val="FF0000"/>
              </a:solidFill>
            </a:endParaRPr>
          </a:p>
        </p:txBody>
      </p:sp>
      <p:sp>
        <p:nvSpPr>
          <p:cNvPr id="17" name="TextBox 16">
            <a:extLst>
              <a:ext uri="{FF2B5EF4-FFF2-40B4-BE49-F238E27FC236}">
                <a16:creationId xmlns:a16="http://schemas.microsoft.com/office/drawing/2014/main" id="{AF22B10B-5AFB-43CA-A258-9D2A2A7B88FF}"/>
              </a:ext>
            </a:extLst>
          </p:cNvPr>
          <p:cNvSpPr txBox="1"/>
          <p:nvPr/>
        </p:nvSpPr>
        <p:spPr>
          <a:xfrm>
            <a:off x="8830325" y="1014025"/>
            <a:ext cx="3067050" cy="646331"/>
          </a:xfrm>
          <a:prstGeom prst="rect">
            <a:avLst/>
          </a:prstGeom>
          <a:noFill/>
        </p:spPr>
        <p:txBody>
          <a:bodyPr wrap="square" rtlCol="0">
            <a:spAutoFit/>
          </a:bodyPr>
          <a:lstStyle/>
          <a:p>
            <a:r>
              <a:rPr lang="en-US" dirty="0">
                <a:solidFill>
                  <a:srgbClr val="FF0000"/>
                </a:solidFill>
              </a:rPr>
              <a:t>Stable Bank Margins</a:t>
            </a:r>
          </a:p>
          <a:p>
            <a:endParaRPr lang="en-US" dirty="0">
              <a:solidFill>
                <a:srgbClr val="FF0000"/>
              </a:solidFill>
            </a:endParaRPr>
          </a:p>
        </p:txBody>
      </p:sp>
      <p:sp>
        <p:nvSpPr>
          <p:cNvPr id="11" name="TextBox 10">
            <a:extLst>
              <a:ext uri="{FF2B5EF4-FFF2-40B4-BE49-F238E27FC236}">
                <a16:creationId xmlns:a16="http://schemas.microsoft.com/office/drawing/2014/main" id="{C092A564-68A3-4378-BB8A-F213B4AD61BD}"/>
              </a:ext>
            </a:extLst>
          </p:cNvPr>
          <p:cNvSpPr txBox="1"/>
          <p:nvPr/>
        </p:nvSpPr>
        <p:spPr>
          <a:xfrm>
            <a:off x="4141036" y="931333"/>
            <a:ext cx="4146519" cy="646331"/>
          </a:xfrm>
          <a:prstGeom prst="rect">
            <a:avLst/>
          </a:prstGeom>
          <a:noFill/>
        </p:spPr>
        <p:txBody>
          <a:bodyPr wrap="square" rtlCol="0">
            <a:spAutoFit/>
          </a:bodyPr>
          <a:lstStyle/>
          <a:p>
            <a:r>
              <a:rPr lang="en-US" dirty="0">
                <a:solidFill>
                  <a:srgbClr val="FF0000"/>
                </a:solidFill>
              </a:rPr>
              <a:t>Structure properly aligned with channel </a:t>
            </a:r>
          </a:p>
          <a:p>
            <a:endParaRPr lang="en-US" dirty="0">
              <a:solidFill>
                <a:srgbClr val="FF0000"/>
              </a:solidFill>
            </a:endParaRPr>
          </a:p>
        </p:txBody>
      </p:sp>
    </p:spTree>
    <p:extLst>
      <p:ext uri="{BB962C8B-B14F-4D97-AF65-F5344CB8AC3E}">
        <p14:creationId xmlns:p14="http://schemas.microsoft.com/office/powerpoint/2010/main" val="1999783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83E152-AEB4-462E-9A4E-F5735CC956FE}"/>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78088" y="0"/>
            <a:ext cx="10798629" cy="8098971"/>
          </a:xfrm>
          <a:prstGeom prst="rect">
            <a:avLst/>
          </a:prstGeom>
        </p:spPr>
      </p:pic>
      <p:sp>
        <p:nvSpPr>
          <p:cNvPr id="9" name="Rectangle 8">
            <a:extLst>
              <a:ext uri="{FF2B5EF4-FFF2-40B4-BE49-F238E27FC236}">
                <a16:creationId xmlns:a16="http://schemas.microsoft.com/office/drawing/2014/main" id="{18CC860F-5BC9-4166-98CE-2352EB515C21}"/>
              </a:ext>
            </a:extLst>
          </p:cNvPr>
          <p:cNvSpPr/>
          <p:nvPr/>
        </p:nvSpPr>
        <p:spPr>
          <a:xfrm>
            <a:off x="1" y="54556"/>
            <a:ext cx="11728174" cy="707886"/>
          </a:xfrm>
          <a:prstGeom prst="rect">
            <a:avLst/>
          </a:prstGeom>
          <a:solidFill>
            <a:schemeClr val="tx1"/>
          </a:solidFill>
        </p:spPr>
        <p:txBody>
          <a:bodyPr wrap="square">
            <a:spAutoFit/>
          </a:bodyPr>
          <a:lstStyle/>
          <a:p>
            <a:pPr algn="ctr"/>
            <a:r>
              <a:rPr lang="en-US" sz="4000" dirty="0">
                <a:solidFill>
                  <a:srgbClr val="FF0000"/>
                </a:solidFill>
              </a:rPr>
              <a:t>Greater than bankfull width structure with Full AOP</a:t>
            </a:r>
          </a:p>
        </p:txBody>
      </p:sp>
      <p:sp>
        <p:nvSpPr>
          <p:cNvPr id="5" name="TextBox 4">
            <a:extLst>
              <a:ext uri="{FF2B5EF4-FFF2-40B4-BE49-F238E27FC236}">
                <a16:creationId xmlns:a16="http://schemas.microsoft.com/office/drawing/2014/main" id="{BF0DC63A-3570-4DE8-9E86-0BA2E8813868}"/>
              </a:ext>
            </a:extLst>
          </p:cNvPr>
          <p:cNvSpPr txBox="1"/>
          <p:nvPr/>
        </p:nvSpPr>
        <p:spPr>
          <a:xfrm>
            <a:off x="7430519" y="5146681"/>
            <a:ext cx="3067050" cy="646331"/>
          </a:xfrm>
          <a:prstGeom prst="rect">
            <a:avLst/>
          </a:prstGeom>
          <a:solidFill>
            <a:schemeClr val="tx1"/>
          </a:solidFill>
        </p:spPr>
        <p:txBody>
          <a:bodyPr wrap="square" rtlCol="0">
            <a:spAutoFit/>
          </a:bodyPr>
          <a:lstStyle/>
          <a:p>
            <a:r>
              <a:rPr lang="en-US" dirty="0">
                <a:solidFill>
                  <a:srgbClr val="FF0000"/>
                </a:solidFill>
              </a:rPr>
              <a:t>Stable Streambed through structure</a:t>
            </a:r>
          </a:p>
        </p:txBody>
      </p:sp>
      <p:sp>
        <p:nvSpPr>
          <p:cNvPr id="6" name="TextBox 5">
            <a:extLst>
              <a:ext uri="{FF2B5EF4-FFF2-40B4-BE49-F238E27FC236}">
                <a16:creationId xmlns:a16="http://schemas.microsoft.com/office/drawing/2014/main" id="{FC0F32C9-87B2-4D91-9BA1-7C9405785DD9}"/>
              </a:ext>
            </a:extLst>
          </p:cNvPr>
          <p:cNvSpPr txBox="1"/>
          <p:nvPr/>
        </p:nvSpPr>
        <p:spPr>
          <a:xfrm>
            <a:off x="4746597" y="3025390"/>
            <a:ext cx="3067050" cy="646331"/>
          </a:xfrm>
          <a:prstGeom prst="rect">
            <a:avLst/>
          </a:prstGeom>
          <a:noFill/>
        </p:spPr>
        <p:txBody>
          <a:bodyPr wrap="square" rtlCol="0">
            <a:spAutoFit/>
          </a:bodyPr>
          <a:lstStyle/>
          <a:p>
            <a:r>
              <a:rPr lang="en-US" dirty="0">
                <a:solidFill>
                  <a:srgbClr val="FF0000"/>
                </a:solidFill>
              </a:rPr>
              <a:t>Stable Bank Margins</a:t>
            </a:r>
          </a:p>
          <a:p>
            <a:endParaRPr lang="en-US" dirty="0">
              <a:solidFill>
                <a:srgbClr val="FF0000"/>
              </a:solidFill>
            </a:endParaRPr>
          </a:p>
        </p:txBody>
      </p:sp>
      <p:cxnSp>
        <p:nvCxnSpPr>
          <p:cNvPr id="7" name="Straight Arrow Connector 6">
            <a:extLst>
              <a:ext uri="{FF2B5EF4-FFF2-40B4-BE49-F238E27FC236}">
                <a16:creationId xmlns:a16="http://schemas.microsoft.com/office/drawing/2014/main" id="{20031F1B-EB2A-4E5C-A0E9-AF4730CB71F0}"/>
              </a:ext>
            </a:extLst>
          </p:cNvPr>
          <p:cNvCxnSpPr>
            <a:cxnSpLocks/>
            <a:stCxn id="6" idx="1"/>
          </p:cNvCxnSpPr>
          <p:nvPr/>
        </p:nvCxnSpPr>
        <p:spPr>
          <a:xfrm flipH="1">
            <a:off x="4570924" y="3348556"/>
            <a:ext cx="175673" cy="1434213"/>
          </a:xfrm>
          <a:prstGeom prst="straightConnector1">
            <a:avLst/>
          </a:prstGeom>
          <a:ln w="889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89B3312-AFA7-425C-83D5-407E91E9C1F1}"/>
              </a:ext>
            </a:extLst>
          </p:cNvPr>
          <p:cNvSpPr txBox="1"/>
          <p:nvPr/>
        </p:nvSpPr>
        <p:spPr>
          <a:xfrm>
            <a:off x="5006291" y="4413437"/>
            <a:ext cx="3067050" cy="369332"/>
          </a:xfrm>
          <a:prstGeom prst="rect">
            <a:avLst/>
          </a:prstGeom>
          <a:noFill/>
        </p:spPr>
        <p:txBody>
          <a:bodyPr wrap="square" rtlCol="0">
            <a:spAutoFit/>
          </a:bodyPr>
          <a:lstStyle/>
          <a:p>
            <a:r>
              <a:rPr lang="en-US" dirty="0">
                <a:solidFill>
                  <a:srgbClr val="FF0000"/>
                </a:solidFill>
              </a:rPr>
              <a:t>Low Flow Channel</a:t>
            </a:r>
          </a:p>
        </p:txBody>
      </p:sp>
    </p:spTree>
    <p:extLst>
      <p:ext uri="{BB962C8B-B14F-4D97-AF65-F5344CB8AC3E}">
        <p14:creationId xmlns:p14="http://schemas.microsoft.com/office/powerpoint/2010/main" val="12777318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83E152-AEB4-462E-9A4E-F5735CC956FE}"/>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63825" y="762442"/>
            <a:ext cx="10992711" cy="6183399"/>
          </a:xfrm>
          <a:prstGeom prst="rect">
            <a:avLst/>
          </a:prstGeom>
        </p:spPr>
      </p:pic>
      <p:sp>
        <p:nvSpPr>
          <p:cNvPr id="9" name="Rectangle 8">
            <a:extLst>
              <a:ext uri="{FF2B5EF4-FFF2-40B4-BE49-F238E27FC236}">
                <a16:creationId xmlns:a16="http://schemas.microsoft.com/office/drawing/2014/main" id="{18CC860F-5BC9-4166-98CE-2352EB515C21}"/>
              </a:ext>
            </a:extLst>
          </p:cNvPr>
          <p:cNvSpPr/>
          <p:nvPr/>
        </p:nvSpPr>
        <p:spPr>
          <a:xfrm>
            <a:off x="1" y="54556"/>
            <a:ext cx="11728174" cy="707886"/>
          </a:xfrm>
          <a:prstGeom prst="rect">
            <a:avLst/>
          </a:prstGeom>
        </p:spPr>
        <p:txBody>
          <a:bodyPr wrap="square">
            <a:spAutoFit/>
          </a:bodyPr>
          <a:lstStyle/>
          <a:p>
            <a:pPr algn="ctr"/>
            <a:r>
              <a:rPr lang="en-US" sz="4000" dirty="0">
                <a:solidFill>
                  <a:srgbClr val="FF0000"/>
                </a:solidFill>
              </a:rPr>
              <a:t>Greater than bankfull width structure with Full AOP</a:t>
            </a:r>
          </a:p>
        </p:txBody>
      </p:sp>
    </p:spTree>
    <p:extLst>
      <p:ext uri="{BB962C8B-B14F-4D97-AF65-F5344CB8AC3E}">
        <p14:creationId xmlns:p14="http://schemas.microsoft.com/office/powerpoint/2010/main" val="40724188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A0118A-D407-45DB-8E4C-6CE669F8FAEE}"/>
              </a:ext>
            </a:extLst>
          </p:cNvPr>
          <p:cNvSpPr>
            <a:spLocks noGrp="1"/>
          </p:cNvSpPr>
          <p:nvPr>
            <p:ph type="subTitle" idx="1"/>
          </p:nvPr>
        </p:nvSpPr>
        <p:spPr>
          <a:xfrm>
            <a:off x="241310" y="584354"/>
            <a:ext cx="11027054" cy="1155492"/>
          </a:xfrm>
        </p:spPr>
        <p:txBody>
          <a:bodyPr>
            <a:noAutofit/>
          </a:bodyPr>
          <a:lstStyle/>
          <a:p>
            <a:r>
              <a:rPr lang="en-US" sz="5400" b="1" dirty="0">
                <a:solidFill>
                  <a:schemeClr val="bg1"/>
                </a:solidFill>
              </a:rPr>
              <a:t>Examples of Projects that do not meet expectations / unacceptable </a:t>
            </a:r>
          </a:p>
          <a:p>
            <a:endParaRPr lang="en-US" sz="5400" b="1" dirty="0">
              <a:solidFill>
                <a:schemeClr val="bg1"/>
              </a:solidFill>
            </a:endParaRPr>
          </a:p>
          <a:p>
            <a:endParaRPr lang="en-US" sz="5400" b="1" dirty="0">
              <a:solidFill>
                <a:schemeClr val="bg1"/>
              </a:solidFill>
            </a:endParaRPr>
          </a:p>
          <a:p>
            <a:r>
              <a:rPr lang="en-US" sz="5400" b="1" dirty="0">
                <a:solidFill>
                  <a:schemeClr val="bg1"/>
                </a:solidFill>
              </a:rPr>
              <a:t>“The Bad”</a:t>
            </a:r>
          </a:p>
        </p:txBody>
      </p:sp>
    </p:spTree>
    <p:extLst>
      <p:ext uri="{BB962C8B-B14F-4D97-AF65-F5344CB8AC3E}">
        <p14:creationId xmlns:p14="http://schemas.microsoft.com/office/powerpoint/2010/main" val="23671858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A0118A-D407-45DB-8E4C-6CE669F8FAEE}"/>
              </a:ext>
            </a:extLst>
          </p:cNvPr>
          <p:cNvSpPr>
            <a:spLocks noGrp="1"/>
          </p:cNvSpPr>
          <p:nvPr>
            <p:ph type="subTitle" idx="1"/>
          </p:nvPr>
        </p:nvSpPr>
        <p:spPr>
          <a:xfrm>
            <a:off x="0" y="229062"/>
            <a:ext cx="11503016" cy="809625"/>
          </a:xfrm>
        </p:spPr>
        <p:txBody>
          <a:bodyPr>
            <a:noAutofit/>
          </a:bodyPr>
          <a:lstStyle/>
          <a:p>
            <a:r>
              <a:rPr lang="en-US" sz="5400" b="1" dirty="0">
                <a:solidFill>
                  <a:schemeClr val="bg1"/>
                </a:solidFill>
              </a:rPr>
              <a:t>What makes a stream crossing not meet expectations?</a:t>
            </a:r>
          </a:p>
          <a:p>
            <a:endParaRPr lang="en-US" sz="5400" b="1" dirty="0">
              <a:solidFill>
                <a:schemeClr val="bg1"/>
              </a:solidFill>
            </a:endParaRPr>
          </a:p>
          <a:p>
            <a:endParaRPr lang="en-US" sz="5400" b="1" dirty="0">
              <a:solidFill>
                <a:schemeClr val="bg1"/>
              </a:solidFill>
            </a:endParaRPr>
          </a:p>
          <a:p>
            <a:endParaRPr lang="en-US" sz="5400" b="1" dirty="0">
              <a:solidFill>
                <a:srgbClr val="FF0000"/>
              </a:solidFill>
            </a:endParaRPr>
          </a:p>
        </p:txBody>
      </p:sp>
      <p:sp>
        <p:nvSpPr>
          <p:cNvPr id="2" name="TextBox 1">
            <a:extLst>
              <a:ext uri="{FF2B5EF4-FFF2-40B4-BE49-F238E27FC236}">
                <a16:creationId xmlns:a16="http://schemas.microsoft.com/office/drawing/2014/main" id="{BF914356-90A7-4CFC-8CF3-F6272ECF2CFD}"/>
              </a:ext>
            </a:extLst>
          </p:cNvPr>
          <p:cNvSpPr txBox="1"/>
          <p:nvPr/>
        </p:nvSpPr>
        <p:spPr>
          <a:xfrm>
            <a:off x="825623" y="1748901"/>
            <a:ext cx="9357063" cy="3354765"/>
          </a:xfrm>
          <a:prstGeom prst="rect">
            <a:avLst/>
          </a:prstGeom>
          <a:noFill/>
        </p:spPr>
        <p:txBody>
          <a:bodyPr wrap="square" rtlCol="0">
            <a:spAutoFit/>
          </a:bodyPr>
          <a:lstStyle/>
          <a:p>
            <a:pPr marL="342900" indent="-342900">
              <a:buAutoNum type="arabicPeriod"/>
            </a:pPr>
            <a:endParaRPr lang="en-US" dirty="0">
              <a:solidFill>
                <a:schemeClr val="bg1"/>
              </a:solidFill>
            </a:endParaRPr>
          </a:p>
          <a:p>
            <a:pPr marL="342900" indent="-342900">
              <a:buAutoNum type="arabicPeriod"/>
            </a:pPr>
            <a:endParaRPr lang="en-US" dirty="0">
              <a:solidFill>
                <a:schemeClr val="bg1"/>
              </a:solidFill>
            </a:endParaRPr>
          </a:p>
          <a:p>
            <a:pPr marL="342900" indent="-342900">
              <a:buAutoNum type="arabicPeriod"/>
            </a:pPr>
            <a:r>
              <a:rPr lang="en-US" sz="2800" dirty="0">
                <a:solidFill>
                  <a:schemeClr val="bg1"/>
                </a:solidFill>
              </a:rPr>
              <a:t>Structure that is less than the bankfull width of the channel</a:t>
            </a:r>
          </a:p>
          <a:p>
            <a:pPr marL="342900" indent="-342900">
              <a:buAutoNum type="arabicPeriod"/>
            </a:pPr>
            <a:r>
              <a:rPr lang="en-US" sz="2800" dirty="0">
                <a:solidFill>
                  <a:schemeClr val="bg1"/>
                </a:solidFill>
              </a:rPr>
              <a:t>Lack of streambed through the structure</a:t>
            </a:r>
          </a:p>
          <a:p>
            <a:pPr marL="342900" indent="-342900">
              <a:buAutoNum type="arabicPeriod"/>
            </a:pPr>
            <a:r>
              <a:rPr lang="en-US" sz="2800" dirty="0">
                <a:solidFill>
                  <a:schemeClr val="bg1"/>
                </a:solidFill>
              </a:rPr>
              <a:t>Structure not properly aligned with the channel</a:t>
            </a:r>
          </a:p>
          <a:p>
            <a:pPr marL="342900" indent="-342900">
              <a:buAutoNum type="arabicPeriod"/>
            </a:pPr>
            <a:r>
              <a:rPr lang="en-US" sz="2800" dirty="0">
                <a:solidFill>
                  <a:schemeClr val="bg1"/>
                </a:solidFill>
              </a:rPr>
              <a:t>No grade controls </a:t>
            </a:r>
          </a:p>
          <a:p>
            <a:pPr marL="342900" indent="-342900">
              <a:buAutoNum type="arabicPeriod"/>
            </a:pPr>
            <a:r>
              <a:rPr lang="en-US" sz="2800" dirty="0">
                <a:solidFill>
                  <a:schemeClr val="bg1"/>
                </a:solidFill>
              </a:rPr>
              <a:t>No aquatic organism passage</a:t>
            </a:r>
          </a:p>
          <a:p>
            <a:r>
              <a:rPr lang="en-US" dirty="0">
                <a:solidFill>
                  <a:schemeClr val="bg1"/>
                </a:solidFill>
              </a:rPr>
              <a:t> </a:t>
            </a:r>
          </a:p>
          <a:p>
            <a:pPr marL="342900" indent="-342900">
              <a:buAutoNum type="arabicPeriod"/>
            </a:pPr>
            <a:endParaRPr lang="en-US" dirty="0">
              <a:solidFill>
                <a:schemeClr val="bg1"/>
              </a:solidFill>
            </a:endParaRPr>
          </a:p>
        </p:txBody>
      </p:sp>
    </p:spTree>
    <p:extLst>
      <p:ext uri="{BB962C8B-B14F-4D97-AF65-F5344CB8AC3E}">
        <p14:creationId xmlns:p14="http://schemas.microsoft.com/office/powerpoint/2010/main" val="14802662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E795A5-6C2C-4DB2-A34C-56EE25759CD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2560408" y="123487"/>
            <a:ext cx="6858001" cy="6611030"/>
          </a:xfrm>
          <a:prstGeom prst="rect">
            <a:avLst/>
          </a:prstGeom>
        </p:spPr>
      </p:pic>
      <p:sp>
        <p:nvSpPr>
          <p:cNvPr id="3" name="Subtitle 2">
            <a:extLst>
              <a:ext uri="{FF2B5EF4-FFF2-40B4-BE49-F238E27FC236}">
                <a16:creationId xmlns:a16="http://schemas.microsoft.com/office/drawing/2014/main" id="{CFA0118A-D407-45DB-8E4C-6CE669F8FAEE}"/>
              </a:ext>
            </a:extLst>
          </p:cNvPr>
          <p:cNvSpPr>
            <a:spLocks noGrp="1"/>
          </p:cNvSpPr>
          <p:nvPr>
            <p:ph type="subTitle" idx="1"/>
          </p:nvPr>
        </p:nvSpPr>
        <p:spPr>
          <a:xfrm>
            <a:off x="467019" y="326486"/>
            <a:ext cx="1929952" cy="890079"/>
          </a:xfrm>
        </p:spPr>
        <p:txBody>
          <a:bodyPr/>
          <a:lstStyle/>
          <a:p>
            <a:r>
              <a:rPr lang="en-US" b="1" dirty="0">
                <a:solidFill>
                  <a:schemeClr val="bg1"/>
                </a:solidFill>
              </a:rPr>
              <a:t>4’ Round Pipe in 8’ Bankfull</a:t>
            </a:r>
          </a:p>
        </p:txBody>
      </p:sp>
      <p:sp>
        <p:nvSpPr>
          <p:cNvPr id="4" name="Subtitle 2">
            <a:extLst>
              <a:ext uri="{FF2B5EF4-FFF2-40B4-BE49-F238E27FC236}">
                <a16:creationId xmlns:a16="http://schemas.microsoft.com/office/drawing/2014/main" id="{3908C4F8-6D8E-48A6-9B7D-FB0730E45CC7}"/>
              </a:ext>
            </a:extLst>
          </p:cNvPr>
          <p:cNvSpPr txBox="1">
            <a:spLocks/>
          </p:cNvSpPr>
          <p:nvPr/>
        </p:nvSpPr>
        <p:spPr>
          <a:xfrm>
            <a:off x="219615" y="2849533"/>
            <a:ext cx="1929952" cy="890079"/>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solidFill>
                  <a:schemeClr val="bg1"/>
                </a:solidFill>
              </a:rPr>
              <a:t>Significant drop at outfall of structure</a:t>
            </a:r>
          </a:p>
        </p:txBody>
      </p:sp>
      <p:cxnSp>
        <p:nvCxnSpPr>
          <p:cNvPr id="6" name="Straight Arrow Connector 5">
            <a:extLst>
              <a:ext uri="{FF2B5EF4-FFF2-40B4-BE49-F238E27FC236}">
                <a16:creationId xmlns:a16="http://schemas.microsoft.com/office/drawing/2014/main" id="{56D7F75C-2DE5-4925-880D-93C990C51021}"/>
              </a:ext>
            </a:extLst>
          </p:cNvPr>
          <p:cNvCxnSpPr>
            <a:cxnSpLocks/>
            <a:stCxn id="4" idx="3"/>
          </p:cNvCxnSpPr>
          <p:nvPr/>
        </p:nvCxnSpPr>
        <p:spPr>
          <a:xfrm>
            <a:off x="2149567" y="3294573"/>
            <a:ext cx="2502332" cy="1339571"/>
          </a:xfrm>
          <a:prstGeom prst="straightConnector1">
            <a:avLst/>
          </a:prstGeom>
          <a:ln w="889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Subtitle 2">
            <a:extLst>
              <a:ext uri="{FF2B5EF4-FFF2-40B4-BE49-F238E27FC236}">
                <a16:creationId xmlns:a16="http://schemas.microsoft.com/office/drawing/2014/main" id="{CA384FEF-F3FE-4657-BF09-4BB71EB21880}"/>
              </a:ext>
            </a:extLst>
          </p:cNvPr>
          <p:cNvSpPr txBox="1">
            <a:spLocks/>
          </p:cNvSpPr>
          <p:nvPr/>
        </p:nvSpPr>
        <p:spPr>
          <a:xfrm>
            <a:off x="467019" y="4649912"/>
            <a:ext cx="1929952" cy="89007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solidFill>
                  <a:schemeClr val="bg1"/>
                </a:solidFill>
              </a:rPr>
              <a:t>Round pipes over 3’ </a:t>
            </a:r>
          </a:p>
        </p:txBody>
      </p:sp>
      <p:cxnSp>
        <p:nvCxnSpPr>
          <p:cNvPr id="11" name="Straight Connector 10">
            <a:extLst>
              <a:ext uri="{FF2B5EF4-FFF2-40B4-BE49-F238E27FC236}">
                <a16:creationId xmlns:a16="http://schemas.microsoft.com/office/drawing/2014/main" id="{957BF3D7-19B5-43E4-9521-26675E7F6AA0}"/>
              </a:ext>
            </a:extLst>
          </p:cNvPr>
          <p:cNvCxnSpPr/>
          <p:nvPr/>
        </p:nvCxnSpPr>
        <p:spPr>
          <a:xfrm>
            <a:off x="467019" y="4168988"/>
            <a:ext cx="1929952" cy="1607127"/>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65492A5-F970-4169-AB4A-0B2A7CB5225E}"/>
              </a:ext>
            </a:extLst>
          </p:cNvPr>
          <p:cNvCxnSpPr>
            <a:cxnSpLocks/>
          </p:cNvCxnSpPr>
          <p:nvPr/>
        </p:nvCxnSpPr>
        <p:spPr>
          <a:xfrm flipH="1">
            <a:off x="674904" y="4284666"/>
            <a:ext cx="1514181" cy="1491449"/>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Subtitle 2">
            <a:extLst>
              <a:ext uri="{FF2B5EF4-FFF2-40B4-BE49-F238E27FC236}">
                <a16:creationId xmlns:a16="http://schemas.microsoft.com/office/drawing/2014/main" id="{5682FA17-4CF7-4E93-88A0-BEB15F8F3B25}"/>
              </a:ext>
            </a:extLst>
          </p:cNvPr>
          <p:cNvSpPr txBox="1">
            <a:spLocks/>
          </p:cNvSpPr>
          <p:nvPr/>
        </p:nvSpPr>
        <p:spPr>
          <a:xfrm>
            <a:off x="370335" y="1530078"/>
            <a:ext cx="1929952" cy="890079"/>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solidFill>
                  <a:schemeClr val="bg1"/>
                </a:solidFill>
              </a:rPr>
              <a:t>No streambed material in structure</a:t>
            </a:r>
          </a:p>
        </p:txBody>
      </p:sp>
      <p:sp>
        <p:nvSpPr>
          <p:cNvPr id="17" name="Subtitle 2">
            <a:extLst>
              <a:ext uri="{FF2B5EF4-FFF2-40B4-BE49-F238E27FC236}">
                <a16:creationId xmlns:a16="http://schemas.microsoft.com/office/drawing/2014/main" id="{C5A18DB5-9BE8-4353-A961-B7152D0EBAF9}"/>
              </a:ext>
            </a:extLst>
          </p:cNvPr>
          <p:cNvSpPr txBox="1">
            <a:spLocks/>
          </p:cNvSpPr>
          <p:nvPr/>
        </p:nvSpPr>
        <p:spPr>
          <a:xfrm>
            <a:off x="9581846" y="331333"/>
            <a:ext cx="1929952" cy="2088824"/>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solidFill>
                  <a:schemeClr val="bg1"/>
                </a:solidFill>
              </a:rPr>
              <a:t>&lt;100% bankfull width</a:t>
            </a:r>
          </a:p>
          <a:p>
            <a:r>
              <a:rPr lang="en-US" b="1" dirty="0">
                <a:solidFill>
                  <a:schemeClr val="bg1"/>
                </a:solidFill>
              </a:rPr>
              <a:t>Not Designed and Constructed to accommodate AOP</a:t>
            </a:r>
          </a:p>
        </p:txBody>
      </p:sp>
      <p:sp>
        <p:nvSpPr>
          <p:cNvPr id="18" name="Subtitle 2">
            <a:extLst>
              <a:ext uri="{FF2B5EF4-FFF2-40B4-BE49-F238E27FC236}">
                <a16:creationId xmlns:a16="http://schemas.microsoft.com/office/drawing/2014/main" id="{4DA48219-0D50-4352-A464-BCAD737D00AE}"/>
              </a:ext>
            </a:extLst>
          </p:cNvPr>
          <p:cNvSpPr txBox="1">
            <a:spLocks/>
          </p:cNvSpPr>
          <p:nvPr/>
        </p:nvSpPr>
        <p:spPr>
          <a:xfrm>
            <a:off x="9581846" y="2420157"/>
            <a:ext cx="1929952" cy="2782158"/>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solidFill>
                  <a:schemeClr val="bg1"/>
                </a:solidFill>
              </a:rPr>
              <a:t>No bank margins, low flow channel, or grade controls</a:t>
            </a:r>
          </a:p>
          <a:p>
            <a:endParaRPr lang="en-US" b="1" dirty="0">
              <a:solidFill>
                <a:schemeClr val="bg1"/>
              </a:solidFill>
            </a:endParaRPr>
          </a:p>
          <a:p>
            <a:r>
              <a:rPr lang="en-US" b="1" dirty="0">
                <a:solidFill>
                  <a:schemeClr val="bg1"/>
                </a:solidFill>
              </a:rPr>
              <a:t>Structure set too high</a:t>
            </a:r>
          </a:p>
        </p:txBody>
      </p:sp>
    </p:spTree>
    <p:extLst>
      <p:ext uri="{BB962C8B-B14F-4D97-AF65-F5344CB8AC3E}">
        <p14:creationId xmlns:p14="http://schemas.microsoft.com/office/powerpoint/2010/main" val="18779081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E795A5-6C2C-4DB2-A34C-56EE25759CD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2216945" y="-1573198"/>
            <a:ext cx="6858000" cy="10004396"/>
          </a:xfrm>
          <a:prstGeom prst="rect">
            <a:avLst/>
          </a:prstGeom>
        </p:spPr>
      </p:pic>
      <p:sp>
        <p:nvSpPr>
          <p:cNvPr id="4" name="Subtitle 2">
            <a:extLst>
              <a:ext uri="{FF2B5EF4-FFF2-40B4-BE49-F238E27FC236}">
                <a16:creationId xmlns:a16="http://schemas.microsoft.com/office/drawing/2014/main" id="{D4305818-8CB5-4EC8-B36C-9F8E7DB1F3BE}"/>
              </a:ext>
            </a:extLst>
          </p:cNvPr>
          <p:cNvSpPr txBox="1">
            <a:spLocks/>
          </p:cNvSpPr>
          <p:nvPr/>
        </p:nvSpPr>
        <p:spPr>
          <a:xfrm>
            <a:off x="3670300" y="192533"/>
            <a:ext cx="6807170" cy="1155492"/>
          </a:xfrm>
          <a:prstGeom prst="rect">
            <a:avLst/>
          </a:prstGeom>
          <a:solidFill>
            <a:schemeClr val="tx1"/>
          </a:solidFill>
        </p:spPr>
        <p:txBody>
          <a:bodyPr vert="horz" lIns="91440" tIns="45720" rIns="91440" bIns="45720" rtlCol="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solidFill>
                  <a:schemeClr val="bg1"/>
                </a:solidFill>
              </a:rPr>
              <a:t>6’ Pipe in 15’ bankfull</a:t>
            </a:r>
          </a:p>
          <a:p>
            <a:r>
              <a:rPr lang="en-US" b="1" dirty="0">
                <a:solidFill>
                  <a:schemeClr val="bg1"/>
                </a:solidFill>
              </a:rPr>
              <a:t>Not designed and constructed to accommodate AOP</a:t>
            </a:r>
          </a:p>
          <a:p>
            <a:r>
              <a:rPr lang="en-US" b="1" dirty="0">
                <a:solidFill>
                  <a:schemeClr val="bg1"/>
                </a:solidFill>
              </a:rPr>
              <a:t>No bank margins, low flow channel, or streambed material</a:t>
            </a:r>
          </a:p>
          <a:p>
            <a:endParaRPr lang="en-US" b="1" dirty="0">
              <a:solidFill>
                <a:srgbClr val="FF0000"/>
              </a:solidFill>
            </a:endParaRPr>
          </a:p>
        </p:txBody>
      </p:sp>
    </p:spTree>
    <p:extLst>
      <p:ext uri="{BB962C8B-B14F-4D97-AF65-F5344CB8AC3E}">
        <p14:creationId xmlns:p14="http://schemas.microsoft.com/office/powerpoint/2010/main" val="23959317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E795A5-6C2C-4DB2-A34C-56EE25759CD2}"/>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302970" y="189665"/>
            <a:ext cx="11266464" cy="6339862"/>
          </a:xfrm>
          <a:prstGeom prst="rect">
            <a:avLst/>
          </a:prstGeom>
        </p:spPr>
      </p:pic>
      <p:sp>
        <p:nvSpPr>
          <p:cNvPr id="3" name="Subtitle 2">
            <a:extLst>
              <a:ext uri="{FF2B5EF4-FFF2-40B4-BE49-F238E27FC236}">
                <a16:creationId xmlns:a16="http://schemas.microsoft.com/office/drawing/2014/main" id="{CFA0118A-D407-45DB-8E4C-6CE669F8FAEE}"/>
              </a:ext>
            </a:extLst>
          </p:cNvPr>
          <p:cNvSpPr>
            <a:spLocks noGrp="1"/>
          </p:cNvSpPr>
          <p:nvPr>
            <p:ph type="subTitle" idx="1"/>
          </p:nvPr>
        </p:nvSpPr>
        <p:spPr>
          <a:xfrm>
            <a:off x="5749330" y="2604297"/>
            <a:ext cx="6317254" cy="1155492"/>
          </a:xfrm>
        </p:spPr>
        <p:txBody>
          <a:bodyPr/>
          <a:lstStyle/>
          <a:p>
            <a:r>
              <a:rPr lang="en-US" b="1" dirty="0">
                <a:solidFill>
                  <a:schemeClr val="bg1"/>
                </a:solidFill>
              </a:rPr>
              <a:t>Inside of structure in previous picture</a:t>
            </a:r>
          </a:p>
        </p:txBody>
      </p:sp>
    </p:spTree>
    <p:extLst>
      <p:ext uri="{BB962C8B-B14F-4D97-AF65-F5344CB8AC3E}">
        <p14:creationId xmlns:p14="http://schemas.microsoft.com/office/powerpoint/2010/main" val="28368110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7 Additional Program Policies</a:t>
            </a:r>
          </a:p>
        </p:txBody>
      </p:sp>
      <p:sp>
        <p:nvSpPr>
          <p:cNvPr id="3" name="Subtitle 2"/>
          <p:cNvSpPr>
            <a:spLocks noGrp="1"/>
          </p:cNvSpPr>
          <p:nvPr>
            <p:ph type="subTitle" idx="1"/>
          </p:nvPr>
        </p:nvSpPr>
        <p:spPr>
          <a:xfrm>
            <a:off x="609600" y="762000"/>
            <a:ext cx="4987636" cy="5791200"/>
          </a:xfrm>
        </p:spPr>
        <p:txBody>
          <a:bodyPr/>
          <a:lstStyle/>
          <a:p>
            <a:r>
              <a:rPr lang="en-US" b="1" dirty="0">
                <a:solidFill>
                  <a:srgbClr val="FF0000"/>
                </a:solidFill>
              </a:rPr>
              <a:t>7.1 Stream Crossing Replacement Policy</a:t>
            </a:r>
          </a:p>
          <a:p>
            <a:pPr lvl="1"/>
            <a:endParaRPr lang="en-US" b="1" dirty="0">
              <a:solidFill>
                <a:srgbClr val="FF0000"/>
              </a:solidFill>
            </a:endParaRPr>
          </a:p>
          <a:p>
            <a:pPr lvl="1"/>
            <a:endParaRPr lang="en-US" b="1" dirty="0">
              <a:solidFill>
                <a:srgbClr val="FF0000"/>
              </a:solidFill>
            </a:endParaRPr>
          </a:p>
          <a:p>
            <a:pPr marL="0" indent="0">
              <a:buNone/>
            </a:pPr>
            <a:endParaRPr lang="en-US" b="1" dirty="0">
              <a:solidFill>
                <a:srgbClr val="FF0000"/>
              </a:solidFill>
            </a:endParaRPr>
          </a:p>
        </p:txBody>
      </p:sp>
      <p:sp>
        <p:nvSpPr>
          <p:cNvPr id="4" name="Title 1"/>
          <p:cNvSpPr txBox="1">
            <a:spLocks/>
          </p:cNvSpPr>
          <p:nvPr/>
        </p:nvSpPr>
        <p:spPr>
          <a:xfrm>
            <a:off x="1600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latin typeface="Calibri"/>
              </a:rPr>
              <a:t>Chap 7. Add. Policies</a:t>
            </a:r>
          </a:p>
        </p:txBody>
      </p:sp>
      <p:pic>
        <p:nvPicPr>
          <p:cNvPr id="7" name="Picture 6">
            <a:extLst>
              <a:ext uri="{FF2B5EF4-FFF2-40B4-BE49-F238E27FC236}">
                <a16:creationId xmlns:a16="http://schemas.microsoft.com/office/drawing/2014/main" id="{5D5EC687-9DCB-4596-9617-8F9BE03D07E9}"/>
              </a:ext>
            </a:extLst>
          </p:cNvPr>
          <p:cNvPicPr>
            <a:picLocks noChangeAspect="1"/>
          </p:cNvPicPr>
          <p:nvPr/>
        </p:nvPicPr>
        <p:blipFill>
          <a:blip r:embed="rId3"/>
          <a:stretch>
            <a:fillRect/>
          </a:stretch>
        </p:blipFill>
        <p:spPr>
          <a:xfrm>
            <a:off x="6594766" y="445625"/>
            <a:ext cx="5281657" cy="6858000"/>
          </a:xfrm>
          <a:prstGeom prst="rect">
            <a:avLst/>
          </a:prstGeom>
        </p:spPr>
      </p:pic>
    </p:spTree>
    <p:extLst>
      <p:ext uri="{BB962C8B-B14F-4D97-AF65-F5344CB8AC3E}">
        <p14:creationId xmlns:p14="http://schemas.microsoft.com/office/powerpoint/2010/main" val="18593535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E795A5-6C2C-4DB2-A34C-56EE25759CD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35684" y="1"/>
            <a:ext cx="10434769" cy="6858000"/>
          </a:xfrm>
          <a:prstGeom prst="rect">
            <a:avLst/>
          </a:prstGeom>
        </p:spPr>
      </p:pic>
      <p:sp>
        <p:nvSpPr>
          <p:cNvPr id="3" name="Subtitle 2">
            <a:extLst>
              <a:ext uri="{FF2B5EF4-FFF2-40B4-BE49-F238E27FC236}">
                <a16:creationId xmlns:a16="http://schemas.microsoft.com/office/drawing/2014/main" id="{CFA0118A-D407-45DB-8E4C-6CE669F8FAEE}"/>
              </a:ext>
            </a:extLst>
          </p:cNvPr>
          <p:cNvSpPr>
            <a:spLocks noGrp="1"/>
          </p:cNvSpPr>
          <p:nvPr>
            <p:ph type="subTitle" idx="1"/>
          </p:nvPr>
        </p:nvSpPr>
        <p:spPr>
          <a:xfrm>
            <a:off x="3557543" y="5353789"/>
            <a:ext cx="6253207" cy="713636"/>
          </a:xfrm>
          <a:solidFill>
            <a:schemeClr val="tx1"/>
          </a:solidFill>
        </p:spPr>
        <p:txBody>
          <a:bodyPr>
            <a:normAutofit/>
          </a:bodyPr>
          <a:lstStyle/>
          <a:p>
            <a:r>
              <a:rPr lang="en-US" sz="3600" b="1" dirty="0">
                <a:solidFill>
                  <a:schemeClr val="bg1"/>
                </a:solidFill>
              </a:rPr>
              <a:t>6’ Pipe in 11’ Bankfull. No AOP</a:t>
            </a:r>
          </a:p>
        </p:txBody>
      </p:sp>
    </p:spTree>
    <p:extLst>
      <p:ext uri="{BB962C8B-B14F-4D97-AF65-F5344CB8AC3E}">
        <p14:creationId xmlns:p14="http://schemas.microsoft.com/office/powerpoint/2010/main" val="986920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E795A5-6C2C-4DB2-A34C-56EE25759CD2}"/>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254435" y="0"/>
            <a:ext cx="9144000" cy="6858000"/>
          </a:xfrm>
          <a:prstGeom prst="rect">
            <a:avLst/>
          </a:prstGeom>
          <a:solidFill>
            <a:schemeClr val="tx1"/>
          </a:solidFill>
        </p:spPr>
      </p:pic>
      <p:sp>
        <p:nvSpPr>
          <p:cNvPr id="2" name="Rectangle 1">
            <a:extLst>
              <a:ext uri="{FF2B5EF4-FFF2-40B4-BE49-F238E27FC236}">
                <a16:creationId xmlns:a16="http://schemas.microsoft.com/office/drawing/2014/main" id="{B9598396-7D12-4ABF-942E-5F4D971D3868}"/>
              </a:ext>
            </a:extLst>
          </p:cNvPr>
          <p:cNvSpPr/>
          <p:nvPr/>
        </p:nvSpPr>
        <p:spPr>
          <a:xfrm>
            <a:off x="4361061" y="145758"/>
            <a:ext cx="4963923" cy="461665"/>
          </a:xfrm>
          <a:prstGeom prst="rect">
            <a:avLst/>
          </a:prstGeom>
          <a:solidFill>
            <a:schemeClr val="tx1"/>
          </a:solidFill>
        </p:spPr>
        <p:txBody>
          <a:bodyPr wrap="none">
            <a:spAutoFit/>
          </a:bodyPr>
          <a:lstStyle/>
          <a:p>
            <a:r>
              <a:rPr lang="en-US" sz="2400" b="1" dirty="0">
                <a:solidFill>
                  <a:schemeClr val="bg1"/>
                </a:solidFill>
              </a:rPr>
              <a:t>Inside of structure in previous picture</a:t>
            </a:r>
          </a:p>
        </p:txBody>
      </p:sp>
    </p:spTree>
    <p:extLst>
      <p:ext uri="{BB962C8B-B14F-4D97-AF65-F5344CB8AC3E}">
        <p14:creationId xmlns:p14="http://schemas.microsoft.com/office/powerpoint/2010/main" val="38530367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E795A5-6C2C-4DB2-A34C-56EE25759CD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602067"/>
            <a:ext cx="12192000" cy="5926667"/>
          </a:xfrm>
          <a:prstGeom prst="rect">
            <a:avLst/>
          </a:prstGeom>
        </p:spPr>
      </p:pic>
      <p:sp>
        <p:nvSpPr>
          <p:cNvPr id="3" name="Subtitle 2">
            <a:extLst>
              <a:ext uri="{FF2B5EF4-FFF2-40B4-BE49-F238E27FC236}">
                <a16:creationId xmlns:a16="http://schemas.microsoft.com/office/drawing/2014/main" id="{CFA0118A-D407-45DB-8E4C-6CE669F8FAEE}"/>
              </a:ext>
            </a:extLst>
          </p:cNvPr>
          <p:cNvSpPr>
            <a:spLocks noGrp="1"/>
          </p:cNvSpPr>
          <p:nvPr>
            <p:ph type="subTitle" idx="1"/>
          </p:nvPr>
        </p:nvSpPr>
        <p:spPr>
          <a:xfrm>
            <a:off x="3805211" y="93659"/>
            <a:ext cx="4581577" cy="471214"/>
          </a:xfrm>
          <a:solidFill>
            <a:schemeClr val="tx1"/>
          </a:solidFill>
        </p:spPr>
        <p:txBody>
          <a:bodyPr/>
          <a:lstStyle/>
          <a:p>
            <a:r>
              <a:rPr lang="en-US" b="1" dirty="0">
                <a:solidFill>
                  <a:schemeClr val="bg1"/>
                </a:solidFill>
              </a:rPr>
              <a:t>4’ pipe in a 7’ bankfull, No AOP</a:t>
            </a:r>
          </a:p>
        </p:txBody>
      </p:sp>
    </p:spTree>
    <p:extLst>
      <p:ext uri="{BB962C8B-B14F-4D97-AF65-F5344CB8AC3E}">
        <p14:creationId xmlns:p14="http://schemas.microsoft.com/office/powerpoint/2010/main" val="32513084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CC860F-5BC9-4166-98CE-2352EB515C21}"/>
              </a:ext>
            </a:extLst>
          </p:cNvPr>
          <p:cNvSpPr/>
          <p:nvPr/>
        </p:nvSpPr>
        <p:spPr>
          <a:xfrm>
            <a:off x="1189221" y="54556"/>
            <a:ext cx="10538953" cy="769441"/>
          </a:xfrm>
          <a:prstGeom prst="rect">
            <a:avLst/>
          </a:prstGeom>
          <a:solidFill>
            <a:schemeClr val="tx1"/>
          </a:solidFill>
        </p:spPr>
        <p:txBody>
          <a:bodyPr wrap="square">
            <a:spAutoFit/>
          </a:bodyPr>
          <a:lstStyle/>
          <a:p>
            <a:pPr algn="ctr"/>
            <a:r>
              <a:rPr lang="en-US" sz="4400" dirty="0">
                <a:solidFill>
                  <a:schemeClr val="bg1"/>
                </a:solidFill>
              </a:rPr>
              <a:t>Structure is under bankfull and lacks AOP</a:t>
            </a:r>
          </a:p>
        </p:txBody>
      </p:sp>
      <p:pic>
        <p:nvPicPr>
          <p:cNvPr id="3" name="Picture 2">
            <a:extLst>
              <a:ext uri="{FF2B5EF4-FFF2-40B4-BE49-F238E27FC236}">
                <a16:creationId xmlns:a16="http://schemas.microsoft.com/office/drawing/2014/main" id="{E67E2139-68EC-494A-B375-F51FDE8B051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10818" y="823997"/>
            <a:ext cx="13013635" cy="7125406"/>
          </a:xfrm>
          <a:prstGeom prst="rect">
            <a:avLst/>
          </a:prstGeom>
        </p:spPr>
      </p:pic>
    </p:spTree>
    <p:extLst>
      <p:ext uri="{BB962C8B-B14F-4D97-AF65-F5344CB8AC3E}">
        <p14:creationId xmlns:p14="http://schemas.microsoft.com/office/powerpoint/2010/main" val="29759647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7088564-6C05-4857-8EC9-E289772C51FA}"/>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44388" y="713004"/>
            <a:ext cx="12103223" cy="6217920"/>
          </a:xfrm>
        </p:spPr>
      </p:pic>
      <p:sp>
        <p:nvSpPr>
          <p:cNvPr id="2" name="Title 1">
            <a:extLst>
              <a:ext uri="{FF2B5EF4-FFF2-40B4-BE49-F238E27FC236}">
                <a16:creationId xmlns:a16="http://schemas.microsoft.com/office/drawing/2014/main" id="{2C128F3B-C36D-440E-9498-830F085442BC}"/>
              </a:ext>
            </a:extLst>
          </p:cNvPr>
          <p:cNvSpPr>
            <a:spLocks noGrp="1"/>
          </p:cNvSpPr>
          <p:nvPr>
            <p:ph type="title"/>
          </p:nvPr>
        </p:nvSpPr>
        <p:spPr>
          <a:xfrm>
            <a:off x="1501709" y="27521"/>
            <a:ext cx="9652066" cy="685483"/>
          </a:xfrm>
          <a:solidFill>
            <a:schemeClr val="tx1"/>
          </a:solidFill>
        </p:spPr>
        <p:txBody>
          <a:bodyPr>
            <a:normAutofit fontScale="90000"/>
          </a:bodyPr>
          <a:lstStyle/>
          <a:p>
            <a:r>
              <a:rPr lang="en-US" dirty="0">
                <a:solidFill>
                  <a:schemeClr val="bg1"/>
                </a:solidFill>
                <a:latin typeface="+mn-lt"/>
              </a:rPr>
              <a:t>This structure is bankfull width, but lacks AOP</a:t>
            </a:r>
          </a:p>
        </p:txBody>
      </p:sp>
    </p:spTree>
    <p:extLst>
      <p:ext uri="{BB962C8B-B14F-4D97-AF65-F5344CB8AC3E}">
        <p14:creationId xmlns:p14="http://schemas.microsoft.com/office/powerpoint/2010/main" val="11224242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5C61B-5992-4CDE-B42A-122BA4E87FC8}"/>
              </a:ext>
            </a:extLst>
          </p:cNvPr>
          <p:cNvSpPr>
            <a:spLocks noGrp="1"/>
          </p:cNvSpPr>
          <p:nvPr>
            <p:ph type="title"/>
          </p:nvPr>
        </p:nvSpPr>
        <p:spPr>
          <a:xfrm>
            <a:off x="988326" y="2930904"/>
            <a:ext cx="10515600" cy="1325563"/>
          </a:xfrm>
        </p:spPr>
        <p:txBody>
          <a:bodyPr/>
          <a:lstStyle/>
          <a:p>
            <a:endParaRPr lang="en-US"/>
          </a:p>
        </p:txBody>
      </p:sp>
      <p:sp>
        <p:nvSpPr>
          <p:cNvPr id="6" name="Title 1">
            <a:extLst>
              <a:ext uri="{FF2B5EF4-FFF2-40B4-BE49-F238E27FC236}">
                <a16:creationId xmlns:a16="http://schemas.microsoft.com/office/drawing/2014/main" id="{553F7BB0-96B3-4967-A3AC-D86818805857}"/>
              </a:ext>
            </a:extLst>
          </p:cNvPr>
          <p:cNvSpPr txBox="1">
            <a:spLocks/>
          </p:cNvSpPr>
          <p:nvPr/>
        </p:nvSpPr>
        <p:spPr>
          <a:xfrm>
            <a:off x="1124209" y="534699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solidFill>
                <a:srgbClr val="FF0000"/>
              </a:solidFill>
            </a:endParaRPr>
          </a:p>
        </p:txBody>
      </p:sp>
      <p:pic>
        <p:nvPicPr>
          <p:cNvPr id="4" name="Picture 3" descr="A picture containing wall, indoor, building, dirty&#10;&#10;Description automatically generated">
            <a:extLst>
              <a:ext uri="{FF2B5EF4-FFF2-40B4-BE49-F238E27FC236}">
                <a16:creationId xmlns:a16="http://schemas.microsoft.com/office/drawing/2014/main" id="{D29B78C5-39AC-46E5-8DA7-177B62E9D4E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65666"/>
            <a:ext cx="12192000" cy="5926667"/>
          </a:xfrm>
          <a:prstGeom prst="rect">
            <a:avLst/>
          </a:prstGeom>
        </p:spPr>
      </p:pic>
      <p:sp>
        <p:nvSpPr>
          <p:cNvPr id="8" name="Rectangle 7">
            <a:extLst>
              <a:ext uri="{FF2B5EF4-FFF2-40B4-BE49-F238E27FC236}">
                <a16:creationId xmlns:a16="http://schemas.microsoft.com/office/drawing/2014/main" id="{BAE7FBC8-9896-47CF-8265-FCECECF03E5C}"/>
              </a:ext>
            </a:extLst>
          </p:cNvPr>
          <p:cNvSpPr/>
          <p:nvPr/>
        </p:nvSpPr>
        <p:spPr>
          <a:xfrm>
            <a:off x="4389636" y="145758"/>
            <a:ext cx="3782814" cy="369332"/>
          </a:xfrm>
          <a:prstGeom prst="rect">
            <a:avLst/>
          </a:prstGeom>
          <a:solidFill>
            <a:schemeClr val="tx1"/>
          </a:solidFill>
        </p:spPr>
        <p:txBody>
          <a:bodyPr wrap="square">
            <a:spAutoFit/>
          </a:bodyPr>
          <a:lstStyle/>
          <a:p>
            <a:r>
              <a:rPr lang="en-US" b="1" dirty="0">
                <a:solidFill>
                  <a:schemeClr val="bg1"/>
                </a:solidFill>
              </a:rPr>
              <a:t>Inside of structure in previous picture</a:t>
            </a:r>
          </a:p>
        </p:txBody>
      </p:sp>
    </p:spTree>
    <p:extLst>
      <p:ext uri="{BB962C8B-B14F-4D97-AF65-F5344CB8AC3E}">
        <p14:creationId xmlns:p14="http://schemas.microsoft.com/office/powerpoint/2010/main" val="23321686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5C61B-5992-4CDE-B42A-122BA4E87FC8}"/>
              </a:ext>
            </a:extLst>
          </p:cNvPr>
          <p:cNvSpPr>
            <a:spLocks noGrp="1"/>
          </p:cNvSpPr>
          <p:nvPr>
            <p:ph type="title"/>
          </p:nvPr>
        </p:nvSpPr>
        <p:spPr>
          <a:xfrm>
            <a:off x="988326" y="2930904"/>
            <a:ext cx="10515600" cy="1325563"/>
          </a:xfrm>
        </p:spPr>
        <p:txBody>
          <a:bodyPr/>
          <a:lstStyle/>
          <a:p>
            <a:endParaRPr lang="en-US"/>
          </a:p>
        </p:txBody>
      </p:sp>
      <p:sp>
        <p:nvSpPr>
          <p:cNvPr id="6" name="Title 1">
            <a:extLst>
              <a:ext uri="{FF2B5EF4-FFF2-40B4-BE49-F238E27FC236}">
                <a16:creationId xmlns:a16="http://schemas.microsoft.com/office/drawing/2014/main" id="{553F7BB0-96B3-4967-A3AC-D86818805857}"/>
              </a:ext>
            </a:extLst>
          </p:cNvPr>
          <p:cNvSpPr txBox="1">
            <a:spLocks/>
          </p:cNvSpPr>
          <p:nvPr/>
        </p:nvSpPr>
        <p:spPr>
          <a:xfrm>
            <a:off x="1124209" y="534699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solidFill>
                <a:srgbClr val="FF0000"/>
              </a:solidFill>
            </a:endParaRPr>
          </a:p>
        </p:txBody>
      </p:sp>
      <p:pic>
        <p:nvPicPr>
          <p:cNvPr id="5" name="Content Placeholder 4">
            <a:extLst>
              <a:ext uri="{FF2B5EF4-FFF2-40B4-BE49-F238E27FC236}">
                <a16:creationId xmlns:a16="http://schemas.microsoft.com/office/drawing/2014/main" id="{7134ABF2-83C2-4A22-8260-7A177D9E7995}"/>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0" y="1251749"/>
            <a:ext cx="12234018" cy="5069152"/>
          </a:xfrm>
        </p:spPr>
      </p:pic>
      <p:sp>
        <p:nvSpPr>
          <p:cNvPr id="8" name="Rectangle 7">
            <a:extLst>
              <a:ext uri="{FF2B5EF4-FFF2-40B4-BE49-F238E27FC236}">
                <a16:creationId xmlns:a16="http://schemas.microsoft.com/office/drawing/2014/main" id="{BAE7FBC8-9896-47CF-8265-FCECECF03E5C}"/>
              </a:ext>
            </a:extLst>
          </p:cNvPr>
          <p:cNvSpPr/>
          <p:nvPr/>
        </p:nvSpPr>
        <p:spPr>
          <a:xfrm>
            <a:off x="3550142" y="152490"/>
            <a:ext cx="5091715" cy="369332"/>
          </a:xfrm>
          <a:prstGeom prst="rect">
            <a:avLst/>
          </a:prstGeom>
          <a:solidFill>
            <a:schemeClr val="tx1"/>
          </a:solidFill>
        </p:spPr>
        <p:txBody>
          <a:bodyPr wrap="square">
            <a:spAutoFit/>
          </a:bodyPr>
          <a:lstStyle/>
          <a:p>
            <a:r>
              <a:rPr lang="en-US" b="1" dirty="0">
                <a:solidFill>
                  <a:schemeClr val="bg1"/>
                </a:solidFill>
              </a:rPr>
              <a:t>Downstream of structure in previous picture</a:t>
            </a:r>
          </a:p>
        </p:txBody>
      </p:sp>
    </p:spTree>
    <p:extLst>
      <p:ext uri="{BB962C8B-B14F-4D97-AF65-F5344CB8AC3E}">
        <p14:creationId xmlns:p14="http://schemas.microsoft.com/office/powerpoint/2010/main" val="7196379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ground, tree&#10;&#10;Description automatically generated">
            <a:extLst>
              <a:ext uri="{FF2B5EF4-FFF2-40B4-BE49-F238E27FC236}">
                <a16:creationId xmlns:a16="http://schemas.microsoft.com/office/drawing/2014/main" id="{247F91EF-8F7E-40F9-8C6E-F03C2DE4944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791564C2-B064-4C39-910F-F3FB9D47919E}"/>
              </a:ext>
            </a:extLst>
          </p:cNvPr>
          <p:cNvSpPr/>
          <p:nvPr/>
        </p:nvSpPr>
        <p:spPr>
          <a:xfrm>
            <a:off x="5254655" y="756172"/>
            <a:ext cx="5091715" cy="369332"/>
          </a:xfrm>
          <a:prstGeom prst="rect">
            <a:avLst/>
          </a:prstGeom>
          <a:solidFill>
            <a:schemeClr val="tx1"/>
          </a:solidFill>
        </p:spPr>
        <p:txBody>
          <a:bodyPr wrap="square">
            <a:spAutoFit/>
          </a:bodyPr>
          <a:lstStyle/>
          <a:p>
            <a:r>
              <a:rPr lang="en-US" b="1" dirty="0">
                <a:solidFill>
                  <a:schemeClr val="bg1"/>
                </a:solidFill>
              </a:rPr>
              <a:t>This structure is bankfull width, but lacks AOP</a:t>
            </a:r>
          </a:p>
        </p:txBody>
      </p:sp>
      <p:sp>
        <p:nvSpPr>
          <p:cNvPr id="6" name="Rectangle 5">
            <a:extLst>
              <a:ext uri="{FF2B5EF4-FFF2-40B4-BE49-F238E27FC236}">
                <a16:creationId xmlns:a16="http://schemas.microsoft.com/office/drawing/2014/main" id="{3F455BCF-BCC3-4065-8C9B-20EEFD9A804C}"/>
              </a:ext>
            </a:extLst>
          </p:cNvPr>
          <p:cNvSpPr/>
          <p:nvPr/>
        </p:nvSpPr>
        <p:spPr>
          <a:xfrm>
            <a:off x="186986" y="1911749"/>
            <a:ext cx="2653870" cy="646331"/>
          </a:xfrm>
          <a:prstGeom prst="rect">
            <a:avLst/>
          </a:prstGeom>
          <a:solidFill>
            <a:schemeClr val="tx1"/>
          </a:solidFill>
        </p:spPr>
        <p:txBody>
          <a:bodyPr wrap="square">
            <a:spAutoFit/>
          </a:bodyPr>
          <a:lstStyle/>
          <a:p>
            <a:r>
              <a:rPr lang="en-US" b="1" dirty="0">
                <a:solidFill>
                  <a:schemeClr val="bg1"/>
                </a:solidFill>
              </a:rPr>
              <a:t>Shows typical issues with low profile arch</a:t>
            </a:r>
          </a:p>
        </p:txBody>
      </p:sp>
    </p:spTree>
    <p:extLst>
      <p:ext uri="{BB962C8B-B14F-4D97-AF65-F5344CB8AC3E}">
        <p14:creationId xmlns:p14="http://schemas.microsoft.com/office/powerpoint/2010/main" val="20216267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E795A5-6C2C-4DB2-A34C-56EE25759CD2}"/>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219886" y="0"/>
            <a:ext cx="9143999" cy="6858000"/>
          </a:xfrm>
          <a:prstGeom prst="rect">
            <a:avLst/>
          </a:prstGeom>
        </p:spPr>
      </p:pic>
      <p:sp>
        <p:nvSpPr>
          <p:cNvPr id="4" name="Rectangle 3">
            <a:extLst>
              <a:ext uri="{FF2B5EF4-FFF2-40B4-BE49-F238E27FC236}">
                <a16:creationId xmlns:a16="http://schemas.microsoft.com/office/drawing/2014/main" id="{E933D840-A379-42C0-8524-854EBD75D841}"/>
              </a:ext>
            </a:extLst>
          </p:cNvPr>
          <p:cNvSpPr/>
          <p:nvPr/>
        </p:nvSpPr>
        <p:spPr>
          <a:xfrm>
            <a:off x="2313171" y="0"/>
            <a:ext cx="7916679" cy="769441"/>
          </a:xfrm>
          <a:prstGeom prst="rect">
            <a:avLst/>
          </a:prstGeom>
          <a:solidFill>
            <a:schemeClr val="tx1"/>
          </a:solidFill>
        </p:spPr>
        <p:txBody>
          <a:bodyPr wrap="square">
            <a:spAutoFit/>
          </a:bodyPr>
          <a:lstStyle/>
          <a:p>
            <a:pPr algn="ctr"/>
            <a:r>
              <a:rPr lang="en-US" sz="4400" dirty="0">
                <a:solidFill>
                  <a:schemeClr val="bg1"/>
                </a:solidFill>
              </a:rPr>
              <a:t>Bankfull width structure, No AOP</a:t>
            </a:r>
          </a:p>
        </p:txBody>
      </p:sp>
      <p:sp>
        <p:nvSpPr>
          <p:cNvPr id="6" name="Rectangle 5">
            <a:extLst>
              <a:ext uri="{FF2B5EF4-FFF2-40B4-BE49-F238E27FC236}">
                <a16:creationId xmlns:a16="http://schemas.microsoft.com/office/drawing/2014/main" id="{F03CFE0D-F7AC-41EC-AF14-EA1E8213B9C0}"/>
              </a:ext>
            </a:extLst>
          </p:cNvPr>
          <p:cNvSpPr/>
          <p:nvPr/>
        </p:nvSpPr>
        <p:spPr>
          <a:xfrm>
            <a:off x="297108" y="4135951"/>
            <a:ext cx="2716029" cy="2554545"/>
          </a:xfrm>
          <a:prstGeom prst="rect">
            <a:avLst/>
          </a:prstGeom>
          <a:solidFill>
            <a:schemeClr val="tx1"/>
          </a:solidFill>
        </p:spPr>
        <p:txBody>
          <a:bodyPr wrap="square">
            <a:spAutoFit/>
          </a:bodyPr>
          <a:lstStyle/>
          <a:p>
            <a:pPr algn="ctr"/>
            <a:r>
              <a:rPr lang="en-US" sz="3200" dirty="0">
                <a:solidFill>
                  <a:schemeClr val="bg1"/>
                </a:solidFill>
              </a:rPr>
              <a:t>Structure will rust much faster without streambed material </a:t>
            </a:r>
          </a:p>
        </p:txBody>
      </p:sp>
    </p:spTree>
    <p:extLst>
      <p:ext uri="{BB962C8B-B14F-4D97-AF65-F5344CB8AC3E}">
        <p14:creationId xmlns:p14="http://schemas.microsoft.com/office/powerpoint/2010/main" val="24636293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A0118A-D407-45DB-8E4C-6CE669F8FAEE}"/>
              </a:ext>
            </a:extLst>
          </p:cNvPr>
          <p:cNvSpPr>
            <a:spLocks noGrp="1"/>
          </p:cNvSpPr>
          <p:nvPr>
            <p:ph type="subTitle" idx="1"/>
          </p:nvPr>
        </p:nvSpPr>
        <p:spPr>
          <a:xfrm>
            <a:off x="-119063" y="123567"/>
            <a:ext cx="12430125" cy="1155492"/>
          </a:xfrm>
        </p:spPr>
        <p:txBody>
          <a:bodyPr>
            <a:noAutofit/>
          </a:bodyPr>
          <a:lstStyle/>
          <a:p>
            <a:r>
              <a:rPr lang="en-US" sz="4400" b="1" dirty="0">
                <a:solidFill>
                  <a:schemeClr val="bg1"/>
                </a:solidFill>
              </a:rPr>
              <a:t>Streambed material is </a:t>
            </a:r>
            <a:r>
              <a:rPr lang="en-US" sz="4400" b="1" u="sng" dirty="0">
                <a:solidFill>
                  <a:schemeClr val="bg1"/>
                </a:solidFill>
              </a:rPr>
              <a:t>NOT</a:t>
            </a:r>
            <a:r>
              <a:rPr lang="en-US" sz="4400" b="1" dirty="0">
                <a:solidFill>
                  <a:schemeClr val="bg1"/>
                </a:solidFill>
              </a:rPr>
              <a:t> just for AOP</a:t>
            </a:r>
          </a:p>
        </p:txBody>
      </p:sp>
      <p:pic>
        <p:nvPicPr>
          <p:cNvPr id="6" name="Picture 5" descr="A picture containing outdoor, ground, rock, stone&#10;&#10;Description automatically generated">
            <a:extLst>
              <a:ext uri="{FF2B5EF4-FFF2-40B4-BE49-F238E27FC236}">
                <a16:creationId xmlns:a16="http://schemas.microsoft.com/office/drawing/2014/main" id="{E338E90A-A8CA-457D-851E-EEFCAECE42F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903" y="3581400"/>
            <a:ext cx="3810000" cy="2857500"/>
          </a:xfrm>
          <a:prstGeom prst="rect">
            <a:avLst/>
          </a:prstGeom>
        </p:spPr>
      </p:pic>
      <p:pic>
        <p:nvPicPr>
          <p:cNvPr id="7" name="Picture 6">
            <a:extLst>
              <a:ext uri="{FF2B5EF4-FFF2-40B4-BE49-F238E27FC236}">
                <a16:creationId xmlns:a16="http://schemas.microsoft.com/office/drawing/2014/main" id="{C05947A9-C43B-4714-A276-0D63CF902BA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910903" y="958616"/>
            <a:ext cx="4483100" cy="3362325"/>
          </a:xfrm>
          <a:prstGeom prst="rect">
            <a:avLst/>
          </a:prstGeom>
        </p:spPr>
      </p:pic>
      <p:pic>
        <p:nvPicPr>
          <p:cNvPr id="9" name="Picture 8">
            <a:extLst>
              <a:ext uri="{FF2B5EF4-FFF2-40B4-BE49-F238E27FC236}">
                <a16:creationId xmlns:a16="http://schemas.microsoft.com/office/drawing/2014/main" id="{1A3634FA-F61D-4EAD-B3AC-07A7B732846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147" y="1279059"/>
            <a:ext cx="3847756" cy="1870437"/>
          </a:xfrm>
          <a:prstGeom prst="rect">
            <a:avLst/>
          </a:prstGeom>
        </p:spPr>
      </p:pic>
      <p:pic>
        <p:nvPicPr>
          <p:cNvPr id="11" name="Picture 10">
            <a:extLst>
              <a:ext uri="{FF2B5EF4-FFF2-40B4-BE49-F238E27FC236}">
                <a16:creationId xmlns:a16="http://schemas.microsoft.com/office/drawing/2014/main" id="{2DAC2385-A157-4037-978C-9D79001357B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41139" y="3701137"/>
            <a:ext cx="4349958" cy="3262469"/>
          </a:xfrm>
          <a:prstGeom prst="rect">
            <a:avLst/>
          </a:prstGeom>
        </p:spPr>
      </p:pic>
      <p:pic>
        <p:nvPicPr>
          <p:cNvPr id="13" name="Picture 12">
            <a:extLst>
              <a:ext uri="{FF2B5EF4-FFF2-40B4-BE49-F238E27FC236}">
                <a16:creationId xmlns:a16="http://schemas.microsoft.com/office/drawing/2014/main" id="{B4AFC0B5-344B-4942-93E9-3CDFAF121AF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17658" y="4112406"/>
            <a:ext cx="5019284" cy="2439930"/>
          </a:xfrm>
          <a:prstGeom prst="rect">
            <a:avLst/>
          </a:prstGeom>
        </p:spPr>
      </p:pic>
      <p:pic>
        <p:nvPicPr>
          <p:cNvPr id="15" name="Picture 14">
            <a:extLst>
              <a:ext uri="{FF2B5EF4-FFF2-40B4-BE49-F238E27FC236}">
                <a16:creationId xmlns:a16="http://schemas.microsoft.com/office/drawing/2014/main" id="{1D4D518F-7C3A-4692-8A98-52E1BF8DCF7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160819" y="958616"/>
            <a:ext cx="3826531" cy="3362325"/>
          </a:xfrm>
          <a:prstGeom prst="rect">
            <a:avLst/>
          </a:prstGeom>
        </p:spPr>
      </p:pic>
    </p:spTree>
    <p:extLst>
      <p:ext uri="{BB962C8B-B14F-4D97-AF65-F5344CB8AC3E}">
        <p14:creationId xmlns:p14="http://schemas.microsoft.com/office/powerpoint/2010/main" val="5225779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7.1 Stream Crossings</a:t>
            </a:r>
          </a:p>
        </p:txBody>
      </p:sp>
      <p:sp>
        <p:nvSpPr>
          <p:cNvPr id="3" name="Subtitle 2"/>
          <p:cNvSpPr>
            <a:spLocks noGrp="1"/>
          </p:cNvSpPr>
          <p:nvPr>
            <p:ph type="subTitle" idx="1"/>
          </p:nvPr>
        </p:nvSpPr>
        <p:spPr>
          <a:xfrm>
            <a:off x="315897" y="1370120"/>
            <a:ext cx="8686800" cy="5791200"/>
          </a:xfrm>
        </p:spPr>
        <p:txBody>
          <a:bodyPr>
            <a:noAutofit/>
          </a:bodyPr>
          <a:lstStyle/>
          <a:p>
            <a:pPr marL="0" indent="0">
              <a:buNone/>
            </a:pPr>
            <a:endParaRPr lang="en-US" sz="2200" b="1" dirty="0"/>
          </a:p>
          <a:p>
            <a:pPr marL="0" indent="0">
              <a:buNone/>
            </a:pPr>
            <a:r>
              <a:rPr lang="en-US" sz="2300" b="1" dirty="0"/>
              <a:t>In order to be eligible for replacement, EXISTING structures </a:t>
            </a:r>
            <a:r>
              <a:rPr lang="en-US" sz="2300" b="1" u="sng" dirty="0"/>
              <a:t>must</a:t>
            </a:r>
            <a:r>
              <a:rPr lang="en-US" sz="2300" b="1" dirty="0"/>
              <a:t>:</a:t>
            </a:r>
            <a:endParaRPr lang="en-US" sz="2300" dirty="0"/>
          </a:p>
          <a:p>
            <a:pPr marL="0" indent="0">
              <a:buNone/>
            </a:pPr>
            <a:r>
              <a:rPr lang="en-US" sz="2300" dirty="0"/>
              <a:t>1. Have a structure to </a:t>
            </a:r>
            <a:r>
              <a:rPr lang="en-US" sz="2300" dirty="0" err="1"/>
              <a:t>bankfull</a:t>
            </a:r>
            <a:r>
              <a:rPr lang="en-US" sz="2300" dirty="0"/>
              <a:t> width ratio of </a:t>
            </a:r>
            <a:r>
              <a:rPr lang="en-US" sz="2300" u="sng" dirty="0"/>
              <a:t>75 % or less</a:t>
            </a:r>
            <a:r>
              <a:rPr lang="en-US" sz="2300" i="1" dirty="0"/>
              <a:t>.</a:t>
            </a:r>
            <a:r>
              <a:rPr lang="en-US" sz="2300" dirty="0"/>
              <a:t> </a:t>
            </a:r>
          </a:p>
          <a:p>
            <a:pPr marL="0" indent="0">
              <a:buNone/>
            </a:pPr>
            <a:r>
              <a:rPr lang="en-US" sz="2300" dirty="0"/>
              <a:t>2. Show signs of </a:t>
            </a:r>
            <a:r>
              <a:rPr lang="en-US" sz="2300" dirty="0" err="1"/>
              <a:t>streambank</a:t>
            </a:r>
            <a:r>
              <a:rPr lang="en-US" sz="2300" dirty="0"/>
              <a:t> erosion.</a:t>
            </a:r>
          </a:p>
          <a:p>
            <a:pPr marL="0" indent="0">
              <a:buNone/>
            </a:pPr>
            <a:r>
              <a:rPr lang="en-US" sz="2300" dirty="0"/>
              <a:t>3. Show signs of streambed erosion/aggradation.</a:t>
            </a:r>
          </a:p>
          <a:p>
            <a:pPr marL="0" indent="0">
              <a:buNone/>
            </a:pPr>
            <a:r>
              <a:rPr lang="en-US" sz="2300" dirty="0"/>
              <a:t> </a:t>
            </a:r>
          </a:p>
          <a:p>
            <a:pPr marL="0" indent="0">
              <a:buNone/>
            </a:pPr>
            <a:r>
              <a:rPr lang="en-US" sz="2300" b="1" dirty="0"/>
              <a:t>The NEW REPLACEMENT structure </a:t>
            </a:r>
            <a:r>
              <a:rPr lang="en-US" sz="2300" b="1" u="sng" dirty="0"/>
              <a:t>must</a:t>
            </a:r>
            <a:r>
              <a:rPr lang="en-US" sz="2300" b="1" dirty="0"/>
              <a:t> </a:t>
            </a:r>
            <a:r>
              <a:rPr lang="en-US" sz="2300" i="1" dirty="0"/>
              <a:t>(all four)</a:t>
            </a:r>
            <a:r>
              <a:rPr lang="en-US" sz="2300" b="1" dirty="0"/>
              <a:t>:</a:t>
            </a:r>
            <a:endParaRPr lang="en-US" sz="2300" dirty="0"/>
          </a:p>
          <a:p>
            <a:pPr marL="0" indent="0">
              <a:buNone/>
            </a:pPr>
            <a:r>
              <a:rPr lang="en-US" sz="2300" dirty="0"/>
              <a:t>1. Have a structure width </a:t>
            </a:r>
            <a:r>
              <a:rPr lang="en-US" sz="2300" u="sng" dirty="0"/>
              <a:t>at least</a:t>
            </a:r>
            <a:r>
              <a:rPr lang="en-US" sz="2300" dirty="0"/>
              <a:t> equal to </a:t>
            </a:r>
            <a:r>
              <a:rPr lang="en-US" sz="2300" dirty="0" err="1"/>
              <a:t>bankfull</a:t>
            </a:r>
            <a:r>
              <a:rPr lang="en-US" sz="2300" dirty="0"/>
              <a:t> width (100% ratio)</a:t>
            </a:r>
            <a:r>
              <a:rPr lang="en-US" sz="2300" i="1" dirty="0"/>
              <a:t>.</a:t>
            </a:r>
            <a:endParaRPr lang="en-US" sz="2300" dirty="0"/>
          </a:p>
          <a:p>
            <a:pPr marL="0" indent="0">
              <a:buNone/>
            </a:pPr>
            <a:r>
              <a:rPr lang="en-US" sz="2300" dirty="0"/>
              <a:t>2. Be properly aligned with the channel.</a:t>
            </a:r>
          </a:p>
          <a:p>
            <a:pPr marL="0" indent="0">
              <a:buNone/>
            </a:pPr>
            <a:r>
              <a:rPr lang="en-US" sz="2300" dirty="0"/>
              <a:t>3. Consider additional floodplain connectivity when possible.</a:t>
            </a:r>
          </a:p>
          <a:p>
            <a:pPr marL="0" indent="0">
              <a:buNone/>
            </a:pPr>
            <a:r>
              <a:rPr lang="en-US" sz="2300" dirty="0"/>
              <a:t>4. Be designed and constructed to accommodate the passage of aquatic organisms through the structure.</a:t>
            </a:r>
          </a:p>
        </p:txBody>
      </p:sp>
      <p:sp>
        <p:nvSpPr>
          <p:cNvPr id="6" name="Subtitle 2"/>
          <p:cNvSpPr txBox="1">
            <a:spLocks/>
          </p:cNvSpPr>
          <p:nvPr/>
        </p:nvSpPr>
        <p:spPr>
          <a:xfrm>
            <a:off x="315897" y="650290"/>
            <a:ext cx="9928934" cy="5791200"/>
          </a:xfrm>
          <a:prstGeom prst="rect">
            <a:avLst/>
          </a:prstGeom>
        </p:spPr>
        <p:txBody>
          <a:bodyPr vert="horz" lIns="91440" tIns="45720" rIns="91440" bIns="45720" rtlCol="0">
            <a:normAutofit/>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3200" kern="1200">
                <a:solidFill>
                  <a:schemeClr val="tx1"/>
                </a:solidFill>
                <a:latin typeface="+mn-lt"/>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indent="0">
              <a:buNone/>
            </a:pPr>
            <a:r>
              <a:rPr lang="en-US" u="sng" dirty="0">
                <a:solidFill>
                  <a:srgbClr val="FF0000"/>
                </a:solidFill>
                <a:latin typeface="Calibri"/>
              </a:rPr>
              <a:t>Stream crossings with existing structures OVER 12.5 ft</a:t>
            </a:r>
            <a:r>
              <a:rPr lang="en-US" u="sng" baseline="30000" dirty="0">
                <a:solidFill>
                  <a:srgbClr val="FF0000"/>
                </a:solidFill>
                <a:latin typeface="Calibri"/>
              </a:rPr>
              <a:t>2 </a:t>
            </a:r>
            <a:r>
              <a:rPr lang="en-US" u="sng" dirty="0">
                <a:solidFill>
                  <a:srgbClr val="FF0000"/>
                </a:solidFill>
                <a:latin typeface="Calibri"/>
              </a:rPr>
              <a:t>opening</a:t>
            </a:r>
            <a:r>
              <a:rPr lang="en-US" sz="1600" dirty="0">
                <a:solidFill>
                  <a:srgbClr val="FF0000"/>
                </a:solidFill>
                <a:latin typeface="Calibri"/>
              </a:rPr>
              <a:t> (4’diameter)</a:t>
            </a:r>
            <a:endParaRPr lang="en-US" dirty="0">
              <a:solidFill>
                <a:prstClr val="black"/>
              </a:solidFill>
              <a:latin typeface="Calibri"/>
            </a:endParaRPr>
          </a:p>
        </p:txBody>
      </p:sp>
      <p:sp>
        <p:nvSpPr>
          <p:cNvPr id="5" name="Title 1"/>
          <p:cNvSpPr txBox="1">
            <a:spLocks/>
          </p:cNvSpPr>
          <p:nvPr/>
        </p:nvSpPr>
        <p:spPr>
          <a:xfrm>
            <a:off x="1600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latin typeface="Calibri"/>
              </a:rPr>
              <a:t>Chap 7. Add. Policies</a:t>
            </a:r>
          </a:p>
        </p:txBody>
      </p:sp>
    </p:spTree>
    <p:extLst>
      <p:ext uri="{BB962C8B-B14F-4D97-AF65-F5344CB8AC3E}">
        <p14:creationId xmlns:p14="http://schemas.microsoft.com/office/powerpoint/2010/main" val="40978877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A0118A-D407-45DB-8E4C-6CE669F8FAEE}"/>
              </a:ext>
            </a:extLst>
          </p:cNvPr>
          <p:cNvSpPr>
            <a:spLocks noGrp="1"/>
          </p:cNvSpPr>
          <p:nvPr>
            <p:ph type="subTitle" idx="1"/>
          </p:nvPr>
        </p:nvSpPr>
        <p:spPr>
          <a:xfrm>
            <a:off x="1208976" y="539966"/>
            <a:ext cx="9144000" cy="1155492"/>
          </a:xfrm>
        </p:spPr>
        <p:txBody>
          <a:bodyPr>
            <a:noAutofit/>
          </a:bodyPr>
          <a:lstStyle/>
          <a:p>
            <a:r>
              <a:rPr lang="en-US" sz="5400" b="1" dirty="0">
                <a:solidFill>
                  <a:schemeClr val="bg1"/>
                </a:solidFill>
              </a:rPr>
              <a:t>Examples of Projects That Meet Expectations, but could use improvement</a:t>
            </a:r>
          </a:p>
          <a:p>
            <a:endParaRPr lang="en-US" sz="5400" b="1" dirty="0">
              <a:solidFill>
                <a:schemeClr val="bg1"/>
              </a:solidFill>
            </a:endParaRPr>
          </a:p>
          <a:p>
            <a:r>
              <a:rPr lang="en-US" sz="5400" b="1" dirty="0">
                <a:solidFill>
                  <a:schemeClr val="bg1"/>
                </a:solidFill>
              </a:rPr>
              <a:t>“The In-Between”</a:t>
            </a:r>
          </a:p>
        </p:txBody>
      </p:sp>
    </p:spTree>
    <p:extLst>
      <p:ext uri="{BB962C8B-B14F-4D97-AF65-F5344CB8AC3E}">
        <p14:creationId xmlns:p14="http://schemas.microsoft.com/office/powerpoint/2010/main" val="8078061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A0118A-D407-45DB-8E4C-6CE669F8FAEE}"/>
              </a:ext>
            </a:extLst>
          </p:cNvPr>
          <p:cNvSpPr>
            <a:spLocks noGrp="1"/>
          </p:cNvSpPr>
          <p:nvPr>
            <p:ph type="subTitle" idx="1"/>
          </p:nvPr>
        </p:nvSpPr>
        <p:spPr>
          <a:xfrm>
            <a:off x="337999" y="206591"/>
            <a:ext cx="11141476" cy="1155492"/>
          </a:xfrm>
        </p:spPr>
        <p:txBody>
          <a:bodyPr>
            <a:noAutofit/>
          </a:bodyPr>
          <a:lstStyle/>
          <a:p>
            <a:r>
              <a:rPr lang="en-US" sz="5400" b="1" dirty="0">
                <a:solidFill>
                  <a:schemeClr val="bg1"/>
                </a:solidFill>
              </a:rPr>
              <a:t>Common issues with stream crossings</a:t>
            </a:r>
          </a:p>
          <a:p>
            <a:pPr marL="914400" indent="-914400" algn="l">
              <a:buFont typeface="Arial" panose="020B0604020202020204" pitchFamily="34" charset="0"/>
              <a:buChar char="•"/>
            </a:pPr>
            <a:r>
              <a:rPr lang="en-US" sz="5400" b="1" dirty="0">
                <a:solidFill>
                  <a:srgbClr val="FF0000"/>
                </a:solidFill>
              </a:rPr>
              <a:t>Lack of bank margins and low flow channels </a:t>
            </a:r>
          </a:p>
          <a:p>
            <a:pPr marL="914400" indent="-914400" algn="l">
              <a:buFont typeface="Arial" panose="020B0604020202020204" pitchFamily="34" charset="0"/>
              <a:buChar char="•"/>
            </a:pPr>
            <a:r>
              <a:rPr lang="en-US" sz="5400" b="1" dirty="0">
                <a:solidFill>
                  <a:schemeClr val="bg1"/>
                </a:solidFill>
              </a:rPr>
              <a:t>Structure installed too high or too low</a:t>
            </a:r>
          </a:p>
          <a:p>
            <a:pPr marL="914400" indent="-914400" algn="l">
              <a:buFont typeface="Arial" panose="020B0604020202020204" pitchFamily="34" charset="0"/>
              <a:buChar char="•"/>
            </a:pPr>
            <a:r>
              <a:rPr lang="en-US" sz="5400" b="1" dirty="0">
                <a:solidFill>
                  <a:schemeClr val="bg1"/>
                </a:solidFill>
              </a:rPr>
              <a:t>Slope of structure and streambed issues</a:t>
            </a:r>
          </a:p>
          <a:p>
            <a:pPr marL="914400" indent="-914400" algn="l">
              <a:buFont typeface="Arial" panose="020B0604020202020204" pitchFamily="34" charset="0"/>
              <a:buChar char="•"/>
            </a:pPr>
            <a:r>
              <a:rPr lang="en-US" sz="5400" b="1" dirty="0">
                <a:solidFill>
                  <a:schemeClr val="bg1"/>
                </a:solidFill>
              </a:rPr>
              <a:t>Depth of streambed material</a:t>
            </a:r>
          </a:p>
        </p:txBody>
      </p:sp>
    </p:spTree>
    <p:extLst>
      <p:ext uri="{BB962C8B-B14F-4D97-AF65-F5344CB8AC3E}">
        <p14:creationId xmlns:p14="http://schemas.microsoft.com/office/powerpoint/2010/main" val="12283926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6D7BC6-9932-4173-B269-7181030AD5A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41068"/>
            <a:ext cx="12192000" cy="5926667"/>
          </a:xfrm>
          <a:prstGeom prst="rect">
            <a:avLst/>
          </a:prstGeom>
        </p:spPr>
      </p:pic>
      <p:sp>
        <p:nvSpPr>
          <p:cNvPr id="4" name="Subtitle 2">
            <a:extLst>
              <a:ext uri="{FF2B5EF4-FFF2-40B4-BE49-F238E27FC236}">
                <a16:creationId xmlns:a16="http://schemas.microsoft.com/office/drawing/2014/main" id="{4E585837-D82E-46B4-9B44-2334FF312AC6}"/>
              </a:ext>
            </a:extLst>
          </p:cNvPr>
          <p:cNvSpPr txBox="1">
            <a:spLocks/>
          </p:cNvSpPr>
          <p:nvPr/>
        </p:nvSpPr>
        <p:spPr>
          <a:xfrm>
            <a:off x="258335" y="341068"/>
            <a:ext cx="3920254" cy="1262169"/>
          </a:xfrm>
          <a:prstGeom prst="rect">
            <a:avLst/>
          </a:prstGeom>
          <a:solidFill>
            <a:schemeClr val="tx1"/>
          </a:solidFill>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bg1"/>
                </a:solidFill>
              </a:rPr>
              <a:t>-100% Bankfull width</a:t>
            </a:r>
          </a:p>
          <a:p>
            <a:pPr marL="0" indent="0">
              <a:buNone/>
            </a:pPr>
            <a:r>
              <a:rPr lang="en-US" b="1" dirty="0">
                <a:solidFill>
                  <a:schemeClr val="bg1"/>
                </a:solidFill>
              </a:rPr>
              <a:t>-Designed and Constructed to accommodate AOP</a:t>
            </a:r>
          </a:p>
        </p:txBody>
      </p:sp>
      <p:sp>
        <p:nvSpPr>
          <p:cNvPr id="2" name="Rectangle 1">
            <a:extLst>
              <a:ext uri="{FF2B5EF4-FFF2-40B4-BE49-F238E27FC236}">
                <a16:creationId xmlns:a16="http://schemas.microsoft.com/office/drawing/2014/main" id="{0E4F4CA0-75AA-4751-8200-DA9BCF8A3E48}"/>
              </a:ext>
            </a:extLst>
          </p:cNvPr>
          <p:cNvSpPr/>
          <p:nvPr/>
        </p:nvSpPr>
        <p:spPr>
          <a:xfrm>
            <a:off x="8906565" y="590265"/>
            <a:ext cx="2638425" cy="1477328"/>
          </a:xfrm>
          <a:prstGeom prst="rect">
            <a:avLst/>
          </a:prstGeom>
          <a:solidFill>
            <a:schemeClr val="tx1"/>
          </a:solidFill>
        </p:spPr>
        <p:txBody>
          <a:bodyPr wrap="square">
            <a:spAutoFit/>
          </a:bodyPr>
          <a:lstStyle/>
          <a:p>
            <a:r>
              <a:rPr lang="en-US" b="1" dirty="0">
                <a:solidFill>
                  <a:schemeClr val="bg1"/>
                </a:solidFill>
              </a:rPr>
              <a:t>-No Bank Margins</a:t>
            </a:r>
          </a:p>
          <a:p>
            <a:r>
              <a:rPr lang="en-US" b="1" dirty="0">
                <a:solidFill>
                  <a:schemeClr val="bg1"/>
                </a:solidFill>
              </a:rPr>
              <a:t>-No Low Flow Channel</a:t>
            </a:r>
          </a:p>
          <a:p>
            <a:r>
              <a:rPr lang="en-US" b="1" dirty="0">
                <a:solidFill>
                  <a:schemeClr val="bg1"/>
                </a:solidFill>
              </a:rPr>
              <a:t>-Potential for scour along footers</a:t>
            </a:r>
          </a:p>
          <a:p>
            <a:endParaRPr lang="en-US" b="1" dirty="0">
              <a:solidFill>
                <a:schemeClr val="bg1"/>
              </a:solidFill>
            </a:endParaRPr>
          </a:p>
        </p:txBody>
      </p:sp>
      <p:cxnSp>
        <p:nvCxnSpPr>
          <p:cNvPr id="5" name="Straight Arrow Connector 4">
            <a:extLst>
              <a:ext uri="{FF2B5EF4-FFF2-40B4-BE49-F238E27FC236}">
                <a16:creationId xmlns:a16="http://schemas.microsoft.com/office/drawing/2014/main" id="{5AE97FAF-5690-4034-A91B-F3458DA6B189}"/>
              </a:ext>
            </a:extLst>
          </p:cNvPr>
          <p:cNvCxnSpPr>
            <a:cxnSpLocks/>
          </p:cNvCxnSpPr>
          <p:nvPr/>
        </p:nvCxnSpPr>
        <p:spPr>
          <a:xfrm flipH="1" flipV="1">
            <a:off x="5055878" y="1214282"/>
            <a:ext cx="3369030" cy="229293"/>
          </a:xfrm>
          <a:prstGeom prst="straightConnector1">
            <a:avLst/>
          </a:prstGeom>
          <a:ln w="889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33782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596121-4F47-4228-A789-C5315ABEE74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1362629" y="-818353"/>
            <a:ext cx="8730049" cy="10366756"/>
          </a:xfrm>
          <a:prstGeom prst="rect">
            <a:avLst/>
          </a:prstGeom>
        </p:spPr>
      </p:pic>
      <p:sp>
        <p:nvSpPr>
          <p:cNvPr id="6" name="Subtitle 2">
            <a:extLst>
              <a:ext uri="{FF2B5EF4-FFF2-40B4-BE49-F238E27FC236}">
                <a16:creationId xmlns:a16="http://schemas.microsoft.com/office/drawing/2014/main" id="{72033936-496F-4847-B243-A2DCEC27B792}"/>
              </a:ext>
            </a:extLst>
          </p:cNvPr>
          <p:cNvSpPr txBox="1">
            <a:spLocks/>
          </p:cNvSpPr>
          <p:nvPr/>
        </p:nvSpPr>
        <p:spPr>
          <a:xfrm>
            <a:off x="591710" y="394855"/>
            <a:ext cx="3920254" cy="1262169"/>
          </a:xfrm>
          <a:prstGeom prst="rect">
            <a:avLst/>
          </a:prstGeom>
          <a:solidFill>
            <a:schemeClr val="tx1"/>
          </a:solidFill>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bg1"/>
                </a:solidFill>
              </a:rPr>
              <a:t>-100% Bankfull width</a:t>
            </a:r>
          </a:p>
          <a:p>
            <a:pPr marL="0" indent="0">
              <a:buNone/>
            </a:pPr>
            <a:r>
              <a:rPr lang="en-US" b="1" dirty="0">
                <a:solidFill>
                  <a:schemeClr val="bg1"/>
                </a:solidFill>
              </a:rPr>
              <a:t>-Designed and Constructed to accommodate AOP</a:t>
            </a:r>
          </a:p>
        </p:txBody>
      </p:sp>
      <p:sp>
        <p:nvSpPr>
          <p:cNvPr id="12" name="Subtitle 2">
            <a:extLst>
              <a:ext uri="{FF2B5EF4-FFF2-40B4-BE49-F238E27FC236}">
                <a16:creationId xmlns:a16="http://schemas.microsoft.com/office/drawing/2014/main" id="{626BBA10-56E1-4DBB-9BE8-26344C13FE23}"/>
              </a:ext>
            </a:extLst>
          </p:cNvPr>
          <p:cNvSpPr txBox="1">
            <a:spLocks/>
          </p:cNvSpPr>
          <p:nvPr/>
        </p:nvSpPr>
        <p:spPr>
          <a:xfrm>
            <a:off x="3767526" y="5320083"/>
            <a:ext cx="3920254" cy="12621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FF0000"/>
                </a:solidFill>
              </a:rPr>
              <a:t>Stream flow directed at edge of structure. </a:t>
            </a:r>
          </a:p>
        </p:txBody>
      </p:sp>
      <p:cxnSp>
        <p:nvCxnSpPr>
          <p:cNvPr id="13" name="Straight Arrow Connector 12">
            <a:extLst>
              <a:ext uri="{FF2B5EF4-FFF2-40B4-BE49-F238E27FC236}">
                <a16:creationId xmlns:a16="http://schemas.microsoft.com/office/drawing/2014/main" id="{D9287B3E-51A3-4C19-96C0-E967CE096152}"/>
              </a:ext>
            </a:extLst>
          </p:cNvPr>
          <p:cNvCxnSpPr>
            <a:cxnSpLocks/>
          </p:cNvCxnSpPr>
          <p:nvPr/>
        </p:nvCxnSpPr>
        <p:spPr>
          <a:xfrm flipV="1">
            <a:off x="3315855" y="4839856"/>
            <a:ext cx="0" cy="1902689"/>
          </a:xfrm>
          <a:prstGeom prst="straightConnector1">
            <a:avLst/>
          </a:prstGeom>
          <a:ln w="889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05175F7E-EA23-4DB6-B9E1-4739364CA225}"/>
              </a:ext>
            </a:extLst>
          </p:cNvPr>
          <p:cNvSpPr/>
          <p:nvPr/>
        </p:nvSpPr>
        <p:spPr>
          <a:xfrm>
            <a:off x="8961865" y="1234086"/>
            <a:ext cx="2638425" cy="2031325"/>
          </a:xfrm>
          <a:prstGeom prst="rect">
            <a:avLst/>
          </a:prstGeom>
          <a:solidFill>
            <a:schemeClr val="tx1"/>
          </a:solidFill>
        </p:spPr>
        <p:txBody>
          <a:bodyPr wrap="square">
            <a:spAutoFit/>
          </a:bodyPr>
          <a:lstStyle/>
          <a:p>
            <a:r>
              <a:rPr lang="en-US" b="1" dirty="0">
                <a:solidFill>
                  <a:schemeClr val="bg1"/>
                </a:solidFill>
              </a:rPr>
              <a:t>-No Bank Margins or Low Flow Channel can cause deposition inside structure</a:t>
            </a:r>
          </a:p>
          <a:p>
            <a:r>
              <a:rPr lang="en-US" b="1" dirty="0">
                <a:solidFill>
                  <a:schemeClr val="bg1"/>
                </a:solidFill>
              </a:rPr>
              <a:t>-Streamflow directed at footer</a:t>
            </a:r>
          </a:p>
          <a:p>
            <a:endParaRPr lang="en-US" b="1" dirty="0">
              <a:solidFill>
                <a:schemeClr val="bg1"/>
              </a:solidFill>
            </a:endParaRPr>
          </a:p>
        </p:txBody>
      </p:sp>
    </p:spTree>
    <p:extLst>
      <p:ext uri="{BB962C8B-B14F-4D97-AF65-F5344CB8AC3E}">
        <p14:creationId xmlns:p14="http://schemas.microsoft.com/office/powerpoint/2010/main" val="22733551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uilding, outdoor, water, sitting&#10;&#10;Description automatically generated">
            <a:extLst>
              <a:ext uri="{FF2B5EF4-FFF2-40B4-BE49-F238E27FC236}">
                <a16:creationId xmlns:a16="http://schemas.microsoft.com/office/drawing/2014/main" id="{AFAB4083-AC26-4137-8A07-A220E6C56A9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2192000" cy="6841487"/>
          </a:xfrm>
          <a:prstGeom prst="rect">
            <a:avLst/>
          </a:prstGeom>
          <a:ln w="76200">
            <a:solidFill>
              <a:schemeClr val="tx1"/>
            </a:solidFill>
          </a:ln>
        </p:spPr>
      </p:pic>
      <p:cxnSp>
        <p:nvCxnSpPr>
          <p:cNvPr id="8" name="Straight Arrow Connector 7">
            <a:extLst>
              <a:ext uri="{FF2B5EF4-FFF2-40B4-BE49-F238E27FC236}">
                <a16:creationId xmlns:a16="http://schemas.microsoft.com/office/drawing/2014/main" id="{828E28A7-447E-424A-BABD-B3C12D94E8E1}"/>
              </a:ext>
            </a:extLst>
          </p:cNvPr>
          <p:cNvCxnSpPr/>
          <p:nvPr/>
        </p:nvCxnSpPr>
        <p:spPr>
          <a:xfrm>
            <a:off x="9624265" y="2571545"/>
            <a:ext cx="123825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8F23973-ABC2-4D13-ACDB-A4C692EBA4D4}"/>
              </a:ext>
            </a:extLst>
          </p:cNvPr>
          <p:cNvSpPr txBox="1"/>
          <p:nvPr/>
        </p:nvSpPr>
        <p:spPr>
          <a:xfrm>
            <a:off x="7380474" y="2184195"/>
            <a:ext cx="2369623" cy="646331"/>
          </a:xfrm>
          <a:prstGeom prst="rect">
            <a:avLst/>
          </a:prstGeom>
          <a:solidFill>
            <a:schemeClr val="bg1"/>
          </a:solidFill>
          <a:ln>
            <a:solidFill>
              <a:schemeClr val="tx1"/>
            </a:solidFill>
          </a:ln>
        </p:spPr>
        <p:txBody>
          <a:bodyPr wrap="none" rtlCol="0">
            <a:spAutoFit/>
          </a:bodyPr>
          <a:lstStyle/>
          <a:p>
            <a:pPr algn="ctr"/>
            <a:r>
              <a:rPr lang="en-US" b="1" dirty="0"/>
              <a:t>Note concrete seam</a:t>
            </a:r>
          </a:p>
          <a:p>
            <a:pPr algn="ctr"/>
            <a:r>
              <a:rPr lang="en-US" b="1" dirty="0"/>
              <a:t>~2.5’ above streambed</a:t>
            </a:r>
          </a:p>
        </p:txBody>
      </p:sp>
      <p:sp>
        <p:nvSpPr>
          <p:cNvPr id="10" name="TextBox 9">
            <a:extLst>
              <a:ext uri="{FF2B5EF4-FFF2-40B4-BE49-F238E27FC236}">
                <a16:creationId xmlns:a16="http://schemas.microsoft.com/office/drawing/2014/main" id="{50150162-2066-45F1-A48E-D8F39D90A2A6}"/>
              </a:ext>
            </a:extLst>
          </p:cNvPr>
          <p:cNvSpPr txBox="1"/>
          <p:nvPr/>
        </p:nvSpPr>
        <p:spPr>
          <a:xfrm>
            <a:off x="179549" y="449737"/>
            <a:ext cx="6364756" cy="830997"/>
          </a:xfrm>
          <a:prstGeom prst="rect">
            <a:avLst/>
          </a:prstGeom>
          <a:solidFill>
            <a:schemeClr val="bg1"/>
          </a:solidFill>
          <a:ln>
            <a:solidFill>
              <a:schemeClr val="tx1"/>
            </a:solidFill>
          </a:ln>
        </p:spPr>
        <p:txBody>
          <a:bodyPr wrap="none" rtlCol="0">
            <a:spAutoFit/>
          </a:bodyPr>
          <a:lstStyle/>
          <a:p>
            <a:pPr algn="ctr"/>
            <a:r>
              <a:rPr lang="en-US" sz="2400" b="1" dirty="0"/>
              <a:t>~ 14’ structure in ~10’ bankfull channel – GREAT!</a:t>
            </a:r>
          </a:p>
          <a:p>
            <a:pPr algn="ctr"/>
            <a:r>
              <a:rPr lang="en-US" sz="2400" b="1" dirty="0"/>
              <a:t>But lack of channel structure causing deposition</a:t>
            </a:r>
          </a:p>
        </p:txBody>
      </p:sp>
      <p:sp>
        <p:nvSpPr>
          <p:cNvPr id="11" name="TextBox 10">
            <a:extLst>
              <a:ext uri="{FF2B5EF4-FFF2-40B4-BE49-F238E27FC236}">
                <a16:creationId xmlns:a16="http://schemas.microsoft.com/office/drawing/2014/main" id="{0B0333E6-154C-4913-B0D0-ADCBBBF895F8}"/>
              </a:ext>
            </a:extLst>
          </p:cNvPr>
          <p:cNvSpPr txBox="1"/>
          <p:nvPr/>
        </p:nvSpPr>
        <p:spPr>
          <a:xfrm>
            <a:off x="10862515" y="218904"/>
            <a:ext cx="1095172" cy="461665"/>
          </a:xfrm>
          <a:prstGeom prst="rect">
            <a:avLst/>
          </a:prstGeom>
          <a:solidFill>
            <a:srgbClr val="FFFF00"/>
          </a:solidFill>
          <a:ln>
            <a:solidFill>
              <a:schemeClr val="tx1"/>
            </a:solidFill>
          </a:ln>
        </p:spPr>
        <p:txBody>
          <a:bodyPr wrap="none" rtlCol="0">
            <a:spAutoFit/>
          </a:bodyPr>
          <a:lstStyle/>
          <a:p>
            <a:pPr algn="ctr"/>
            <a:r>
              <a:rPr lang="en-US" sz="2400" b="1" dirty="0"/>
              <a:t>3/2018</a:t>
            </a:r>
          </a:p>
        </p:txBody>
      </p:sp>
      <p:sp>
        <p:nvSpPr>
          <p:cNvPr id="7" name="TextBox 6">
            <a:extLst>
              <a:ext uri="{FF2B5EF4-FFF2-40B4-BE49-F238E27FC236}">
                <a16:creationId xmlns:a16="http://schemas.microsoft.com/office/drawing/2014/main" id="{347B8628-0308-4A0F-B2ED-A2F56C0A5CF1}"/>
              </a:ext>
            </a:extLst>
          </p:cNvPr>
          <p:cNvSpPr txBox="1"/>
          <p:nvPr/>
        </p:nvSpPr>
        <p:spPr>
          <a:xfrm>
            <a:off x="3615023" y="4854712"/>
            <a:ext cx="3460819" cy="369332"/>
          </a:xfrm>
          <a:prstGeom prst="rect">
            <a:avLst/>
          </a:prstGeom>
          <a:solidFill>
            <a:schemeClr val="bg1"/>
          </a:solidFill>
          <a:ln>
            <a:solidFill>
              <a:schemeClr val="tx1"/>
            </a:solidFill>
          </a:ln>
        </p:spPr>
        <p:txBody>
          <a:bodyPr wrap="none" rtlCol="0">
            <a:spAutoFit/>
          </a:bodyPr>
          <a:lstStyle/>
          <a:p>
            <a:pPr algn="ctr"/>
            <a:r>
              <a:rPr lang="en-US" b="1" dirty="0"/>
              <a:t>Deposition wedge starting to form</a:t>
            </a:r>
          </a:p>
        </p:txBody>
      </p:sp>
    </p:spTree>
    <p:extLst>
      <p:ext uri="{BB962C8B-B14F-4D97-AF65-F5344CB8AC3E}">
        <p14:creationId xmlns:p14="http://schemas.microsoft.com/office/powerpoint/2010/main" val="37859149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ndoor, window, sitting, room&#10;&#10;Description automatically generated">
            <a:extLst>
              <a:ext uri="{FF2B5EF4-FFF2-40B4-BE49-F238E27FC236}">
                <a16:creationId xmlns:a16="http://schemas.microsoft.com/office/drawing/2014/main" id="{FDAF5DAC-8237-417C-976E-E2F9B01C32E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6096000" cy="6858000"/>
          </a:xfrm>
          <a:prstGeom prst="rect">
            <a:avLst/>
          </a:prstGeom>
          <a:ln w="76200">
            <a:solidFill>
              <a:schemeClr val="tx1"/>
            </a:solidFill>
          </a:ln>
        </p:spPr>
      </p:pic>
      <p:pic>
        <p:nvPicPr>
          <p:cNvPr id="6" name="d6a50378-6061-469d-856b-ef80be480b09" descr="Image">
            <a:extLst>
              <a:ext uri="{FF2B5EF4-FFF2-40B4-BE49-F238E27FC236}">
                <a16:creationId xmlns:a16="http://schemas.microsoft.com/office/drawing/2014/main" id="{43AF0AB5-4373-40C8-994B-E1683A67866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096000" y="0"/>
            <a:ext cx="6400800" cy="6858000"/>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0E6659CD-7C72-4F30-BEB3-70279C52BF8C}"/>
              </a:ext>
            </a:extLst>
          </p:cNvPr>
          <p:cNvCxnSpPr>
            <a:cxnSpLocks/>
          </p:cNvCxnSpPr>
          <p:nvPr/>
        </p:nvCxnSpPr>
        <p:spPr>
          <a:xfrm>
            <a:off x="4659088" y="1964778"/>
            <a:ext cx="499312" cy="33099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5832CC9-2C26-4A6F-B78A-B2125891C0A0}"/>
              </a:ext>
            </a:extLst>
          </p:cNvPr>
          <p:cNvSpPr txBox="1"/>
          <p:nvPr/>
        </p:nvSpPr>
        <p:spPr>
          <a:xfrm>
            <a:off x="3474277" y="1389795"/>
            <a:ext cx="2369623" cy="646331"/>
          </a:xfrm>
          <a:prstGeom prst="rect">
            <a:avLst/>
          </a:prstGeom>
          <a:solidFill>
            <a:schemeClr val="bg1"/>
          </a:solidFill>
          <a:ln>
            <a:solidFill>
              <a:schemeClr val="tx1"/>
            </a:solidFill>
          </a:ln>
        </p:spPr>
        <p:txBody>
          <a:bodyPr wrap="none" rtlCol="0">
            <a:spAutoFit/>
          </a:bodyPr>
          <a:lstStyle/>
          <a:p>
            <a:pPr algn="ctr"/>
            <a:r>
              <a:rPr lang="en-US" b="1" dirty="0"/>
              <a:t>Note concrete seam</a:t>
            </a:r>
          </a:p>
          <a:p>
            <a:pPr algn="ctr"/>
            <a:r>
              <a:rPr lang="en-US" b="1" dirty="0"/>
              <a:t>~2.5’ above streambed</a:t>
            </a:r>
          </a:p>
        </p:txBody>
      </p:sp>
      <p:sp>
        <p:nvSpPr>
          <p:cNvPr id="9" name="TextBox 8">
            <a:extLst>
              <a:ext uri="{FF2B5EF4-FFF2-40B4-BE49-F238E27FC236}">
                <a16:creationId xmlns:a16="http://schemas.microsoft.com/office/drawing/2014/main" id="{79F23749-A1B0-454D-B3EB-36E60506D427}"/>
              </a:ext>
            </a:extLst>
          </p:cNvPr>
          <p:cNvSpPr txBox="1"/>
          <p:nvPr/>
        </p:nvSpPr>
        <p:spPr>
          <a:xfrm>
            <a:off x="355220" y="5874639"/>
            <a:ext cx="4946227" cy="369332"/>
          </a:xfrm>
          <a:prstGeom prst="rect">
            <a:avLst/>
          </a:prstGeom>
          <a:solidFill>
            <a:schemeClr val="bg1"/>
          </a:solidFill>
          <a:ln>
            <a:solidFill>
              <a:schemeClr val="tx1"/>
            </a:solidFill>
          </a:ln>
        </p:spPr>
        <p:txBody>
          <a:bodyPr wrap="none" rtlCol="0">
            <a:spAutoFit/>
          </a:bodyPr>
          <a:lstStyle/>
          <a:p>
            <a:pPr algn="ctr"/>
            <a:r>
              <a:rPr lang="en-US" b="1" dirty="0"/>
              <a:t>Deposition wedge splitting flow through structure</a:t>
            </a:r>
          </a:p>
        </p:txBody>
      </p:sp>
      <p:cxnSp>
        <p:nvCxnSpPr>
          <p:cNvPr id="10" name="Straight Arrow Connector 9">
            <a:extLst>
              <a:ext uri="{FF2B5EF4-FFF2-40B4-BE49-F238E27FC236}">
                <a16:creationId xmlns:a16="http://schemas.microsoft.com/office/drawing/2014/main" id="{9EC57860-11A1-41F0-A27E-B851AC3B4263}"/>
              </a:ext>
            </a:extLst>
          </p:cNvPr>
          <p:cNvCxnSpPr>
            <a:cxnSpLocks/>
          </p:cNvCxnSpPr>
          <p:nvPr/>
        </p:nvCxnSpPr>
        <p:spPr>
          <a:xfrm>
            <a:off x="10029371" y="2457005"/>
            <a:ext cx="505279" cy="30707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F2BA23E-5513-4EB1-AC65-68A718F2F94D}"/>
              </a:ext>
            </a:extLst>
          </p:cNvPr>
          <p:cNvSpPr txBox="1"/>
          <p:nvPr/>
        </p:nvSpPr>
        <p:spPr>
          <a:xfrm>
            <a:off x="9743726" y="1810674"/>
            <a:ext cx="2191690" cy="646331"/>
          </a:xfrm>
          <a:prstGeom prst="rect">
            <a:avLst/>
          </a:prstGeom>
          <a:solidFill>
            <a:schemeClr val="bg1"/>
          </a:solidFill>
          <a:ln>
            <a:solidFill>
              <a:schemeClr val="tx1"/>
            </a:solidFill>
          </a:ln>
        </p:spPr>
        <p:txBody>
          <a:bodyPr wrap="none" rtlCol="0">
            <a:spAutoFit/>
          </a:bodyPr>
          <a:lstStyle/>
          <a:p>
            <a:pPr algn="ctr"/>
            <a:r>
              <a:rPr lang="en-US" b="1" dirty="0"/>
              <a:t>Note concrete seam</a:t>
            </a:r>
          </a:p>
          <a:p>
            <a:pPr algn="ctr"/>
            <a:r>
              <a:rPr lang="en-US" b="1" dirty="0"/>
              <a:t>~1’ above streambed</a:t>
            </a:r>
          </a:p>
        </p:txBody>
      </p:sp>
      <p:sp>
        <p:nvSpPr>
          <p:cNvPr id="12" name="TextBox 11">
            <a:extLst>
              <a:ext uri="{FF2B5EF4-FFF2-40B4-BE49-F238E27FC236}">
                <a16:creationId xmlns:a16="http://schemas.microsoft.com/office/drawing/2014/main" id="{0FF53455-D08D-4353-9D15-7C5ACA8A61E3}"/>
              </a:ext>
            </a:extLst>
          </p:cNvPr>
          <p:cNvSpPr txBox="1"/>
          <p:nvPr/>
        </p:nvSpPr>
        <p:spPr>
          <a:xfrm>
            <a:off x="6596773" y="685168"/>
            <a:ext cx="3432598" cy="646331"/>
          </a:xfrm>
          <a:prstGeom prst="rect">
            <a:avLst/>
          </a:prstGeom>
          <a:solidFill>
            <a:schemeClr val="bg1"/>
          </a:solidFill>
          <a:ln>
            <a:solidFill>
              <a:schemeClr val="tx1"/>
            </a:solidFill>
          </a:ln>
        </p:spPr>
        <p:txBody>
          <a:bodyPr wrap="square" rtlCol="0">
            <a:spAutoFit/>
          </a:bodyPr>
          <a:lstStyle/>
          <a:p>
            <a:pPr algn="ctr"/>
            <a:r>
              <a:rPr lang="en-US" b="1" dirty="0"/>
              <a:t>Deposition wedge growing and has created island below structure</a:t>
            </a:r>
          </a:p>
        </p:txBody>
      </p:sp>
      <p:cxnSp>
        <p:nvCxnSpPr>
          <p:cNvPr id="13" name="Straight Arrow Connector 12">
            <a:extLst>
              <a:ext uri="{FF2B5EF4-FFF2-40B4-BE49-F238E27FC236}">
                <a16:creationId xmlns:a16="http://schemas.microsoft.com/office/drawing/2014/main" id="{11D3AD6D-C7BB-4BEB-9072-5738DF10D506}"/>
              </a:ext>
            </a:extLst>
          </p:cNvPr>
          <p:cNvCxnSpPr>
            <a:cxnSpLocks/>
          </p:cNvCxnSpPr>
          <p:nvPr/>
        </p:nvCxnSpPr>
        <p:spPr>
          <a:xfrm>
            <a:off x="7344229" y="1331499"/>
            <a:ext cx="0" cy="126655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BAAE16F-0D77-421C-801E-DB5AE77D95B0}"/>
              </a:ext>
            </a:extLst>
          </p:cNvPr>
          <p:cNvSpPr txBox="1"/>
          <p:nvPr/>
        </p:nvSpPr>
        <p:spPr>
          <a:xfrm>
            <a:off x="4816932" y="19419"/>
            <a:ext cx="1095172" cy="461665"/>
          </a:xfrm>
          <a:prstGeom prst="rect">
            <a:avLst/>
          </a:prstGeom>
          <a:solidFill>
            <a:srgbClr val="FFFF00"/>
          </a:solidFill>
          <a:ln>
            <a:solidFill>
              <a:schemeClr val="tx1"/>
            </a:solidFill>
          </a:ln>
        </p:spPr>
        <p:txBody>
          <a:bodyPr wrap="none" rtlCol="0">
            <a:spAutoFit/>
          </a:bodyPr>
          <a:lstStyle/>
          <a:p>
            <a:pPr algn="ctr"/>
            <a:r>
              <a:rPr lang="en-US" sz="2400" b="1" dirty="0"/>
              <a:t>7/2018</a:t>
            </a:r>
          </a:p>
        </p:txBody>
      </p:sp>
      <p:sp>
        <p:nvSpPr>
          <p:cNvPr id="18" name="TextBox 17">
            <a:extLst>
              <a:ext uri="{FF2B5EF4-FFF2-40B4-BE49-F238E27FC236}">
                <a16:creationId xmlns:a16="http://schemas.microsoft.com/office/drawing/2014/main" id="{A472BCFD-2DD1-4E24-83BF-3C5D2338B4D8}"/>
              </a:ext>
            </a:extLst>
          </p:cNvPr>
          <p:cNvSpPr txBox="1"/>
          <p:nvPr/>
        </p:nvSpPr>
        <p:spPr>
          <a:xfrm>
            <a:off x="6164204" y="19418"/>
            <a:ext cx="1095172" cy="461665"/>
          </a:xfrm>
          <a:prstGeom prst="rect">
            <a:avLst/>
          </a:prstGeom>
          <a:solidFill>
            <a:srgbClr val="FFFF00"/>
          </a:solidFill>
          <a:ln>
            <a:solidFill>
              <a:schemeClr val="tx1"/>
            </a:solidFill>
          </a:ln>
        </p:spPr>
        <p:txBody>
          <a:bodyPr wrap="none" rtlCol="0">
            <a:spAutoFit/>
          </a:bodyPr>
          <a:lstStyle/>
          <a:p>
            <a:pPr algn="ctr"/>
            <a:r>
              <a:rPr lang="en-US" sz="2400" b="1" dirty="0"/>
              <a:t>8/2020</a:t>
            </a:r>
          </a:p>
        </p:txBody>
      </p:sp>
    </p:spTree>
    <p:extLst>
      <p:ext uri="{BB962C8B-B14F-4D97-AF65-F5344CB8AC3E}">
        <p14:creationId xmlns:p14="http://schemas.microsoft.com/office/powerpoint/2010/main" val="37498553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A0118A-D407-45DB-8E4C-6CE669F8FAEE}"/>
              </a:ext>
            </a:extLst>
          </p:cNvPr>
          <p:cNvSpPr>
            <a:spLocks noGrp="1"/>
          </p:cNvSpPr>
          <p:nvPr>
            <p:ph type="subTitle" idx="1"/>
          </p:nvPr>
        </p:nvSpPr>
        <p:spPr>
          <a:xfrm>
            <a:off x="337999" y="206591"/>
            <a:ext cx="11141476" cy="1155492"/>
          </a:xfrm>
        </p:spPr>
        <p:txBody>
          <a:bodyPr>
            <a:noAutofit/>
          </a:bodyPr>
          <a:lstStyle/>
          <a:p>
            <a:r>
              <a:rPr lang="en-US" sz="5400" b="1" dirty="0">
                <a:solidFill>
                  <a:schemeClr val="bg1"/>
                </a:solidFill>
              </a:rPr>
              <a:t>Common issues with stream crossings</a:t>
            </a:r>
          </a:p>
          <a:p>
            <a:pPr marL="914400" indent="-914400" algn="l">
              <a:buFont typeface="Arial" panose="020B0604020202020204" pitchFamily="34" charset="0"/>
              <a:buChar char="•"/>
            </a:pPr>
            <a:r>
              <a:rPr lang="en-US" sz="5400" b="1" dirty="0">
                <a:solidFill>
                  <a:schemeClr val="bg1"/>
                </a:solidFill>
              </a:rPr>
              <a:t>Lack of bank margins and low flow channels </a:t>
            </a:r>
          </a:p>
          <a:p>
            <a:pPr marL="914400" indent="-914400" algn="l">
              <a:buFont typeface="Arial" panose="020B0604020202020204" pitchFamily="34" charset="0"/>
              <a:buChar char="•"/>
            </a:pPr>
            <a:r>
              <a:rPr lang="en-US" sz="5400" b="1" dirty="0">
                <a:solidFill>
                  <a:srgbClr val="FF0000"/>
                </a:solidFill>
              </a:rPr>
              <a:t>Structure installed too high or too low</a:t>
            </a:r>
          </a:p>
          <a:p>
            <a:pPr marL="914400" indent="-914400" algn="l">
              <a:buFont typeface="Arial" panose="020B0604020202020204" pitchFamily="34" charset="0"/>
              <a:buChar char="•"/>
            </a:pPr>
            <a:r>
              <a:rPr lang="en-US" sz="5400" b="1" dirty="0">
                <a:solidFill>
                  <a:schemeClr val="bg1"/>
                </a:solidFill>
              </a:rPr>
              <a:t>Slope of structure and streambed issues</a:t>
            </a:r>
          </a:p>
          <a:p>
            <a:pPr marL="914400" indent="-914400" algn="l">
              <a:buFont typeface="Arial" panose="020B0604020202020204" pitchFamily="34" charset="0"/>
              <a:buChar char="•"/>
            </a:pPr>
            <a:r>
              <a:rPr lang="en-US" sz="5400" b="1" dirty="0">
                <a:solidFill>
                  <a:schemeClr val="bg1"/>
                </a:solidFill>
              </a:rPr>
              <a:t>Depth of streambed material</a:t>
            </a:r>
          </a:p>
        </p:txBody>
      </p:sp>
    </p:spTree>
    <p:extLst>
      <p:ext uri="{BB962C8B-B14F-4D97-AF65-F5344CB8AC3E}">
        <p14:creationId xmlns:p14="http://schemas.microsoft.com/office/powerpoint/2010/main" val="35089962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ED07FC-C61F-48D4-A272-434851252893}"/>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324721" y="95208"/>
            <a:ext cx="8890110" cy="6667583"/>
          </a:xfrm>
          <a:prstGeom prst="rect">
            <a:avLst/>
          </a:prstGeom>
        </p:spPr>
      </p:pic>
      <p:sp>
        <p:nvSpPr>
          <p:cNvPr id="4" name="Subtitle 2">
            <a:extLst>
              <a:ext uri="{FF2B5EF4-FFF2-40B4-BE49-F238E27FC236}">
                <a16:creationId xmlns:a16="http://schemas.microsoft.com/office/drawing/2014/main" id="{DB8AD249-AF3A-4598-A14B-99B934790F9B}"/>
              </a:ext>
            </a:extLst>
          </p:cNvPr>
          <p:cNvSpPr txBox="1">
            <a:spLocks/>
          </p:cNvSpPr>
          <p:nvPr/>
        </p:nvSpPr>
        <p:spPr>
          <a:xfrm>
            <a:off x="344060" y="242455"/>
            <a:ext cx="3920254" cy="1262169"/>
          </a:xfrm>
          <a:prstGeom prst="rect">
            <a:avLst/>
          </a:prstGeom>
          <a:solidFill>
            <a:schemeClr val="tx1"/>
          </a:solidFill>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bg1"/>
                </a:solidFill>
              </a:rPr>
              <a:t>-100% Bankfull width</a:t>
            </a:r>
          </a:p>
          <a:p>
            <a:pPr marL="0" indent="0">
              <a:buNone/>
            </a:pPr>
            <a:r>
              <a:rPr lang="en-US" b="1" dirty="0">
                <a:solidFill>
                  <a:schemeClr val="bg1"/>
                </a:solidFill>
              </a:rPr>
              <a:t>-Designed and Constructed to accommodate AOP</a:t>
            </a:r>
          </a:p>
        </p:txBody>
      </p:sp>
      <p:sp>
        <p:nvSpPr>
          <p:cNvPr id="5" name="Subtitle 2">
            <a:extLst>
              <a:ext uri="{FF2B5EF4-FFF2-40B4-BE49-F238E27FC236}">
                <a16:creationId xmlns:a16="http://schemas.microsoft.com/office/drawing/2014/main" id="{0CCCA099-B40D-41BA-877C-507CA3AD1BC9}"/>
              </a:ext>
            </a:extLst>
          </p:cNvPr>
          <p:cNvSpPr txBox="1">
            <a:spLocks/>
          </p:cNvSpPr>
          <p:nvPr/>
        </p:nvSpPr>
        <p:spPr>
          <a:xfrm>
            <a:off x="7678310" y="328180"/>
            <a:ext cx="3920254" cy="1262169"/>
          </a:xfrm>
          <a:prstGeom prst="rect">
            <a:avLst/>
          </a:prstGeom>
          <a:solidFill>
            <a:schemeClr val="tx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bg1"/>
                </a:solidFill>
              </a:rPr>
              <a:t>-Structure set too deep causing stream to neck down</a:t>
            </a:r>
          </a:p>
        </p:txBody>
      </p:sp>
      <p:sp>
        <p:nvSpPr>
          <p:cNvPr id="6" name="Subtitle 2">
            <a:extLst>
              <a:ext uri="{FF2B5EF4-FFF2-40B4-BE49-F238E27FC236}">
                <a16:creationId xmlns:a16="http://schemas.microsoft.com/office/drawing/2014/main" id="{8F3C0905-1B74-4E4D-9374-21FE642C973D}"/>
              </a:ext>
            </a:extLst>
          </p:cNvPr>
          <p:cNvSpPr txBox="1">
            <a:spLocks/>
          </p:cNvSpPr>
          <p:nvPr/>
        </p:nvSpPr>
        <p:spPr>
          <a:xfrm>
            <a:off x="7887860" y="4957330"/>
            <a:ext cx="3920254" cy="1262169"/>
          </a:xfrm>
          <a:prstGeom prst="rect">
            <a:avLst/>
          </a:prstGeom>
          <a:solidFill>
            <a:schemeClr val="tx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bg1"/>
                </a:solidFill>
              </a:rPr>
              <a:t>-Lacks sufficient height to pass bedload and stormflow</a:t>
            </a:r>
          </a:p>
        </p:txBody>
      </p:sp>
    </p:spTree>
    <p:extLst>
      <p:ext uri="{BB962C8B-B14F-4D97-AF65-F5344CB8AC3E}">
        <p14:creationId xmlns:p14="http://schemas.microsoft.com/office/powerpoint/2010/main" val="2481528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CC860F-5BC9-4166-98CE-2352EB515C21}"/>
              </a:ext>
            </a:extLst>
          </p:cNvPr>
          <p:cNvSpPr/>
          <p:nvPr/>
        </p:nvSpPr>
        <p:spPr>
          <a:xfrm>
            <a:off x="1189221" y="54556"/>
            <a:ext cx="10538953" cy="769441"/>
          </a:xfrm>
          <a:prstGeom prst="rect">
            <a:avLst/>
          </a:prstGeom>
        </p:spPr>
        <p:txBody>
          <a:bodyPr wrap="square">
            <a:spAutoFit/>
          </a:bodyPr>
          <a:lstStyle/>
          <a:p>
            <a:pPr algn="ctr"/>
            <a:r>
              <a:rPr lang="en-US" sz="4400" dirty="0">
                <a:solidFill>
                  <a:srgbClr val="FF0000"/>
                </a:solidFill>
              </a:rPr>
              <a:t>bankfull width structure</a:t>
            </a:r>
          </a:p>
        </p:txBody>
      </p:sp>
      <p:pic>
        <p:nvPicPr>
          <p:cNvPr id="3" name="Picture 2">
            <a:extLst>
              <a:ext uri="{FF2B5EF4-FFF2-40B4-BE49-F238E27FC236}">
                <a16:creationId xmlns:a16="http://schemas.microsoft.com/office/drawing/2014/main" id="{76ED07FC-C61F-48D4-A272-43485125289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0907" y="54556"/>
            <a:ext cx="11790186" cy="6748888"/>
          </a:xfrm>
          <a:prstGeom prst="rect">
            <a:avLst/>
          </a:prstGeom>
        </p:spPr>
      </p:pic>
      <p:sp>
        <p:nvSpPr>
          <p:cNvPr id="4" name="Subtitle 2">
            <a:extLst>
              <a:ext uri="{FF2B5EF4-FFF2-40B4-BE49-F238E27FC236}">
                <a16:creationId xmlns:a16="http://schemas.microsoft.com/office/drawing/2014/main" id="{A00A91DD-C63B-4DDE-A72B-9F3643252564}"/>
              </a:ext>
            </a:extLst>
          </p:cNvPr>
          <p:cNvSpPr txBox="1">
            <a:spLocks/>
          </p:cNvSpPr>
          <p:nvPr/>
        </p:nvSpPr>
        <p:spPr>
          <a:xfrm>
            <a:off x="344060" y="242455"/>
            <a:ext cx="3920254" cy="1262169"/>
          </a:xfrm>
          <a:prstGeom prst="rect">
            <a:avLst/>
          </a:prstGeom>
          <a:solidFill>
            <a:schemeClr val="tx1"/>
          </a:solidFill>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bg1"/>
                </a:solidFill>
              </a:rPr>
              <a:t>-100% Bankfull width</a:t>
            </a:r>
          </a:p>
          <a:p>
            <a:pPr marL="0" indent="0">
              <a:buNone/>
            </a:pPr>
            <a:r>
              <a:rPr lang="en-US" b="1" dirty="0">
                <a:solidFill>
                  <a:schemeClr val="bg1"/>
                </a:solidFill>
              </a:rPr>
              <a:t>-Designed and Constructed to accommodate AOP</a:t>
            </a:r>
          </a:p>
        </p:txBody>
      </p:sp>
      <p:sp>
        <p:nvSpPr>
          <p:cNvPr id="5" name="Subtitle 2">
            <a:extLst>
              <a:ext uri="{FF2B5EF4-FFF2-40B4-BE49-F238E27FC236}">
                <a16:creationId xmlns:a16="http://schemas.microsoft.com/office/drawing/2014/main" id="{21820293-9A94-4FFD-8BC5-A674645B3F00}"/>
              </a:ext>
            </a:extLst>
          </p:cNvPr>
          <p:cNvSpPr txBox="1">
            <a:spLocks/>
          </p:cNvSpPr>
          <p:nvPr/>
        </p:nvSpPr>
        <p:spPr>
          <a:xfrm>
            <a:off x="7939380" y="192912"/>
            <a:ext cx="3920254" cy="1262169"/>
          </a:xfrm>
          <a:prstGeom prst="rect">
            <a:avLst/>
          </a:prstGeom>
          <a:solidFill>
            <a:schemeClr val="tx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bg1"/>
                </a:solidFill>
              </a:rPr>
              <a:t>-Structure set too deep causing stream to neck down</a:t>
            </a:r>
          </a:p>
        </p:txBody>
      </p:sp>
      <p:sp>
        <p:nvSpPr>
          <p:cNvPr id="6" name="Subtitle 2">
            <a:extLst>
              <a:ext uri="{FF2B5EF4-FFF2-40B4-BE49-F238E27FC236}">
                <a16:creationId xmlns:a16="http://schemas.microsoft.com/office/drawing/2014/main" id="{41FD4526-2C85-4034-9109-5E7DA582EF2A}"/>
              </a:ext>
            </a:extLst>
          </p:cNvPr>
          <p:cNvSpPr txBox="1">
            <a:spLocks/>
          </p:cNvSpPr>
          <p:nvPr/>
        </p:nvSpPr>
        <p:spPr>
          <a:xfrm>
            <a:off x="7887860" y="4957330"/>
            <a:ext cx="3920254" cy="1262169"/>
          </a:xfrm>
          <a:prstGeom prst="rect">
            <a:avLst/>
          </a:prstGeom>
          <a:solidFill>
            <a:schemeClr val="tx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bg1"/>
                </a:solidFill>
              </a:rPr>
              <a:t>-Lacks sufficient height to pass bedload and stormflow</a:t>
            </a:r>
          </a:p>
        </p:txBody>
      </p:sp>
    </p:spTree>
    <p:extLst>
      <p:ext uri="{BB962C8B-B14F-4D97-AF65-F5344CB8AC3E}">
        <p14:creationId xmlns:p14="http://schemas.microsoft.com/office/powerpoint/2010/main" val="33988972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406A7-E175-4BF2-9961-A6BF5E62E02F}"/>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772D4143-2B42-4691-9974-96FA6CF7559C}"/>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827441" y="0"/>
            <a:ext cx="14845835" cy="7216726"/>
          </a:xfrm>
        </p:spPr>
      </p:pic>
      <p:sp>
        <p:nvSpPr>
          <p:cNvPr id="4" name="Subtitle 2">
            <a:extLst>
              <a:ext uri="{FF2B5EF4-FFF2-40B4-BE49-F238E27FC236}">
                <a16:creationId xmlns:a16="http://schemas.microsoft.com/office/drawing/2014/main" id="{70ACBBF9-AD8E-4227-922F-C7167AEB2DAD}"/>
              </a:ext>
            </a:extLst>
          </p:cNvPr>
          <p:cNvSpPr txBox="1">
            <a:spLocks/>
          </p:cNvSpPr>
          <p:nvPr/>
        </p:nvSpPr>
        <p:spPr>
          <a:xfrm>
            <a:off x="344060" y="242455"/>
            <a:ext cx="3920254" cy="1262169"/>
          </a:xfrm>
          <a:prstGeom prst="rect">
            <a:avLst/>
          </a:prstGeom>
          <a:solidFill>
            <a:schemeClr val="tx1"/>
          </a:solidFill>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bg1"/>
                </a:solidFill>
              </a:rPr>
              <a:t>-100% Bankfull width</a:t>
            </a:r>
          </a:p>
          <a:p>
            <a:pPr marL="0" indent="0">
              <a:buNone/>
            </a:pPr>
            <a:r>
              <a:rPr lang="en-US" b="1" dirty="0">
                <a:solidFill>
                  <a:schemeClr val="bg1"/>
                </a:solidFill>
              </a:rPr>
              <a:t>-Designed and Constructed to accommodate AOP??</a:t>
            </a:r>
          </a:p>
        </p:txBody>
      </p:sp>
    </p:spTree>
    <p:extLst>
      <p:ext uri="{BB962C8B-B14F-4D97-AF65-F5344CB8AC3E}">
        <p14:creationId xmlns:p14="http://schemas.microsoft.com/office/powerpoint/2010/main" val="36169422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7.1 Stream Crossings</a:t>
            </a:r>
          </a:p>
        </p:txBody>
      </p:sp>
      <p:sp>
        <p:nvSpPr>
          <p:cNvPr id="3" name="Subtitle 2"/>
          <p:cNvSpPr>
            <a:spLocks noGrp="1"/>
          </p:cNvSpPr>
          <p:nvPr>
            <p:ph type="subTitle" idx="1"/>
          </p:nvPr>
        </p:nvSpPr>
        <p:spPr>
          <a:xfrm>
            <a:off x="324775" y="1378998"/>
            <a:ext cx="8686800" cy="5791200"/>
          </a:xfrm>
        </p:spPr>
        <p:txBody>
          <a:bodyPr>
            <a:noAutofit/>
          </a:bodyPr>
          <a:lstStyle/>
          <a:p>
            <a:pPr marL="0" indent="0">
              <a:buNone/>
            </a:pPr>
            <a:endParaRPr lang="en-US" sz="2200" b="1" dirty="0"/>
          </a:p>
          <a:p>
            <a:pPr marL="0" indent="0">
              <a:buNone/>
            </a:pPr>
            <a:r>
              <a:rPr lang="en-US" sz="2300" b="1" strike="sngStrike" dirty="0"/>
              <a:t>In order to be eligible for replacement, EXISTING structures </a:t>
            </a:r>
            <a:r>
              <a:rPr lang="en-US" sz="2300" b="1" u="sng" strike="sngStrike" dirty="0"/>
              <a:t>must</a:t>
            </a:r>
            <a:r>
              <a:rPr lang="en-US" sz="2300" b="1" strike="sngStrike" dirty="0"/>
              <a:t>:</a:t>
            </a:r>
            <a:endParaRPr lang="en-US" sz="2300" strike="sngStrike" dirty="0"/>
          </a:p>
          <a:p>
            <a:pPr marL="0" indent="0">
              <a:buNone/>
            </a:pPr>
            <a:r>
              <a:rPr lang="en-US" sz="2300" strike="sngStrike" dirty="0"/>
              <a:t>1. Have a structure to </a:t>
            </a:r>
            <a:r>
              <a:rPr lang="en-US" sz="2300" strike="sngStrike" dirty="0" err="1"/>
              <a:t>bankfull</a:t>
            </a:r>
            <a:r>
              <a:rPr lang="en-US" sz="2300" strike="sngStrike" dirty="0"/>
              <a:t> width ratio of </a:t>
            </a:r>
            <a:r>
              <a:rPr lang="en-US" sz="2300" u="sng" strike="sngStrike" dirty="0"/>
              <a:t>75% or less</a:t>
            </a:r>
            <a:r>
              <a:rPr lang="en-US" sz="2300" i="1" strike="sngStrike" dirty="0"/>
              <a:t>.</a:t>
            </a:r>
            <a:r>
              <a:rPr lang="en-US" sz="2300" strike="sngStrike" dirty="0"/>
              <a:t> </a:t>
            </a:r>
          </a:p>
          <a:p>
            <a:pPr marL="0" indent="0">
              <a:buNone/>
            </a:pPr>
            <a:r>
              <a:rPr lang="en-US" sz="2300" strike="sngStrike" dirty="0"/>
              <a:t>2. Show signs of </a:t>
            </a:r>
            <a:r>
              <a:rPr lang="en-US" sz="2300" strike="sngStrike" dirty="0" err="1"/>
              <a:t>streambank</a:t>
            </a:r>
            <a:r>
              <a:rPr lang="en-US" sz="2300" strike="sngStrike" dirty="0"/>
              <a:t> erosion.</a:t>
            </a:r>
          </a:p>
          <a:p>
            <a:pPr marL="0" indent="0">
              <a:buNone/>
            </a:pPr>
            <a:r>
              <a:rPr lang="en-US" sz="2300" strike="sngStrike" dirty="0"/>
              <a:t>3. Show signs of streambed erosion/aggradation.</a:t>
            </a:r>
          </a:p>
          <a:p>
            <a:pPr marL="0" indent="0">
              <a:buNone/>
            </a:pPr>
            <a:r>
              <a:rPr lang="en-US" sz="2300" dirty="0"/>
              <a:t> </a:t>
            </a:r>
          </a:p>
          <a:p>
            <a:pPr marL="0" indent="0">
              <a:buNone/>
            </a:pPr>
            <a:r>
              <a:rPr lang="en-US" sz="2300" b="1" dirty="0"/>
              <a:t>The NEW REPLACEMENT structure </a:t>
            </a:r>
            <a:r>
              <a:rPr lang="en-US" sz="2300" b="1" u="sng" dirty="0"/>
              <a:t>must</a:t>
            </a:r>
            <a:r>
              <a:rPr lang="en-US" sz="2300" b="1" dirty="0"/>
              <a:t> </a:t>
            </a:r>
            <a:r>
              <a:rPr lang="en-US" sz="2300" i="1" dirty="0"/>
              <a:t>(all four)</a:t>
            </a:r>
            <a:r>
              <a:rPr lang="en-US" sz="2300" b="1" dirty="0"/>
              <a:t>:</a:t>
            </a:r>
            <a:endParaRPr lang="en-US" sz="2300" dirty="0"/>
          </a:p>
          <a:p>
            <a:pPr marL="0" indent="0">
              <a:buNone/>
            </a:pPr>
            <a:r>
              <a:rPr lang="en-US" sz="2300" dirty="0"/>
              <a:t>1. Have a structure width </a:t>
            </a:r>
            <a:r>
              <a:rPr lang="en-US" sz="2300" u="sng" dirty="0"/>
              <a:t>at least</a:t>
            </a:r>
            <a:r>
              <a:rPr lang="en-US" sz="2300" dirty="0"/>
              <a:t> equal to </a:t>
            </a:r>
            <a:r>
              <a:rPr lang="en-US" sz="2300" dirty="0" err="1"/>
              <a:t>bankfull</a:t>
            </a:r>
            <a:r>
              <a:rPr lang="en-US" sz="2300" dirty="0"/>
              <a:t> width (100% ratio)</a:t>
            </a:r>
            <a:r>
              <a:rPr lang="en-US" sz="2300" i="1" dirty="0"/>
              <a:t>.</a:t>
            </a:r>
            <a:endParaRPr lang="en-US" sz="2300" dirty="0"/>
          </a:p>
          <a:p>
            <a:pPr marL="0" indent="0">
              <a:buNone/>
            </a:pPr>
            <a:r>
              <a:rPr lang="en-US" sz="2300" dirty="0"/>
              <a:t>2. Be properly aligned with the channel.</a:t>
            </a:r>
          </a:p>
          <a:p>
            <a:pPr marL="0" indent="0">
              <a:buNone/>
            </a:pPr>
            <a:r>
              <a:rPr lang="en-US" sz="2300" dirty="0"/>
              <a:t>3. Consider additional floodplain connectivity when possible.</a:t>
            </a:r>
          </a:p>
          <a:p>
            <a:pPr marL="0" indent="0">
              <a:buNone/>
            </a:pPr>
            <a:r>
              <a:rPr lang="en-US" sz="2300" dirty="0"/>
              <a:t>4. Be designed and constructed to accommodate the passage of aquatic organisms through the structure.</a:t>
            </a:r>
          </a:p>
        </p:txBody>
      </p:sp>
      <p:sp>
        <p:nvSpPr>
          <p:cNvPr id="6" name="Subtitle 2"/>
          <p:cNvSpPr txBox="1">
            <a:spLocks/>
          </p:cNvSpPr>
          <p:nvPr/>
        </p:nvSpPr>
        <p:spPr>
          <a:xfrm>
            <a:off x="324775" y="614779"/>
            <a:ext cx="8382000" cy="5791200"/>
          </a:xfrm>
          <a:prstGeom prst="rect">
            <a:avLst/>
          </a:prstGeom>
        </p:spPr>
        <p:txBody>
          <a:bodyPr vert="horz" lIns="91440" tIns="45720" rIns="91440" bIns="45720" rtlCol="0">
            <a:normAutofit/>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3200" kern="1200">
                <a:solidFill>
                  <a:schemeClr val="tx1"/>
                </a:solidFill>
                <a:latin typeface="+mn-lt"/>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indent="0">
              <a:buNone/>
            </a:pPr>
            <a:r>
              <a:rPr lang="en-US" u="sng" dirty="0">
                <a:solidFill>
                  <a:srgbClr val="FF0000"/>
                </a:solidFill>
                <a:latin typeface="Calibri"/>
              </a:rPr>
              <a:t>Stream crossings </a:t>
            </a:r>
            <a:r>
              <a:rPr lang="en-US" u="sng" dirty="0">
                <a:solidFill>
                  <a:srgbClr val="FF0000"/>
                </a:solidFill>
              </a:rPr>
              <a:t>with existing structures UNDER </a:t>
            </a:r>
            <a:r>
              <a:rPr lang="en-US" u="sng" dirty="0">
                <a:solidFill>
                  <a:srgbClr val="FF0000"/>
                </a:solidFill>
                <a:latin typeface="Calibri"/>
              </a:rPr>
              <a:t>12.5 ft</a:t>
            </a:r>
            <a:r>
              <a:rPr lang="en-US" u="sng" baseline="30000" dirty="0">
                <a:solidFill>
                  <a:srgbClr val="FF0000"/>
                </a:solidFill>
                <a:latin typeface="Calibri"/>
              </a:rPr>
              <a:t>2 </a:t>
            </a:r>
            <a:r>
              <a:rPr lang="en-US" u="sng" dirty="0">
                <a:solidFill>
                  <a:srgbClr val="FF0000"/>
                </a:solidFill>
                <a:latin typeface="Calibri"/>
              </a:rPr>
              <a:t>opening</a:t>
            </a:r>
            <a:r>
              <a:rPr lang="en-US" sz="1600" dirty="0">
                <a:solidFill>
                  <a:srgbClr val="FF0000"/>
                </a:solidFill>
                <a:latin typeface="Calibri"/>
              </a:rPr>
              <a:t> (4’ diameter)</a:t>
            </a:r>
            <a:endParaRPr lang="en-US" dirty="0">
              <a:solidFill>
                <a:prstClr val="black"/>
              </a:solidFill>
              <a:latin typeface="Calibri"/>
            </a:endParaRPr>
          </a:p>
        </p:txBody>
      </p:sp>
      <p:sp>
        <p:nvSpPr>
          <p:cNvPr id="5" name="Title 1"/>
          <p:cNvSpPr txBox="1">
            <a:spLocks/>
          </p:cNvSpPr>
          <p:nvPr/>
        </p:nvSpPr>
        <p:spPr>
          <a:xfrm>
            <a:off x="1600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latin typeface="Calibri"/>
              </a:rPr>
              <a:t>Chap 7. Add. Policies</a:t>
            </a:r>
          </a:p>
        </p:txBody>
      </p:sp>
    </p:spTree>
    <p:extLst>
      <p:ext uri="{BB962C8B-B14F-4D97-AF65-F5344CB8AC3E}">
        <p14:creationId xmlns:p14="http://schemas.microsoft.com/office/powerpoint/2010/main" val="17607031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D6E6C-8373-4C2D-B7F4-E7EB694F12F4}"/>
              </a:ext>
            </a:extLst>
          </p:cNvPr>
          <p:cNvSpPr>
            <a:spLocks noGrp="1"/>
          </p:cNvSpPr>
          <p:nvPr>
            <p:ph type="title"/>
          </p:nvPr>
        </p:nvSpPr>
        <p:spPr/>
        <p:txBody>
          <a:bodyPr/>
          <a:lstStyle/>
          <a:p>
            <a:endParaRPr lang="en-US"/>
          </a:p>
        </p:txBody>
      </p:sp>
      <p:pic>
        <p:nvPicPr>
          <p:cNvPr id="8" name="Content Placeholder 7">
            <a:extLst>
              <a:ext uri="{FF2B5EF4-FFF2-40B4-BE49-F238E27FC236}">
                <a16:creationId xmlns:a16="http://schemas.microsoft.com/office/drawing/2014/main" id="{A8D9CC81-0D53-48A1-9477-C500908D9A91}"/>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38124" y="-1"/>
            <a:ext cx="14382807" cy="6991643"/>
          </a:xfrm>
        </p:spPr>
      </p:pic>
      <p:sp>
        <p:nvSpPr>
          <p:cNvPr id="4" name="Subtitle 2">
            <a:extLst>
              <a:ext uri="{FF2B5EF4-FFF2-40B4-BE49-F238E27FC236}">
                <a16:creationId xmlns:a16="http://schemas.microsoft.com/office/drawing/2014/main" id="{AE33F709-8772-40EA-9D14-9629E5E09FED}"/>
              </a:ext>
            </a:extLst>
          </p:cNvPr>
          <p:cNvSpPr txBox="1">
            <a:spLocks/>
          </p:cNvSpPr>
          <p:nvPr/>
        </p:nvSpPr>
        <p:spPr>
          <a:xfrm>
            <a:off x="175496" y="67089"/>
            <a:ext cx="3920254" cy="542511"/>
          </a:xfrm>
          <a:prstGeom prst="rect">
            <a:avLst/>
          </a:prstGeom>
          <a:solidFill>
            <a:schemeClr val="tx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bg1"/>
                </a:solidFill>
              </a:rPr>
              <a:t>Inside previous structure</a:t>
            </a:r>
          </a:p>
        </p:txBody>
      </p:sp>
      <p:sp>
        <p:nvSpPr>
          <p:cNvPr id="5" name="Subtitle 2">
            <a:extLst>
              <a:ext uri="{FF2B5EF4-FFF2-40B4-BE49-F238E27FC236}">
                <a16:creationId xmlns:a16="http://schemas.microsoft.com/office/drawing/2014/main" id="{31764AA9-7FFC-4E01-BE4B-2D36729B0097}"/>
              </a:ext>
            </a:extLst>
          </p:cNvPr>
          <p:cNvSpPr txBox="1">
            <a:spLocks/>
          </p:cNvSpPr>
          <p:nvPr/>
        </p:nvSpPr>
        <p:spPr>
          <a:xfrm>
            <a:off x="175496" y="907636"/>
            <a:ext cx="3148729" cy="1262169"/>
          </a:xfrm>
          <a:prstGeom prst="rect">
            <a:avLst/>
          </a:prstGeom>
          <a:solidFill>
            <a:schemeClr val="tx1"/>
          </a:solidFill>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bg1"/>
                </a:solidFill>
              </a:rPr>
              <a:t>Designed and Constructed to accommodate AOP?</a:t>
            </a:r>
          </a:p>
        </p:txBody>
      </p:sp>
      <p:sp>
        <p:nvSpPr>
          <p:cNvPr id="6" name="Subtitle 2">
            <a:extLst>
              <a:ext uri="{FF2B5EF4-FFF2-40B4-BE49-F238E27FC236}">
                <a16:creationId xmlns:a16="http://schemas.microsoft.com/office/drawing/2014/main" id="{A83069E6-DF4C-467D-BD09-6A8EC9BB033C}"/>
              </a:ext>
            </a:extLst>
          </p:cNvPr>
          <p:cNvSpPr txBox="1">
            <a:spLocks/>
          </p:cNvSpPr>
          <p:nvPr/>
        </p:nvSpPr>
        <p:spPr>
          <a:xfrm>
            <a:off x="4452221" y="4762914"/>
            <a:ext cx="3920254" cy="1262169"/>
          </a:xfrm>
          <a:prstGeom prst="rect">
            <a:avLst/>
          </a:prstGeom>
          <a:solidFill>
            <a:schemeClr val="tx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bg1"/>
                </a:solidFill>
              </a:rPr>
              <a:t>Lacks bank margins and low flow channel </a:t>
            </a:r>
          </a:p>
        </p:txBody>
      </p:sp>
      <p:sp>
        <p:nvSpPr>
          <p:cNvPr id="12" name="Subtitle 2">
            <a:extLst>
              <a:ext uri="{FF2B5EF4-FFF2-40B4-BE49-F238E27FC236}">
                <a16:creationId xmlns:a16="http://schemas.microsoft.com/office/drawing/2014/main" id="{519C89F7-2D1C-45EB-9CC2-E31857A7EE87}"/>
              </a:ext>
            </a:extLst>
          </p:cNvPr>
          <p:cNvSpPr txBox="1">
            <a:spLocks/>
          </p:cNvSpPr>
          <p:nvPr/>
        </p:nvSpPr>
        <p:spPr>
          <a:xfrm>
            <a:off x="8538446" y="276551"/>
            <a:ext cx="3920254" cy="1262169"/>
          </a:xfrm>
          <a:prstGeom prst="rect">
            <a:avLst/>
          </a:prstGeom>
          <a:solidFill>
            <a:schemeClr val="tx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bg1"/>
                </a:solidFill>
              </a:rPr>
              <a:t>Deposition occurs when structure lacks appropriate streambed </a:t>
            </a:r>
          </a:p>
        </p:txBody>
      </p:sp>
      <p:cxnSp>
        <p:nvCxnSpPr>
          <p:cNvPr id="13" name="Straight Arrow Connector 12">
            <a:extLst>
              <a:ext uri="{FF2B5EF4-FFF2-40B4-BE49-F238E27FC236}">
                <a16:creationId xmlns:a16="http://schemas.microsoft.com/office/drawing/2014/main" id="{438C461B-DA15-46FB-A46C-E3D829610193}"/>
              </a:ext>
            </a:extLst>
          </p:cNvPr>
          <p:cNvCxnSpPr>
            <a:cxnSpLocks/>
          </p:cNvCxnSpPr>
          <p:nvPr/>
        </p:nvCxnSpPr>
        <p:spPr>
          <a:xfrm flipH="1">
            <a:off x="6704729" y="743362"/>
            <a:ext cx="1667746" cy="89555"/>
          </a:xfrm>
          <a:prstGeom prst="straightConnector1">
            <a:avLst/>
          </a:prstGeom>
          <a:ln w="889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29514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9062EB-34DB-41DE-A9FD-E7F8FE919A3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27919"/>
            <a:ext cx="12192000" cy="5926667"/>
          </a:xfrm>
          <a:prstGeom prst="rect">
            <a:avLst/>
          </a:prstGeom>
        </p:spPr>
      </p:pic>
      <p:sp>
        <p:nvSpPr>
          <p:cNvPr id="3" name="Subtitle 2">
            <a:extLst>
              <a:ext uri="{FF2B5EF4-FFF2-40B4-BE49-F238E27FC236}">
                <a16:creationId xmlns:a16="http://schemas.microsoft.com/office/drawing/2014/main" id="{3281DD29-6764-4F82-9F5A-1D2F8B8F6B5B}"/>
              </a:ext>
            </a:extLst>
          </p:cNvPr>
          <p:cNvSpPr txBox="1">
            <a:spLocks/>
          </p:cNvSpPr>
          <p:nvPr/>
        </p:nvSpPr>
        <p:spPr>
          <a:xfrm>
            <a:off x="406315" y="321733"/>
            <a:ext cx="3148729" cy="1262169"/>
          </a:xfrm>
          <a:prstGeom prst="rect">
            <a:avLst/>
          </a:prstGeom>
          <a:solidFill>
            <a:schemeClr val="tx1"/>
          </a:solidFill>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bg1"/>
                </a:solidFill>
              </a:rPr>
              <a:t>Designed and Constructed to accommodate AOP?</a:t>
            </a:r>
          </a:p>
        </p:txBody>
      </p:sp>
      <p:sp>
        <p:nvSpPr>
          <p:cNvPr id="5" name="Subtitle 2">
            <a:extLst>
              <a:ext uri="{FF2B5EF4-FFF2-40B4-BE49-F238E27FC236}">
                <a16:creationId xmlns:a16="http://schemas.microsoft.com/office/drawing/2014/main" id="{B2A53F16-04D2-4DE8-91DC-66F5B64962ED}"/>
              </a:ext>
            </a:extLst>
          </p:cNvPr>
          <p:cNvSpPr txBox="1">
            <a:spLocks/>
          </p:cNvSpPr>
          <p:nvPr/>
        </p:nvSpPr>
        <p:spPr>
          <a:xfrm>
            <a:off x="231202" y="3639127"/>
            <a:ext cx="3920254" cy="1262169"/>
          </a:xfrm>
          <a:prstGeom prst="rect">
            <a:avLst/>
          </a:prstGeom>
          <a:solidFill>
            <a:schemeClr val="tx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bg1"/>
                </a:solidFill>
              </a:rPr>
              <a:t>Lacks bank margins and low flow channel </a:t>
            </a:r>
          </a:p>
        </p:txBody>
      </p:sp>
      <p:sp>
        <p:nvSpPr>
          <p:cNvPr id="6" name="Subtitle 2">
            <a:extLst>
              <a:ext uri="{FF2B5EF4-FFF2-40B4-BE49-F238E27FC236}">
                <a16:creationId xmlns:a16="http://schemas.microsoft.com/office/drawing/2014/main" id="{C3EF982F-FE30-4F7A-91BE-ACD18D9A44A1}"/>
              </a:ext>
            </a:extLst>
          </p:cNvPr>
          <p:cNvSpPr txBox="1">
            <a:spLocks/>
          </p:cNvSpPr>
          <p:nvPr/>
        </p:nvSpPr>
        <p:spPr>
          <a:xfrm>
            <a:off x="7865431" y="609600"/>
            <a:ext cx="3920254" cy="3029527"/>
          </a:xfrm>
          <a:prstGeom prst="rect">
            <a:avLst/>
          </a:prstGeom>
          <a:solidFill>
            <a:schemeClr val="tx1"/>
          </a:solidFill>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bg1"/>
                </a:solidFill>
              </a:rPr>
              <a:t>-Structure not depressed properly into stream bed. </a:t>
            </a:r>
          </a:p>
          <a:p>
            <a:pPr marL="0" indent="0">
              <a:buNone/>
            </a:pPr>
            <a:r>
              <a:rPr lang="en-US" b="1" dirty="0">
                <a:solidFill>
                  <a:schemeClr val="bg1"/>
                </a:solidFill>
              </a:rPr>
              <a:t>-Structure width is too high, causing stream to narrow</a:t>
            </a:r>
          </a:p>
          <a:p>
            <a:pPr marL="0" indent="0">
              <a:buNone/>
            </a:pPr>
            <a:r>
              <a:rPr lang="en-US" b="1" dirty="0">
                <a:solidFill>
                  <a:schemeClr val="bg1"/>
                </a:solidFill>
              </a:rPr>
              <a:t>-Lack of streambed material causes “velocity barrier”</a:t>
            </a:r>
          </a:p>
        </p:txBody>
      </p:sp>
      <p:cxnSp>
        <p:nvCxnSpPr>
          <p:cNvPr id="10" name="Straight Arrow Connector 9">
            <a:extLst>
              <a:ext uri="{FF2B5EF4-FFF2-40B4-BE49-F238E27FC236}">
                <a16:creationId xmlns:a16="http://schemas.microsoft.com/office/drawing/2014/main" id="{AA9E7B8A-7133-4CEC-9FBE-7FFB5C8C1E2B}"/>
              </a:ext>
            </a:extLst>
          </p:cNvPr>
          <p:cNvCxnSpPr>
            <a:cxnSpLocks/>
          </p:cNvCxnSpPr>
          <p:nvPr/>
        </p:nvCxnSpPr>
        <p:spPr>
          <a:xfrm flipV="1">
            <a:off x="3464214" y="2642399"/>
            <a:ext cx="4289136" cy="1"/>
          </a:xfrm>
          <a:prstGeom prst="straightConnector1">
            <a:avLst/>
          </a:prstGeom>
          <a:ln w="635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28098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E1CB6D-86FF-4476-A148-E9BFB245213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91561"/>
            <a:ext cx="12192000" cy="5926667"/>
          </a:xfrm>
          <a:prstGeom prst="rect">
            <a:avLst/>
          </a:prstGeom>
        </p:spPr>
      </p:pic>
      <p:sp>
        <p:nvSpPr>
          <p:cNvPr id="4" name="Subtitle 2">
            <a:extLst>
              <a:ext uri="{FF2B5EF4-FFF2-40B4-BE49-F238E27FC236}">
                <a16:creationId xmlns:a16="http://schemas.microsoft.com/office/drawing/2014/main" id="{D840AB32-A306-4D5F-AAE0-C1C88B8302DA}"/>
              </a:ext>
            </a:extLst>
          </p:cNvPr>
          <p:cNvSpPr txBox="1">
            <a:spLocks/>
          </p:cNvSpPr>
          <p:nvPr/>
        </p:nvSpPr>
        <p:spPr>
          <a:xfrm>
            <a:off x="8078495" y="689499"/>
            <a:ext cx="3920254" cy="3029527"/>
          </a:xfrm>
          <a:prstGeom prst="rect">
            <a:avLst/>
          </a:prstGeom>
          <a:solidFill>
            <a:schemeClr val="tx1"/>
          </a:solidFill>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bg1"/>
                </a:solidFill>
              </a:rPr>
              <a:t>-Structure not depressed properly into stream bed. </a:t>
            </a:r>
          </a:p>
          <a:p>
            <a:pPr marL="0" indent="0">
              <a:buNone/>
            </a:pPr>
            <a:r>
              <a:rPr lang="en-US" b="1" dirty="0">
                <a:solidFill>
                  <a:schemeClr val="bg1"/>
                </a:solidFill>
              </a:rPr>
              <a:t>-Structure installed too high, causing stream to narrow</a:t>
            </a:r>
          </a:p>
          <a:p>
            <a:pPr marL="0" indent="0">
              <a:buNone/>
            </a:pPr>
            <a:r>
              <a:rPr lang="en-US" b="1" dirty="0">
                <a:solidFill>
                  <a:schemeClr val="bg1"/>
                </a:solidFill>
              </a:rPr>
              <a:t>-Lack of streambed material causes “velocity barrier”</a:t>
            </a:r>
          </a:p>
          <a:p>
            <a:pPr marL="0" indent="0">
              <a:buNone/>
            </a:pPr>
            <a:r>
              <a:rPr lang="en-US" b="1" dirty="0">
                <a:solidFill>
                  <a:schemeClr val="bg1"/>
                </a:solidFill>
              </a:rPr>
              <a:t>-Lifespan of crossing that lacks material?</a:t>
            </a:r>
          </a:p>
        </p:txBody>
      </p:sp>
      <p:cxnSp>
        <p:nvCxnSpPr>
          <p:cNvPr id="5" name="Straight Arrow Connector 4">
            <a:extLst>
              <a:ext uri="{FF2B5EF4-FFF2-40B4-BE49-F238E27FC236}">
                <a16:creationId xmlns:a16="http://schemas.microsoft.com/office/drawing/2014/main" id="{6ADC4B01-79E1-4120-9AFA-D20E8F3538A3}"/>
              </a:ext>
            </a:extLst>
          </p:cNvPr>
          <p:cNvCxnSpPr>
            <a:cxnSpLocks/>
          </p:cNvCxnSpPr>
          <p:nvPr/>
        </p:nvCxnSpPr>
        <p:spPr>
          <a:xfrm flipH="1">
            <a:off x="2840856" y="1846555"/>
            <a:ext cx="5086903" cy="798992"/>
          </a:xfrm>
          <a:prstGeom prst="straightConnector1">
            <a:avLst/>
          </a:prstGeom>
          <a:ln w="889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07261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CF54FE-FA7E-4B6B-804F-94CB9B33B6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02683"/>
            <a:ext cx="12192000" cy="5926667"/>
          </a:xfrm>
          <a:prstGeom prst="rect">
            <a:avLst/>
          </a:prstGeom>
        </p:spPr>
      </p:pic>
    </p:spTree>
    <p:extLst>
      <p:ext uri="{BB962C8B-B14F-4D97-AF65-F5344CB8AC3E}">
        <p14:creationId xmlns:p14="http://schemas.microsoft.com/office/powerpoint/2010/main" val="27909343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A0118A-D407-45DB-8E4C-6CE669F8FAEE}"/>
              </a:ext>
            </a:extLst>
          </p:cNvPr>
          <p:cNvSpPr>
            <a:spLocks noGrp="1"/>
          </p:cNvSpPr>
          <p:nvPr>
            <p:ph type="subTitle" idx="1"/>
          </p:nvPr>
        </p:nvSpPr>
        <p:spPr>
          <a:xfrm>
            <a:off x="337999" y="206591"/>
            <a:ext cx="11141476" cy="1155492"/>
          </a:xfrm>
        </p:spPr>
        <p:txBody>
          <a:bodyPr>
            <a:noAutofit/>
          </a:bodyPr>
          <a:lstStyle/>
          <a:p>
            <a:r>
              <a:rPr lang="en-US" sz="5400" b="1" dirty="0">
                <a:solidFill>
                  <a:schemeClr val="bg1"/>
                </a:solidFill>
              </a:rPr>
              <a:t>Common issues with stream crossings</a:t>
            </a:r>
          </a:p>
          <a:p>
            <a:pPr marL="914400" indent="-914400" algn="l">
              <a:buFont typeface="Arial" panose="020B0604020202020204" pitchFamily="34" charset="0"/>
              <a:buChar char="•"/>
            </a:pPr>
            <a:r>
              <a:rPr lang="en-US" sz="5400" b="1" dirty="0">
                <a:solidFill>
                  <a:schemeClr val="bg1"/>
                </a:solidFill>
              </a:rPr>
              <a:t>Lack of bank margins and low flow channels </a:t>
            </a:r>
          </a:p>
          <a:p>
            <a:pPr marL="914400" indent="-914400" algn="l">
              <a:buFont typeface="Arial" panose="020B0604020202020204" pitchFamily="34" charset="0"/>
              <a:buChar char="•"/>
            </a:pPr>
            <a:r>
              <a:rPr lang="en-US" sz="5400" b="1" dirty="0">
                <a:solidFill>
                  <a:schemeClr val="bg1"/>
                </a:solidFill>
              </a:rPr>
              <a:t>Structure installed too high or too low</a:t>
            </a:r>
          </a:p>
          <a:p>
            <a:pPr marL="914400" indent="-914400" algn="l">
              <a:buFont typeface="Arial" panose="020B0604020202020204" pitchFamily="34" charset="0"/>
              <a:buChar char="•"/>
            </a:pPr>
            <a:r>
              <a:rPr lang="en-US" sz="5400" b="1" dirty="0">
                <a:solidFill>
                  <a:srgbClr val="FF0000"/>
                </a:solidFill>
              </a:rPr>
              <a:t>Slope of structure and streambed issues</a:t>
            </a:r>
          </a:p>
          <a:p>
            <a:pPr marL="914400" indent="-914400" algn="l">
              <a:buFont typeface="Arial" panose="020B0604020202020204" pitchFamily="34" charset="0"/>
              <a:buChar char="•"/>
            </a:pPr>
            <a:r>
              <a:rPr lang="en-US" sz="5400" b="1" dirty="0">
                <a:solidFill>
                  <a:schemeClr val="bg1"/>
                </a:solidFill>
              </a:rPr>
              <a:t>Depth of streambed material</a:t>
            </a:r>
          </a:p>
        </p:txBody>
      </p:sp>
    </p:spTree>
    <p:extLst>
      <p:ext uri="{BB962C8B-B14F-4D97-AF65-F5344CB8AC3E}">
        <p14:creationId xmlns:p14="http://schemas.microsoft.com/office/powerpoint/2010/main" val="30564910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8FA481-3653-4CAB-832F-90F42D68FB06}"/>
              </a:ext>
            </a:extLst>
          </p:cNvPr>
          <p:cNvPicPr>
            <a:picLocks noChangeAspect="1"/>
          </p:cNvPicPr>
          <p:nvPr/>
        </p:nvPicPr>
        <p:blipFill>
          <a:blip r:embed="rId2"/>
          <a:stretch>
            <a:fillRect/>
          </a:stretch>
        </p:blipFill>
        <p:spPr>
          <a:xfrm>
            <a:off x="1373495" y="122237"/>
            <a:ext cx="8410575" cy="6267450"/>
          </a:xfrm>
          <a:prstGeom prst="rect">
            <a:avLst/>
          </a:prstGeom>
        </p:spPr>
      </p:pic>
      <p:sp>
        <p:nvSpPr>
          <p:cNvPr id="6" name="Oval 5">
            <a:extLst>
              <a:ext uri="{FF2B5EF4-FFF2-40B4-BE49-F238E27FC236}">
                <a16:creationId xmlns:a16="http://schemas.microsoft.com/office/drawing/2014/main" id="{30209B6D-F3D7-4C43-8F5B-6C9ECCD8961F}"/>
              </a:ext>
            </a:extLst>
          </p:cNvPr>
          <p:cNvSpPr/>
          <p:nvPr/>
        </p:nvSpPr>
        <p:spPr>
          <a:xfrm>
            <a:off x="5241431" y="2647950"/>
            <a:ext cx="4205288" cy="2277863"/>
          </a:xfrm>
          <a:prstGeom prst="ellipse">
            <a:avLst/>
          </a:prstGeom>
          <a:noFill/>
          <a:ln w="698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26567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F0E5E1-260C-4781-B7E1-D75C8256004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33334" y="354285"/>
            <a:ext cx="10667998" cy="5926667"/>
          </a:xfrm>
          <a:prstGeom prst="rect">
            <a:avLst/>
          </a:prstGeom>
        </p:spPr>
      </p:pic>
      <p:sp>
        <p:nvSpPr>
          <p:cNvPr id="3" name="Subtitle 2">
            <a:extLst>
              <a:ext uri="{FF2B5EF4-FFF2-40B4-BE49-F238E27FC236}">
                <a16:creationId xmlns:a16="http://schemas.microsoft.com/office/drawing/2014/main" id="{12ACFB60-EC41-4317-BB29-2F7F9DD2BD2D}"/>
              </a:ext>
            </a:extLst>
          </p:cNvPr>
          <p:cNvSpPr txBox="1">
            <a:spLocks/>
          </p:cNvSpPr>
          <p:nvPr/>
        </p:nvSpPr>
        <p:spPr>
          <a:xfrm>
            <a:off x="122118" y="187720"/>
            <a:ext cx="3920254" cy="1262169"/>
          </a:xfrm>
          <a:prstGeom prst="rect">
            <a:avLst/>
          </a:prstGeom>
          <a:solidFill>
            <a:schemeClr val="tx1"/>
          </a:solidFill>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bg1"/>
                </a:solidFill>
              </a:rPr>
              <a:t>-100% Bankfull width</a:t>
            </a:r>
          </a:p>
          <a:p>
            <a:pPr marL="0" indent="0">
              <a:buNone/>
            </a:pPr>
            <a:r>
              <a:rPr lang="en-US" b="1" dirty="0">
                <a:solidFill>
                  <a:schemeClr val="bg1"/>
                </a:solidFill>
              </a:rPr>
              <a:t>-Designed and Constructed to accommodate AOP??</a:t>
            </a:r>
          </a:p>
        </p:txBody>
      </p:sp>
    </p:spTree>
    <p:extLst>
      <p:ext uri="{BB962C8B-B14F-4D97-AF65-F5344CB8AC3E}">
        <p14:creationId xmlns:p14="http://schemas.microsoft.com/office/powerpoint/2010/main" val="270946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42367AA-8EA6-4F02-849D-80A99976553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65666"/>
            <a:ext cx="12192000" cy="5926667"/>
          </a:xfrm>
          <a:prstGeom prst="rect">
            <a:avLst/>
          </a:prstGeom>
        </p:spPr>
      </p:pic>
      <p:sp>
        <p:nvSpPr>
          <p:cNvPr id="3" name="Subtitle 2">
            <a:extLst>
              <a:ext uri="{FF2B5EF4-FFF2-40B4-BE49-F238E27FC236}">
                <a16:creationId xmlns:a16="http://schemas.microsoft.com/office/drawing/2014/main" id="{09EB7F4C-4E44-4E61-BD5A-E2DBC5CF0B57}"/>
              </a:ext>
            </a:extLst>
          </p:cNvPr>
          <p:cNvSpPr txBox="1">
            <a:spLocks/>
          </p:cNvSpPr>
          <p:nvPr/>
        </p:nvSpPr>
        <p:spPr>
          <a:xfrm>
            <a:off x="122118" y="187720"/>
            <a:ext cx="3920254" cy="1262169"/>
          </a:xfrm>
          <a:prstGeom prst="rect">
            <a:avLst/>
          </a:prstGeom>
          <a:solidFill>
            <a:schemeClr val="tx1"/>
          </a:solidFill>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bg1"/>
                </a:solidFill>
              </a:rPr>
              <a:t>-Stream drops steeply into new structure</a:t>
            </a:r>
          </a:p>
          <a:p>
            <a:pPr marL="0" indent="0">
              <a:buNone/>
            </a:pPr>
            <a:r>
              <a:rPr lang="en-US" b="1" dirty="0">
                <a:solidFill>
                  <a:schemeClr val="bg1"/>
                </a:solidFill>
              </a:rPr>
              <a:t>-Structure is set flat, causing a “concave/convex” profile</a:t>
            </a:r>
          </a:p>
          <a:p>
            <a:pPr marL="0" indent="0">
              <a:buNone/>
            </a:pPr>
            <a:endParaRPr lang="en-US" b="1" dirty="0">
              <a:solidFill>
                <a:schemeClr val="bg1"/>
              </a:solidFill>
            </a:endParaRPr>
          </a:p>
        </p:txBody>
      </p:sp>
      <p:sp>
        <p:nvSpPr>
          <p:cNvPr id="4" name="Subtitle 2">
            <a:extLst>
              <a:ext uri="{FF2B5EF4-FFF2-40B4-BE49-F238E27FC236}">
                <a16:creationId xmlns:a16="http://schemas.microsoft.com/office/drawing/2014/main" id="{9627D235-4E08-407A-B8A2-ABF9BA11D297}"/>
              </a:ext>
            </a:extLst>
          </p:cNvPr>
          <p:cNvSpPr txBox="1">
            <a:spLocks/>
          </p:cNvSpPr>
          <p:nvPr/>
        </p:nvSpPr>
        <p:spPr>
          <a:xfrm>
            <a:off x="8149630" y="261480"/>
            <a:ext cx="3920254" cy="1262169"/>
          </a:xfrm>
          <a:prstGeom prst="rect">
            <a:avLst/>
          </a:prstGeom>
          <a:solidFill>
            <a:schemeClr val="tx1"/>
          </a:solidFill>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bg1"/>
                </a:solidFill>
              </a:rPr>
              <a:t>-No streambed built through the structure</a:t>
            </a:r>
          </a:p>
          <a:p>
            <a:pPr marL="0" indent="0">
              <a:buNone/>
            </a:pPr>
            <a:r>
              <a:rPr lang="en-US" b="1" dirty="0">
                <a:solidFill>
                  <a:schemeClr val="bg1"/>
                </a:solidFill>
              </a:rPr>
              <a:t>-Lacks bank margins and low flow channel</a:t>
            </a:r>
          </a:p>
          <a:p>
            <a:pPr marL="0" indent="0">
              <a:buNone/>
            </a:pPr>
            <a:endParaRPr lang="en-US" b="1" dirty="0">
              <a:solidFill>
                <a:schemeClr val="bg1"/>
              </a:solidFill>
            </a:endParaRPr>
          </a:p>
        </p:txBody>
      </p:sp>
    </p:spTree>
    <p:extLst>
      <p:ext uri="{BB962C8B-B14F-4D97-AF65-F5344CB8AC3E}">
        <p14:creationId xmlns:p14="http://schemas.microsoft.com/office/powerpoint/2010/main" val="8916328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ree, outdoor, river, streambed&#10;&#10;Description automatically generated">
            <a:extLst>
              <a:ext uri="{FF2B5EF4-FFF2-40B4-BE49-F238E27FC236}">
                <a16:creationId xmlns:a16="http://schemas.microsoft.com/office/drawing/2014/main" id="{9EDB79B4-8E4C-4287-A18D-A7922774ECD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61480"/>
            <a:ext cx="12192000" cy="5926667"/>
          </a:xfrm>
          <a:prstGeom prst="rect">
            <a:avLst/>
          </a:prstGeom>
        </p:spPr>
      </p:pic>
      <p:sp>
        <p:nvSpPr>
          <p:cNvPr id="3" name="Subtitle 2">
            <a:extLst>
              <a:ext uri="{FF2B5EF4-FFF2-40B4-BE49-F238E27FC236}">
                <a16:creationId xmlns:a16="http://schemas.microsoft.com/office/drawing/2014/main" id="{09EB7F4C-4E44-4E61-BD5A-E2DBC5CF0B57}"/>
              </a:ext>
            </a:extLst>
          </p:cNvPr>
          <p:cNvSpPr txBox="1">
            <a:spLocks/>
          </p:cNvSpPr>
          <p:nvPr/>
        </p:nvSpPr>
        <p:spPr>
          <a:xfrm>
            <a:off x="326304" y="3001941"/>
            <a:ext cx="3920254" cy="2138230"/>
          </a:xfrm>
          <a:prstGeom prst="rect">
            <a:avLst/>
          </a:prstGeom>
          <a:solidFill>
            <a:schemeClr val="tx1"/>
          </a:solidFill>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bg1"/>
                </a:solidFill>
              </a:rPr>
              <a:t>-Stream drops steeply into new structure </a:t>
            </a:r>
          </a:p>
          <a:p>
            <a:pPr marL="0" indent="0">
              <a:buNone/>
            </a:pPr>
            <a:r>
              <a:rPr lang="en-US" b="1" dirty="0">
                <a:solidFill>
                  <a:schemeClr val="bg1"/>
                </a:solidFill>
              </a:rPr>
              <a:t>-Stream is flat through structure</a:t>
            </a:r>
          </a:p>
          <a:p>
            <a:pPr marL="0" indent="0">
              <a:buNone/>
            </a:pPr>
            <a:r>
              <a:rPr lang="en-US" b="1" dirty="0">
                <a:solidFill>
                  <a:schemeClr val="bg1"/>
                </a:solidFill>
              </a:rPr>
              <a:t>-Stream drops again leaving the structure</a:t>
            </a:r>
          </a:p>
          <a:p>
            <a:pPr marL="0" indent="0">
              <a:buNone/>
            </a:pPr>
            <a:r>
              <a:rPr lang="en-US" b="1" dirty="0">
                <a:solidFill>
                  <a:schemeClr val="bg1"/>
                </a:solidFill>
              </a:rPr>
              <a:t>-Structure is set flat, causing a “concave/convex” profile</a:t>
            </a:r>
          </a:p>
          <a:p>
            <a:pPr marL="0" indent="0">
              <a:buNone/>
            </a:pPr>
            <a:endParaRPr lang="en-US" b="1" dirty="0">
              <a:solidFill>
                <a:schemeClr val="bg1"/>
              </a:solidFill>
            </a:endParaRPr>
          </a:p>
        </p:txBody>
      </p:sp>
      <p:sp>
        <p:nvSpPr>
          <p:cNvPr id="4" name="Subtitle 2">
            <a:extLst>
              <a:ext uri="{FF2B5EF4-FFF2-40B4-BE49-F238E27FC236}">
                <a16:creationId xmlns:a16="http://schemas.microsoft.com/office/drawing/2014/main" id="{9627D235-4E08-407A-B8A2-ABF9BA11D297}"/>
              </a:ext>
            </a:extLst>
          </p:cNvPr>
          <p:cNvSpPr txBox="1">
            <a:spLocks/>
          </p:cNvSpPr>
          <p:nvPr/>
        </p:nvSpPr>
        <p:spPr>
          <a:xfrm>
            <a:off x="8149630" y="261480"/>
            <a:ext cx="3920254" cy="1878038"/>
          </a:xfrm>
          <a:prstGeom prst="rect">
            <a:avLst/>
          </a:prstGeom>
          <a:solidFill>
            <a:schemeClr val="tx1"/>
          </a:solidFill>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bg1"/>
                </a:solidFill>
              </a:rPr>
              <a:t>-No streambed built through the structure</a:t>
            </a:r>
          </a:p>
          <a:p>
            <a:pPr marL="0" indent="0">
              <a:buNone/>
            </a:pPr>
            <a:r>
              <a:rPr lang="en-US" b="1" dirty="0">
                <a:solidFill>
                  <a:schemeClr val="bg1"/>
                </a:solidFill>
              </a:rPr>
              <a:t>-Lacks bank margins and low flow channel</a:t>
            </a:r>
          </a:p>
          <a:p>
            <a:pPr marL="0" indent="0">
              <a:buNone/>
            </a:pPr>
            <a:r>
              <a:rPr lang="en-US" b="1" dirty="0">
                <a:solidFill>
                  <a:schemeClr val="bg1"/>
                </a:solidFill>
              </a:rPr>
              <a:t>-AOP barrier downstream</a:t>
            </a:r>
          </a:p>
          <a:p>
            <a:pPr marL="0" indent="0">
              <a:buNone/>
            </a:pPr>
            <a:r>
              <a:rPr lang="en-US" b="1" dirty="0">
                <a:solidFill>
                  <a:schemeClr val="bg1"/>
                </a:solidFill>
              </a:rPr>
              <a:t>-Potential for head cut</a:t>
            </a:r>
          </a:p>
          <a:p>
            <a:pPr marL="0" indent="0">
              <a:buNone/>
            </a:pPr>
            <a:endParaRPr lang="en-US" b="1" dirty="0">
              <a:solidFill>
                <a:schemeClr val="bg1"/>
              </a:solidFill>
            </a:endParaRPr>
          </a:p>
        </p:txBody>
      </p:sp>
    </p:spTree>
    <p:extLst>
      <p:ext uri="{BB962C8B-B14F-4D97-AF65-F5344CB8AC3E}">
        <p14:creationId xmlns:p14="http://schemas.microsoft.com/office/powerpoint/2010/main" val="17375115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8FA481-3653-4CAB-832F-90F42D68FB06}"/>
              </a:ext>
            </a:extLst>
          </p:cNvPr>
          <p:cNvPicPr>
            <a:picLocks noChangeAspect="1"/>
          </p:cNvPicPr>
          <p:nvPr/>
        </p:nvPicPr>
        <p:blipFill>
          <a:blip r:embed="rId2"/>
          <a:stretch>
            <a:fillRect/>
          </a:stretch>
        </p:blipFill>
        <p:spPr>
          <a:xfrm>
            <a:off x="1373495" y="122237"/>
            <a:ext cx="8410575" cy="6267450"/>
          </a:xfrm>
          <a:prstGeom prst="rect">
            <a:avLst/>
          </a:prstGeom>
        </p:spPr>
      </p:pic>
      <p:sp>
        <p:nvSpPr>
          <p:cNvPr id="6" name="Oval 5">
            <a:extLst>
              <a:ext uri="{FF2B5EF4-FFF2-40B4-BE49-F238E27FC236}">
                <a16:creationId xmlns:a16="http://schemas.microsoft.com/office/drawing/2014/main" id="{30209B6D-F3D7-4C43-8F5B-6C9ECCD8961F}"/>
              </a:ext>
            </a:extLst>
          </p:cNvPr>
          <p:cNvSpPr/>
          <p:nvPr/>
        </p:nvSpPr>
        <p:spPr>
          <a:xfrm>
            <a:off x="1488581" y="2800350"/>
            <a:ext cx="4205288" cy="2277863"/>
          </a:xfrm>
          <a:prstGeom prst="ellipse">
            <a:avLst/>
          </a:prstGeom>
          <a:noFill/>
          <a:ln w="698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28788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7.1 Stream Crossings</a:t>
            </a:r>
          </a:p>
        </p:txBody>
      </p:sp>
      <p:sp>
        <p:nvSpPr>
          <p:cNvPr id="3" name="Subtitle 2"/>
          <p:cNvSpPr>
            <a:spLocks noGrp="1"/>
          </p:cNvSpPr>
          <p:nvPr>
            <p:ph type="subTitle" idx="1"/>
          </p:nvPr>
        </p:nvSpPr>
        <p:spPr>
          <a:xfrm>
            <a:off x="533400" y="828583"/>
            <a:ext cx="8686800" cy="5791200"/>
          </a:xfrm>
        </p:spPr>
        <p:txBody>
          <a:bodyPr>
            <a:noAutofit/>
          </a:bodyPr>
          <a:lstStyle/>
          <a:p>
            <a:pPr marL="0" indent="0">
              <a:buNone/>
            </a:pPr>
            <a:endParaRPr lang="en-US" sz="2200" b="1" dirty="0"/>
          </a:p>
          <a:p>
            <a:r>
              <a:rPr lang="en-US" sz="2800" dirty="0"/>
              <a:t>Round pipes over 36” are </a:t>
            </a:r>
            <a:r>
              <a:rPr lang="en-US" sz="2800" u="sng" dirty="0"/>
              <a:t>not permitted </a:t>
            </a:r>
            <a:r>
              <a:rPr lang="en-US" sz="2800" dirty="0"/>
              <a:t>for use in DGLVR funded stream crossings.</a:t>
            </a:r>
          </a:p>
          <a:p>
            <a:pPr marL="857250" lvl="1" indent="-457200"/>
            <a:r>
              <a:rPr lang="en-US" dirty="0"/>
              <a:t>Oval or squash pipes are acceptable</a:t>
            </a:r>
          </a:p>
          <a:p>
            <a:r>
              <a:rPr lang="en-US" sz="2800" dirty="0"/>
              <a:t>Structures that do not meet replacement criteria (as listed above) are not eligible for replacement with program funds. (materials, equipment, and labor)</a:t>
            </a:r>
          </a:p>
          <a:p>
            <a:r>
              <a:rPr lang="en-US" sz="2800" dirty="0"/>
              <a:t>Replacement structures must be single span openings. Multiple opening structures are not permitted</a:t>
            </a:r>
          </a:p>
          <a:p>
            <a:r>
              <a:rPr lang="en-US" sz="2800" dirty="0"/>
              <a:t>Existing crossings consisting of multiple “side by side” pipes are eligible for replacement regardless of bankfull width ratio</a:t>
            </a:r>
          </a:p>
        </p:txBody>
      </p:sp>
      <p:sp>
        <p:nvSpPr>
          <p:cNvPr id="6" name="Subtitle 2"/>
          <p:cNvSpPr txBox="1">
            <a:spLocks/>
          </p:cNvSpPr>
          <p:nvPr/>
        </p:nvSpPr>
        <p:spPr>
          <a:xfrm>
            <a:off x="685800" y="533400"/>
            <a:ext cx="8382000" cy="5791200"/>
          </a:xfrm>
          <a:prstGeom prst="rect">
            <a:avLst/>
          </a:prstGeom>
        </p:spPr>
        <p:txBody>
          <a:bodyPr vert="horz" lIns="91440" tIns="45720" rIns="91440" bIns="45720" rtlCol="0">
            <a:normAutofit/>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3200" kern="1200">
                <a:solidFill>
                  <a:schemeClr val="tx1"/>
                </a:solidFill>
                <a:latin typeface="+mn-lt"/>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indent="0">
              <a:buNone/>
            </a:pPr>
            <a:r>
              <a:rPr lang="en-US" u="sng" dirty="0">
                <a:solidFill>
                  <a:srgbClr val="FF0000"/>
                </a:solidFill>
                <a:latin typeface="Calibri"/>
              </a:rPr>
              <a:t>Other policies that pertain to stream crossings</a:t>
            </a:r>
            <a:endParaRPr lang="en-US" dirty="0">
              <a:solidFill>
                <a:prstClr val="black"/>
              </a:solidFill>
              <a:latin typeface="Calibri"/>
            </a:endParaRPr>
          </a:p>
        </p:txBody>
      </p:sp>
      <p:sp>
        <p:nvSpPr>
          <p:cNvPr id="5" name="Title 1"/>
          <p:cNvSpPr txBox="1">
            <a:spLocks/>
          </p:cNvSpPr>
          <p:nvPr/>
        </p:nvSpPr>
        <p:spPr>
          <a:xfrm>
            <a:off x="1600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latin typeface="Calibri"/>
              </a:rPr>
              <a:t>Chap 7. Add. Policies</a:t>
            </a:r>
          </a:p>
        </p:txBody>
      </p:sp>
    </p:spTree>
    <p:extLst>
      <p:ext uri="{BB962C8B-B14F-4D97-AF65-F5344CB8AC3E}">
        <p14:creationId xmlns:p14="http://schemas.microsoft.com/office/powerpoint/2010/main" val="17490277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1E5A0D-6367-4CF5-92E3-9DBC1B9750E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65666"/>
            <a:ext cx="12192000" cy="5926667"/>
          </a:xfrm>
          <a:prstGeom prst="rect">
            <a:avLst/>
          </a:prstGeom>
        </p:spPr>
      </p:pic>
      <p:sp>
        <p:nvSpPr>
          <p:cNvPr id="3" name="Subtitle 2">
            <a:extLst>
              <a:ext uri="{FF2B5EF4-FFF2-40B4-BE49-F238E27FC236}">
                <a16:creationId xmlns:a16="http://schemas.microsoft.com/office/drawing/2014/main" id="{9FDB8112-6077-4677-98C9-D306D00CC7B4}"/>
              </a:ext>
            </a:extLst>
          </p:cNvPr>
          <p:cNvSpPr txBox="1">
            <a:spLocks/>
          </p:cNvSpPr>
          <p:nvPr/>
        </p:nvSpPr>
        <p:spPr>
          <a:xfrm>
            <a:off x="8015846" y="286853"/>
            <a:ext cx="3920254" cy="1262169"/>
          </a:xfrm>
          <a:prstGeom prst="rect">
            <a:avLst/>
          </a:prstGeom>
          <a:solidFill>
            <a:schemeClr val="tx1"/>
          </a:solidFill>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bg1"/>
                </a:solidFill>
              </a:rPr>
              <a:t>- example of a “concave” installation</a:t>
            </a:r>
          </a:p>
          <a:p>
            <a:pPr marL="0" indent="0">
              <a:buNone/>
            </a:pPr>
            <a:r>
              <a:rPr lang="en-US" b="1" dirty="0">
                <a:solidFill>
                  <a:schemeClr val="bg1"/>
                </a:solidFill>
              </a:rPr>
              <a:t>-Shows typical deposition and split of stream</a:t>
            </a:r>
          </a:p>
        </p:txBody>
      </p:sp>
    </p:spTree>
    <p:extLst>
      <p:ext uri="{BB962C8B-B14F-4D97-AF65-F5344CB8AC3E}">
        <p14:creationId xmlns:p14="http://schemas.microsoft.com/office/powerpoint/2010/main" val="9172626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ear&#10;&#10;Description automatically generated">
            <a:extLst>
              <a:ext uri="{FF2B5EF4-FFF2-40B4-BE49-F238E27FC236}">
                <a16:creationId xmlns:a16="http://schemas.microsoft.com/office/drawing/2014/main" id="{DBA41141-7F32-479D-A8B0-FB79776278F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0800000">
            <a:off x="1381125" y="0"/>
            <a:ext cx="9144000" cy="6858000"/>
          </a:xfrm>
          <a:prstGeom prst="rect">
            <a:avLst/>
          </a:prstGeom>
        </p:spPr>
      </p:pic>
      <p:sp>
        <p:nvSpPr>
          <p:cNvPr id="3" name="Subtitle 2">
            <a:extLst>
              <a:ext uri="{FF2B5EF4-FFF2-40B4-BE49-F238E27FC236}">
                <a16:creationId xmlns:a16="http://schemas.microsoft.com/office/drawing/2014/main" id="{9FDB8112-6077-4677-98C9-D306D00CC7B4}"/>
              </a:ext>
            </a:extLst>
          </p:cNvPr>
          <p:cNvSpPr txBox="1">
            <a:spLocks/>
          </p:cNvSpPr>
          <p:nvPr/>
        </p:nvSpPr>
        <p:spPr>
          <a:xfrm>
            <a:off x="8015846" y="286853"/>
            <a:ext cx="3920254" cy="1262169"/>
          </a:xfrm>
          <a:prstGeom prst="rect">
            <a:avLst/>
          </a:prstGeom>
          <a:solidFill>
            <a:schemeClr val="tx1"/>
          </a:solidFill>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bg1"/>
                </a:solidFill>
              </a:rPr>
              <a:t>- example of a “concave” installation</a:t>
            </a:r>
          </a:p>
          <a:p>
            <a:pPr marL="0" indent="0">
              <a:buNone/>
            </a:pPr>
            <a:r>
              <a:rPr lang="en-US" b="1" dirty="0">
                <a:solidFill>
                  <a:schemeClr val="bg1"/>
                </a:solidFill>
              </a:rPr>
              <a:t>-Shows typical deposition and split of stream</a:t>
            </a:r>
          </a:p>
        </p:txBody>
      </p:sp>
    </p:spTree>
    <p:extLst>
      <p:ext uri="{BB962C8B-B14F-4D97-AF65-F5344CB8AC3E}">
        <p14:creationId xmlns:p14="http://schemas.microsoft.com/office/powerpoint/2010/main" val="41991706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0FE14BC-FF58-4FDD-84A9-605A68A486A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098" y="465666"/>
            <a:ext cx="12192000" cy="5926667"/>
          </a:xfrm>
          <a:prstGeom prst="rect">
            <a:avLst/>
          </a:prstGeom>
        </p:spPr>
      </p:pic>
      <p:sp>
        <p:nvSpPr>
          <p:cNvPr id="3" name="Subtitle 2">
            <a:extLst>
              <a:ext uri="{FF2B5EF4-FFF2-40B4-BE49-F238E27FC236}">
                <a16:creationId xmlns:a16="http://schemas.microsoft.com/office/drawing/2014/main" id="{2A7FBC54-FD06-4B34-A9E6-DF4B8A1387EA}"/>
              </a:ext>
            </a:extLst>
          </p:cNvPr>
          <p:cNvSpPr txBox="1">
            <a:spLocks/>
          </p:cNvSpPr>
          <p:nvPr/>
        </p:nvSpPr>
        <p:spPr>
          <a:xfrm>
            <a:off x="122118" y="187720"/>
            <a:ext cx="3920254" cy="1262169"/>
          </a:xfrm>
          <a:prstGeom prst="rect">
            <a:avLst/>
          </a:prstGeom>
          <a:solidFill>
            <a:schemeClr val="tx1"/>
          </a:solidFill>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bg1"/>
                </a:solidFill>
              </a:rPr>
              <a:t>-Stream drops steeply into new structure</a:t>
            </a:r>
          </a:p>
          <a:p>
            <a:pPr marL="0" indent="0">
              <a:buNone/>
            </a:pPr>
            <a:r>
              <a:rPr lang="en-US" b="1" dirty="0">
                <a:solidFill>
                  <a:schemeClr val="bg1"/>
                </a:solidFill>
              </a:rPr>
              <a:t>-Structure is set flat</a:t>
            </a:r>
          </a:p>
          <a:p>
            <a:pPr marL="0" indent="0">
              <a:buNone/>
            </a:pPr>
            <a:endParaRPr lang="en-US" b="1" dirty="0">
              <a:solidFill>
                <a:schemeClr val="bg1"/>
              </a:solidFill>
            </a:endParaRPr>
          </a:p>
        </p:txBody>
      </p:sp>
    </p:spTree>
    <p:extLst>
      <p:ext uri="{BB962C8B-B14F-4D97-AF65-F5344CB8AC3E}">
        <p14:creationId xmlns:p14="http://schemas.microsoft.com/office/powerpoint/2010/main" val="7110975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79D7F0-D3C1-47B3-AB33-922B2BCE23E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743613"/>
            <a:ext cx="12192000" cy="5926667"/>
          </a:xfrm>
          <a:prstGeom prst="rect">
            <a:avLst/>
          </a:prstGeom>
        </p:spPr>
      </p:pic>
      <p:sp>
        <p:nvSpPr>
          <p:cNvPr id="3" name="Subtitle 2">
            <a:extLst>
              <a:ext uri="{FF2B5EF4-FFF2-40B4-BE49-F238E27FC236}">
                <a16:creationId xmlns:a16="http://schemas.microsoft.com/office/drawing/2014/main" id="{CE9C4D39-6B24-42B9-8641-AA735EE01834}"/>
              </a:ext>
            </a:extLst>
          </p:cNvPr>
          <p:cNvSpPr txBox="1">
            <a:spLocks/>
          </p:cNvSpPr>
          <p:nvPr/>
        </p:nvSpPr>
        <p:spPr>
          <a:xfrm>
            <a:off x="122118" y="187720"/>
            <a:ext cx="3920254" cy="1262169"/>
          </a:xfrm>
          <a:prstGeom prst="rect">
            <a:avLst/>
          </a:prstGeom>
          <a:solidFill>
            <a:schemeClr val="tx1"/>
          </a:solidFill>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bg1"/>
                </a:solidFill>
              </a:rPr>
              <a:t>-100% Bankfull width</a:t>
            </a:r>
          </a:p>
          <a:p>
            <a:pPr marL="0" indent="0">
              <a:buNone/>
            </a:pPr>
            <a:r>
              <a:rPr lang="en-US" b="1" dirty="0">
                <a:solidFill>
                  <a:schemeClr val="bg1"/>
                </a:solidFill>
              </a:rPr>
              <a:t>-Designed and Constructed to accommodate AOP??</a:t>
            </a:r>
          </a:p>
        </p:txBody>
      </p:sp>
    </p:spTree>
    <p:extLst>
      <p:ext uri="{BB962C8B-B14F-4D97-AF65-F5344CB8AC3E}">
        <p14:creationId xmlns:p14="http://schemas.microsoft.com/office/powerpoint/2010/main" val="39902009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A0118A-D407-45DB-8E4C-6CE669F8FAEE}"/>
              </a:ext>
            </a:extLst>
          </p:cNvPr>
          <p:cNvSpPr>
            <a:spLocks noGrp="1"/>
          </p:cNvSpPr>
          <p:nvPr>
            <p:ph type="subTitle" idx="1"/>
          </p:nvPr>
        </p:nvSpPr>
        <p:spPr>
          <a:xfrm>
            <a:off x="337999" y="206591"/>
            <a:ext cx="11141476" cy="1155492"/>
          </a:xfrm>
        </p:spPr>
        <p:txBody>
          <a:bodyPr>
            <a:noAutofit/>
          </a:bodyPr>
          <a:lstStyle/>
          <a:p>
            <a:r>
              <a:rPr lang="en-US" sz="5400" b="1" dirty="0">
                <a:solidFill>
                  <a:schemeClr val="bg1"/>
                </a:solidFill>
              </a:rPr>
              <a:t>Common issues with stream crossings</a:t>
            </a:r>
          </a:p>
          <a:p>
            <a:pPr marL="914400" indent="-914400" algn="l">
              <a:buFont typeface="Arial" panose="020B0604020202020204" pitchFamily="34" charset="0"/>
              <a:buChar char="•"/>
            </a:pPr>
            <a:r>
              <a:rPr lang="en-US" sz="5400" b="1" dirty="0">
                <a:solidFill>
                  <a:schemeClr val="bg1"/>
                </a:solidFill>
              </a:rPr>
              <a:t>Lack of bank margins and low flow channels </a:t>
            </a:r>
          </a:p>
          <a:p>
            <a:pPr marL="914400" indent="-914400" algn="l">
              <a:buFont typeface="Arial" panose="020B0604020202020204" pitchFamily="34" charset="0"/>
              <a:buChar char="•"/>
            </a:pPr>
            <a:r>
              <a:rPr lang="en-US" sz="5400" b="1" dirty="0">
                <a:solidFill>
                  <a:schemeClr val="bg1"/>
                </a:solidFill>
              </a:rPr>
              <a:t>Structure installed too high to too low</a:t>
            </a:r>
          </a:p>
          <a:p>
            <a:pPr marL="914400" indent="-914400" algn="l">
              <a:buFont typeface="Arial" panose="020B0604020202020204" pitchFamily="34" charset="0"/>
              <a:buChar char="•"/>
            </a:pPr>
            <a:r>
              <a:rPr lang="en-US" sz="5400" b="1" dirty="0">
                <a:solidFill>
                  <a:schemeClr val="bg1"/>
                </a:solidFill>
              </a:rPr>
              <a:t>Slope of structure and streambed issues</a:t>
            </a:r>
          </a:p>
          <a:p>
            <a:pPr marL="914400" indent="-914400" algn="l">
              <a:buFont typeface="Arial" panose="020B0604020202020204" pitchFamily="34" charset="0"/>
              <a:buChar char="•"/>
            </a:pPr>
            <a:r>
              <a:rPr lang="en-US" sz="5400" b="1" dirty="0">
                <a:solidFill>
                  <a:srgbClr val="FF0000"/>
                </a:solidFill>
              </a:rPr>
              <a:t>Depth of streambed material</a:t>
            </a:r>
          </a:p>
        </p:txBody>
      </p:sp>
    </p:spTree>
    <p:extLst>
      <p:ext uri="{BB962C8B-B14F-4D97-AF65-F5344CB8AC3E}">
        <p14:creationId xmlns:p14="http://schemas.microsoft.com/office/powerpoint/2010/main" val="32808570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D0FDD8-72AB-4F32-A422-F20542A6ACE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823997"/>
            <a:ext cx="12192000" cy="5926667"/>
          </a:xfrm>
          <a:prstGeom prst="rect">
            <a:avLst/>
          </a:prstGeom>
        </p:spPr>
      </p:pic>
      <p:sp>
        <p:nvSpPr>
          <p:cNvPr id="5" name="Subtitle 2">
            <a:extLst>
              <a:ext uri="{FF2B5EF4-FFF2-40B4-BE49-F238E27FC236}">
                <a16:creationId xmlns:a16="http://schemas.microsoft.com/office/drawing/2014/main" id="{1F65BF8F-3EC6-43D0-AF1E-417E1945AD9C}"/>
              </a:ext>
            </a:extLst>
          </p:cNvPr>
          <p:cNvSpPr txBox="1">
            <a:spLocks/>
          </p:cNvSpPr>
          <p:nvPr/>
        </p:nvSpPr>
        <p:spPr>
          <a:xfrm>
            <a:off x="7651862" y="269098"/>
            <a:ext cx="3920254" cy="1817154"/>
          </a:xfrm>
          <a:prstGeom prst="rect">
            <a:avLst/>
          </a:prstGeom>
          <a:solidFill>
            <a:schemeClr val="tx1"/>
          </a:solidFill>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bg1"/>
                </a:solidFill>
              </a:rPr>
              <a:t>-Lacks sufficient streambed material </a:t>
            </a:r>
          </a:p>
          <a:p>
            <a:pPr marL="0" indent="0">
              <a:buNone/>
            </a:pPr>
            <a:r>
              <a:rPr lang="en-US" b="1" dirty="0">
                <a:solidFill>
                  <a:schemeClr val="bg1"/>
                </a:solidFill>
              </a:rPr>
              <a:t>-No bank margins and low flow channels</a:t>
            </a:r>
          </a:p>
          <a:p>
            <a:pPr marL="0" indent="0">
              <a:buNone/>
            </a:pPr>
            <a:r>
              <a:rPr lang="en-US" b="1" dirty="0">
                <a:solidFill>
                  <a:schemeClr val="bg1"/>
                </a:solidFill>
              </a:rPr>
              <a:t>-Scour is greater than depth of streambed material</a:t>
            </a:r>
          </a:p>
        </p:txBody>
      </p:sp>
    </p:spTree>
    <p:extLst>
      <p:ext uri="{BB962C8B-B14F-4D97-AF65-F5344CB8AC3E}">
        <p14:creationId xmlns:p14="http://schemas.microsoft.com/office/powerpoint/2010/main" val="41488406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BF25F3-B1E8-41D1-B545-AE9ECDEDB92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9269" y="876777"/>
            <a:ext cx="12192000" cy="5926667"/>
          </a:xfrm>
          <a:prstGeom prst="rect">
            <a:avLst/>
          </a:prstGeom>
        </p:spPr>
      </p:pic>
      <p:sp>
        <p:nvSpPr>
          <p:cNvPr id="4" name="Subtitle 2">
            <a:extLst>
              <a:ext uri="{FF2B5EF4-FFF2-40B4-BE49-F238E27FC236}">
                <a16:creationId xmlns:a16="http://schemas.microsoft.com/office/drawing/2014/main" id="{B29DECEB-24EC-4336-871C-5482E7A30CE1}"/>
              </a:ext>
            </a:extLst>
          </p:cNvPr>
          <p:cNvSpPr txBox="1">
            <a:spLocks/>
          </p:cNvSpPr>
          <p:nvPr/>
        </p:nvSpPr>
        <p:spPr>
          <a:xfrm>
            <a:off x="7651862" y="269098"/>
            <a:ext cx="3920254" cy="1262169"/>
          </a:xfrm>
          <a:prstGeom prst="rect">
            <a:avLst/>
          </a:prstGeom>
          <a:solidFill>
            <a:schemeClr val="tx1"/>
          </a:solidFill>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bg1"/>
                </a:solidFill>
              </a:rPr>
              <a:t>-Lacks sufficient streambed material </a:t>
            </a:r>
          </a:p>
          <a:p>
            <a:pPr marL="0" indent="0">
              <a:buNone/>
            </a:pPr>
            <a:r>
              <a:rPr lang="en-US" b="1" dirty="0">
                <a:solidFill>
                  <a:schemeClr val="bg1"/>
                </a:solidFill>
              </a:rPr>
              <a:t>-No bank margins and low flow channels</a:t>
            </a:r>
          </a:p>
        </p:txBody>
      </p:sp>
      <p:sp>
        <p:nvSpPr>
          <p:cNvPr id="5" name="Subtitle 2">
            <a:extLst>
              <a:ext uri="{FF2B5EF4-FFF2-40B4-BE49-F238E27FC236}">
                <a16:creationId xmlns:a16="http://schemas.microsoft.com/office/drawing/2014/main" id="{9FF6DB8D-0CCF-4665-8D5E-299C922076BE}"/>
              </a:ext>
            </a:extLst>
          </p:cNvPr>
          <p:cNvSpPr txBox="1">
            <a:spLocks/>
          </p:cNvSpPr>
          <p:nvPr/>
        </p:nvSpPr>
        <p:spPr>
          <a:xfrm>
            <a:off x="7651862" y="269098"/>
            <a:ext cx="3920254" cy="1817154"/>
          </a:xfrm>
          <a:prstGeom prst="rect">
            <a:avLst/>
          </a:prstGeom>
          <a:solidFill>
            <a:schemeClr val="tx1"/>
          </a:solidFill>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bg1"/>
                </a:solidFill>
              </a:rPr>
              <a:t>-Lacks sufficient streambed material </a:t>
            </a:r>
          </a:p>
          <a:p>
            <a:pPr marL="0" indent="0">
              <a:buNone/>
            </a:pPr>
            <a:r>
              <a:rPr lang="en-US" b="1" dirty="0">
                <a:solidFill>
                  <a:schemeClr val="bg1"/>
                </a:solidFill>
              </a:rPr>
              <a:t>-No bank margins and low flow channels</a:t>
            </a:r>
          </a:p>
          <a:p>
            <a:pPr marL="0" indent="0">
              <a:buNone/>
            </a:pPr>
            <a:r>
              <a:rPr lang="en-US" b="1" dirty="0">
                <a:solidFill>
                  <a:schemeClr val="bg1"/>
                </a:solidFill>
              </a:rPr>
              <a:t>-Scour is greater than depth of streambed material</a:t>
            </a:r>
          </a:p>
        </p:txBody>
      </p:sp>
    </p:spTree>
    <p:extLst>
      <p:ext uri="{BB962C8B-B14F-4D97-AF65-F5344CB8AC3E}">
        <p14:creationId xmlns:p14="http://schemas.microsoft.com/office/powerpoint/2010/main" val="36390280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7B86ED-347D-4DCA-8830-FF47E204668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65666"/>
            <a:ext cx="12192000" cy="5926667"/>
          </a:xfrm>
          <a:prstGeom prst="rect">
            <a:avLst/>
          </a:prstGeom>
        </p:spPr>
      </p:pic>
      <p:sp>
        <p:nvSpPr>
          <p:cNvPr id="4" name="Subtitle 2">
            <a:extLst>
              <a:ext uri="{FF2B5EF4-FFF2-40B4-BE49-F238E27FC236}">
                <a16:creationId xmlns:a16="http://schemas.microsoft.com/office/drawing/2014/main" id="{58108BAC-8318-454A-9175-F0B2D0C806C4}"/>
              </a:ext>
            </a:extLst>
          </p:cNvPr>
          <p:cNvSpPr txBox="1">
            <a:spLocks/>
          </p:cNvSpPr>
          <p:nvPr/>
        </p:nvSpPr>
        <p:spPr>
          <a:xfrm>
            <a:off x="7651862" y="269098"/>
            <a:ext cx="3920254" cy="1262169"/>
          </a:xfrm>
          <a:prstGeom prst="rect">
            <a:avLst/>
          </a:prstGeom>
          <a:solidFill>
            <a:schemeClr val="tx1"/>
          </a:solidFill>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bg1"/>
                </a:solidFill>
              </a:rPr>
              <a:t>-Lacks sufficient streambed material </a:t>
            </a:r>
          </a:p>
          <a:p>
            <a:pPr marL="0" indent="0">
              <a:buNone/>
            </a:pPr>
            <a:r>
              <a:rPr lang="en-US" b="1" dirty="0">
                <a:solidFill>
                  <a:schemeClr val="bg1"/>
                </a:solidFill>
              </a:rPr>
              <a:t>-No bank margins and low flow channels</a:t>
            </a:r>
          </a:p>
        </p:txBody>
      </p:sp>
      <p:sp>
        <p:nvSpPr>
          <p:cNvPr id="5" name="Subtitle 2">
            <a:extLst>
              <a:ext uri="{FF2B5EF4-FFF2-40B4-BE49-F238E27FC236}">
                <a16:creationId xmlns:a16="http://schemas.microsoft.com/office/drawing/2014/main" id="{889446E9-1AF0-41D6-9416-7C55C629FB69}"/>
              </a:ext>
            </a:extLst>
          </p:cNvPr>
          <p:cNvSpPr txBox="1">
            <a:spLocks/>
          </p:cNvSpPr>
          <p:nvPr/>
        </p:nvSpPr>
        <p:spPr>
          <a:xfrm>
            <a:off x="7651862" y="269098"/>
            <a:ext cx="3920254" cy="1817154"/>
          </a:xfrm>
          <a:prstGeom prst="rect">
            <a:avLst/>
          </a:prstGeom>
          <a:solidFill>
            <a:schemeClr val="tx1"/>
          </a:solidFill>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bg1"/>
                </a:solidFill>
              </a:rPr>
              <a:t>-Lacks sufficient streambed material </a:t>
            </a:r>
          </a:p>
          <a:p>
            <a:pPr marL="0" indent="0">
              <a:buNone/>
            </a:pPr>
            <a:r>
              <a:rPr lang="en-US" b="1" dirty="0">
                <a:solidFill>
                  <a:schemeClr val="bg1"/>
                </a:solidFill>
              </a:rPr>
              <a:t>-No bank margins and low flow channels</a:t>
            </a:r>
          </a:p>
          <a:p>
            <a:pPr marL="0" indent="0">
              <a:buNone/>
            </a:pPr>
            <a:r>
              <a:rPr lang="en-US" b="1" dirty="0">
                <a:solidFill>
                  <a:schemeClr val="bg1"/>
                </a:solidFill>
              </a:rPr>
              <a:t>-Scour is greater than depth of streambed material</a:t>
            </a:r>
          </a:p>
        </p:txBody>
      </p:sp>
      <p:sp>
        <p:nvSpPr>
          <p:cNvPr id="6" name="Subtitle 2">
            <a:extLst>
              <a:ext uri="{FF2B5EF4-FFF2-40B4-BE49-F238E27FC236}">
                <a16:creationId xmlns:a16="http://schemas.microsoft.com/office/drawing/2014/main" id="{1F8EF0E6-B1B6-402A-ADE9-E60C2A28C9E1}"/>
              </a:ext>
            </a:extLst>
          </p:cNvPr>
          <p:cNvSpPr txBox="1">
            <a:spLocks/>
          </p:cNvSpPr>
          <p:nvPr/>
        </p:nvSpPr>
        <p:spPr>
          <a:xfrm>
            <a:off x="184262" y="622690"/>
            <a:ext cx="4159138" cy="1339460"/>
          </a:xfrm>
          <a:prstGeom prst="rect">
            <a:avLst/>
          </a:prstGeom>
          <a:solidFill>
            <a:schemeClr val="tx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bg1"/>
                </a:solidFill>
              </a:rPr>
              <a:t>-Large grade controls like these will cause more scour on the downstream </a:t>
            </a:r>
          </a:p>
        </p:txBody>
      </p:sp>
    </p:spTree>
    <p:extLst>
      <p:ext uri="{BB962C8B-B14F-4D97-AF65-F5344CB8AC3E}">
        <p14:creationId xmlns:p14="http://schemas.microsoft.com/office/powerpoint/2010/main" val="8972044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637983-8F6B-4443-A9B1-7DC828F766D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65666"/>
            <a:ext cx="12192000" cy="5926667"/>
          </a:xfrm>
          <a:prstGeom prst="rect">
            <a:avLst/>
          </a:prstGeom>
        </p:spPr>
      </p:pic>
      <p:sp>
        <p:nvSpPr>
          <p:cNvPr id="3" name="Subtitle 2">
            <a:extLst>
              <a:ext uri="{FF2B5EF4-FFF2-40B4-BE49-F238E27FC236}">
                <a16:creationId xmlns:a16="http://schemas.microsoft.com/office/drawing/2014/main" id="{C8F0821D-F4AD-40CE-948E-F8E18F2964BD}"/>
              </a:ext>
            </a:extLst>
          </p:cNvPr>
          <p:cNvSpPr txBox="1">
            <a:spLocks/>
          </p:cNvSpPr>
          <p:nvPr/>
        </p:nvSpPr>
        <p:spPr>
          <a:xfrm>
            <a:off x="167987" y="251343"/>
            <a:ext cx="3920254" cy="1817154"/>
          </a:xfrm>
          <a:prstGeom prst="rect">
            <a:avLst/>
          </a:prstGeom>
          <a:solidFill>
            <a:schemeClr val="tx1"/>
          </a:solidFill>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bg1"/>
                </a:solidFill>
              </a:rPr>
              <a:t>-Lacks sufficient streambed material </a:t>
            </a:r>
          </a:p>
          <a:p>
            <a:pPr marL="0" indent="0">
              <a:buNone/>
            </a:pPr>
            <a:r>
              <a:rPr lang="en-US" b="1" dirty="0">
                <a:solidFill>
                  <a:schemeClr val="bg1"/>
                </a:solidFill>
              </a:rPr>
              <a:t>-No bank margins and low flow channels</a:t>
            </a:r>
          </a:p>
          <a:p>
            <a:pPr marL="0" indent="0">
              <a:buNone/>
            </a:pPr>
            <a:r>
              <a:rPr lang="en-US" b="1" dirty="0">
                <a:solidFill>
                  <a:schemeClr val="bg1"/>
                </a:solidFill>
              </a:rPr>
              <a:t>-Scour is greater than depth of streambed material</a:t>
            </a:r>
          </a:p>
        </p:txBody>
      </p:sp>
    </p:spTree>
    <p:extLst>
      <p:ext uri="{BB962C8B-B14F-4D97-AF65-F5344CB8AC3E}">
        <p14:creationId xmlns:p14="http://schemas.microsoft.com/office/powerpoint/2010/main" val="9676822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8464ED-8853-448D-92B9-3F9B26C66B4E}"/>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5821" y="849496"/>
            <a:ext cx="12156179" cy="5475104"/>
          </a:xfrm>
          <a:prstGeom prst="rect">
            <a:avLst/>
          </a:prstGeom>
        </p:spPr>
      </p:pic>
      <p:sp>
        <p:nvSpPr>
          <p:cNvPr id="3" name="Subtitle 2">
            <a:extLst>
              <a:ext uri="{FF2B5EF4-FFF2-40B4-BE49-F238E27FC236}">
                <a16:creationId xmlns:a16="http://schemas.microsoft.com/office/drawing/2014/main" id="{596248F4-B29C-4025-8F69-6C9574AAC5E4}"/>
              </a:ext>
            </a:extLst>
          </p:cNvPr>
          <p:cNvSpPr txBox="1">
            <a:spLocks/>
          </p:cNvSpPr>
          <p:nvPr/>
        </p:nvSpPr>
        <p:spPr>
          <a:xfrm>
            <a:off x="35821" y="118177"/>
            <a:ext cx="3920254" cy="1817154"/>
          </a:xfrm>
          <a:prstGeom prst="rect">
            <a:avLst/>
          </a:prstGeom>
          <a:solidFill>
            <a:schemeClr val="tx1"/>
          </a:solidFill>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bg1"/>
                </a:solidFill>
              </a:rPr>
              <a:t>-Lacks sufficient streambed material </a:t>
            </a:r>
          </a:p>
          <a:p>
            <a:pPr marL="0" indent="0">
              <a:buNone/>
            </a:pPr>
            <a:r>
              <a:rPr lang="en-US" b="1" dirty="0">
                <a:solidFill>
                  <a:schemeClr val="bg1"/>
                </a:solidFill>
              </a:rPr>
              <a:t>-No bank margins and low flow channels</a:t>
            </a:r>
          </a:p>
          <a:p>
            <a:pPr marL="0" indent="0">
              <a:buNone/>
            </a:pPr>
            <a:r>
              <a:rPr lang="en-US" b="1" dirty="0">
                <a:solidFill>
                  <a:schemeClr val="bg1"/>
                </a:solidFill>
              </a:rPr>
              <a:t>-Scour is greater than depth of streambed material</a:t>
            </a:r>
          </a:p>
        </p:txBody>
      </p:sp>
    </p:spTree>
    <p:extLst>
      <p:ext uri="{BB962C8B-B14F-4D97-AF65-F5344CB8AC3E}">
        <p14:creationId xmlns:p14="http://schemas.microsoft.com/office/powerpoint/2010/main" val="20794116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7.1 Stream Crossings</a:t>
            </a:r>
          </a:p>
        </p:txBody>
      </p:sp>
      <p:sp>
        <p:nvSpPr>
          <p:cNvPr id="3" name="Subtitle 2"/>
          <p:cNvSpPr>
            <a:spLocks noGrp="1"/>
          </p:cNvSpPr>
          <p:nvPr>
            <p:ph type="subTitle" idx="1"/>
          </p:nvPr>
        </p:nvSpPr>
        <p:spPr>
          <a:xfrm>
            <a:off x="158005" y="748684"/>
            <a:ext cx="9723582" cy="5791200"/>
          </a:xfrm>
        </p:spPr>
        <p:txBody>
          <a:bodyPr>
            <a:noAutofit/>
          </a:bodyPr>
          <a:lstStyle/>
          <a:p>
            <a:pPr marL="0" indent="0">
              <a:buNone/>
            </a:pPr>
            <a:endParaRPr lang="en-US" sz="2200" b="1" dirty="0"/>
          </a:p>
          <a:p>
            <a:r>
              <a:rPr lang="en-US" sz="2400" dirty="0"/>
              <a:t>Stream crossing policy applied to situation where streams, including intermittent channels, with </a:t>
            </a:r>
            <a:r>
              <a:rPr lang="en-US" sz="2400" u="sng" dirty="0"/>
              <a:t>identified bed and banks are flowing into the road or uphill ditch</a:t>
            </a:r>
            <a:r>
              <a:rPr lang="en-US" sz="2400" dirty="0"/>
              <a:t>. Contact the SCC in questionable circumstances. In order for policy exemptions of “questionable streams” channels, Districts must obtain written approval from the SCC prior to contracting the project. </a:t>
            </a:r>
          </a:p>
          <a:p>
            <a:r>
              <a:rPr lang="en-US" sz="2400" dirty="0"/>
              <a:t>The Program has never paid for “routine or regular maintenance” such as grading roads. Similarly, regular maintenance of stream crossing structures is not eligible for funding. This includes items such as </a:t>
            </a:r>
            <a:r>
              <a:rPr lang="en-US" sz="2400" u="sng" dirty="0"/>
              <a:t>culvert lining, extending undersized stream crossings, bridge deck repair, etc</a:t>
            </a:r>
            <a:r>
              <a:rPr lang="en-US" sz="2400" dirty="0"/>
              <a:t>. that provide minimal environmental improvements. </a:t>
            </a:r>
          </a:p>
        </p:txBody>
      </p:sp>
      <p:sp>
        <p:nvSpPr>
          <p:cNvPr id="6" name="Subtitle 2"/>
          <p:cNvSpPr txBox="1">
            <a:spLocks/>
          </p:cNvSpPr>
          <p:nvPr/>
        </p:nvSpPr>
        <p:spPr>
          <a:xfrm>
            <a:off x="238991" y="468777"/>
            <a:ext cx="10982036" cy="5791200"/>
          </a:xfrm>
          <a:prstGeom prst="rect">
            <a:avLst/>
          </a:prstGeom>
        </p:spPr>
        <p:txBody>
          <a:bodyPr vert="horz" lIns="91440" tIns="45720" rIns="91440" bIns="45720" rtlCol="0">
            <a:normAutofit/>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3200" kern="1200">
                <a:solidFill>
                  <a:schemeClr val="tx1"/>
                </a:solidFill>
                <a:latin typeface="+mn-lt"/>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indent="0">
              <a:buNone/>
            </a:pPr>
            <a:r>
              <a:rPr lang="en-US" u="sng" dirty="0">
                <a:solidFill>
                  <a:srgbClr val="FF0000"/>
                </a:solidFill>
                <a:latin typeface="Calibri"/>
              </a:rPr>
              <a:t>Policy Application to small streams and Routine Maintenance </a:t>
            </a:r>
            <a:endParaRPr lang="en-US" dirty="0">
              <a:solidFill>
                <a:prstClr val="black"/>
              </a:solidFill>
              <a:latin typeface="Calibri"/>
            </a:endParaRPr>
          </a:p>
        </p:txBody>
      </p:sp>
      <p:sp>
        <p:nvSpPr>
          <p:cNvPr id="5" name="Title 1"/>
          <p:cNvSpPr txBox="1">
            <a:spLocks/>
          </p:cNvSpPr>
          <p:nvPr/>
        </p:nvSpPr>
        <p:spPr>
          <a:xfrm>
            <a:off x="1600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latin typeface="Calibri"/>
              </a:rPr>
              <a:t>Chap 7. Add. Policies</a:t>
            </a:r>
          </a:p>
        </p:txBody>
      </p:sp>
    </p:spTree>
    <p:extLst>
      <p:ext uri="{BB962C8B-B14F-4D97-AF65-F5344CB8AC3E}">
        <p14:creationId xmlns:p14="http://schemas.microsoft.com/office/powerpoint/2010/main" val="17653088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39E9E5-2A96-4F80-865B-39A990A55EBE}"/>
              </a:ext>
            </a:extLst>
          </p:cNvPr>
          <p:cNvPicPr/>
          <p:nvPr/>
        </p:nvPicPr>
        <p:blipFill>
          <a:blip r:embed="rId2">
            <a:extLst>
              <a:ext uri="{28A0092B-C50C-407E-A947-70E740481C1C}">
                <a14:useLocalDpi xmlns:a14="http://schemas.microsoft.com/office/drawing/2010/main"/>
              </a:ext>
            </a:extLst>
          </a:blip>
          <a:stretch>
            <a:fillRect/>
          </a:stretch>
        </p:blipFill>
        <p:spPr bwMode="auto">
          <a:xfrm>
            <a:off x="627379" y="1082674"/>
            <a:ext cx="10602596" cy="4918075"/>
          </a:xfrm>
          <a:prstGeom prst="rect">
            <a:avLst/>
          </a:prstGeom>
          <a:noFill/>
          <a:ln w="9525">
            <a:solidFill>
              <a:srgbClr val="000000"/>
            </a:solidFill>
            <a:miter lim="800000"/>
            <a:headEnd/>
            <a:tailEnd/>
          </a:ln>
        </p:spPr>
      </p:pic>
      <p:sp>
        <p:nvSpPr>
          <p:cNvPr id="6" name="Subtitle 2">
            <a:extLst>
              <a:ext uri="{FF2B5EF4-FFF2-40B4-BE49-F238E27FC236}">
                <a16:creationId xmlns:a16="http://schemas.microsoft.com/office/drawing/2014/main" id="{95C919D1-1865-4748-8EB0-1E5D30229FC8}"/>
              </a:ext>
            </a:extLst>
          </p:cNvPr>
          <p:cNvSpPr txBox="1">
            <a:spLocks/>
          </p:cNvSpPr>
          <p:nvPr/>
        </p:nvSpPr>
        <p:spPr>
          <a:xfrm>
            <a:off x="1197796" y="100424"/>
            <a:ext cx="9508674" cy="840610"/>
          </a:xfrm>
          <a:prstGeom prst="rect">
            <a:avLst/>
          </a:prstGeom>
          <a:solidFill>
            <a:schemeClr val="tx1"/>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bg1"/>
                </a:solidFill>
              </a:rPr>
              <a:t>Example of a longitudinal profile showing new culvert and proposed streambed</a:t>
            </a:r>
          </a:p>
        </p:txBody>
      </p:sp>
    </p:spTree>
    <p:extLst>
      <p:ext uri="{BB962C8B-B14F-4D97-AF65-F5344CB8AC3E}">
        <p14:creationId xmlns:p14="http://schemas.microsoft.com/office/powerpoint/2010/main" val="29647558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A0118A-D407-45DB-8E4C-6CE669F8FAEE}"/>
              </a:ext>
            </a:extLst>
          </p:cNvPr>
          <p:cNvSpPr>
            <a:spLocks noGrp="1"/>
          </p:cNvSpPr>
          <p:nvPr>
            <p:ph type="subTitle" idx="1"/>
          </p:nvPr>
        </p:nvSpPr>
        <p:spPr>
          <a:xfrm>
            <a:off x="1208976" y="539966"/>
            <a:ext cx="9144000" cy="1155492"/>
          </a:xfrm>
        </p:spPr>
        <p:txBody>
          <a:bodyPr>
            <a:noAutofit/>
          </a:bodyPr>
          <a:lstStyle/>
          <a:p>
            <a:r>
              <a:rPr lang="en-US" sz="5400" b="1" u="sng" dirty="0">
                <a:solidFill>
                  <a:schemeClr val="bg1"/>
                </a:solidFill>
              </a:rPr>
              <a:t>Lessons we have learned </a:t>
            </a:r>
          </a:p>
          <a:p>
            <a:endParaRPr lang="en-US" sz="1600" b="1" u="sng" dirty="0">
              <a:solidFill>
                <a:schemeClr val="bg1"/>
              </a:solidFill>
            </a:endParaRPr>
          </a:p>
          <a:p>
            <a:pPr marL="685800" indent="-685800" algn="l">
              <a:buFont typeface="Arial" panose="020B0604020202020204" pitchFamily="34" charset="0"/>
              <a:buChar char="•"/>
            </a:pPr>
            <a:r>
              <a:rPr lang="en-US" sz="2800" b="1" u="sng" dirty="0">
                <a:solidFill>
                  <a:schemeClr val="bg1"/>
                </a:solidFill>
              </a:rPr>
              <a:t>The Program needs to provide more guidance and better define policy expectations</a:t>
            </a:r>
          </a:p>
          <a:p>
            <a:pPr marL="685800" indent="-685800" algn="l">
              <a:buFont typeface="Arial" panose="020B0604020202020204" pitchFamily="34" charset="0"/>
              <a:buChar char="•"/>
            </a:pPr>
            <a:r>
              <a:rPr lang="en-US" sz="2800" b="1" dirty="0">
                <a:solidFill>
                  <a:schemeClr val="bg1"/>
                </a:solidFill>
              </a:rPr>
              <a:t>Stream continuity is the key to ensuring a successful project</a:t>
            </a:r>
          </a:p>
          <a:p>
            <a:pPr marL="685800" indent="-685800" algn="l">
              <a:buFont typeface="Arial" panose="020B0604020202020204" pitchFamily="34" charset="0"/>
              <a:buChar char="•"/>
            </a:pPr>
            <a:r>
              <a:rPr lang="en-US" sz="2800" b="1" dirty="0">
                <a:solidFill>
                  <a:schemeClr val="bg1"/>
                </a:solidFill>
              </a:rPr>
              <a:t>100% Bankfull structure is typically not wide enough to construct the crossing properly</a:t>
            </a:r>
          </a:p>
          <a:p>
            <a:pPr marL="685800" indent="-685800" algn="l">
              <a:buFont typeface="Arial" panose="020B0604020202020204" pitchFamily="34" charset="0"/>
              <a:buChar char="•"/>
            </a:pPr>
            <a:r>
              <a:rPr lang="en-US" sz="2800" b="1" dirty="0">
                <a:solidFill>
                  <a:schemeClr val="bg1"/>
                </a:solidFill>
              </a:rPr>
              <a:t>100% Bankfull width structure with no material or “AOP” will greatly decrease life span of structure</a:t>
            </a:r>
          </a:p>
          <a:p>
            <a:pPr marL="685800" indent="-685800" algn="l">
              <a:buFont typeface="Arial" panose="020B0604020202020204" pitchFamily="34" charset="0"/>
              <a:buChar char="•"/>
            </a:pPr>
            <a:r>
              <a:rPr lang="en-US" sz="2800" b="1" dirty="0">
                <a:solidFill>
                  <a:schemeClr val="bg1"/>
                </a:solidFill>
              </a:rPr>
              <a:t>Long pro’s are very important for stream bed slope continuity</a:t>
            </a:r>
          </a:p>
          <a:p>
            <a:endParaRPr lang="en-US" sz="5400" b="1" dirty="0">
              <a:solidFill>
                <a:schemeClr val="bg1"/>
              </a:solidFill>
            </a:endParaRPr>
          </a:p>
        </p:txBody>
      </p:sp>
    </p:spTree>
    <p:extLst>
      <p:ext uri="{BB962C8B-B14F-4D97-AF65-F5344CB8AC3E}">
        <p14:creationId xmlns:p14="http://schemas.microsoft.com/office/powerpoint/2010/main" val="29925528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2477FD-41FB-486E-9CB8-55C3F7BC1FB3}"/>
              </a:ext>
            </a:extLst>
          </p:cNvPr>
          <p:cNvSpPr/>
          <p:nvPr/>
        </p:nvSpPr>
        <p:spPr>
          <a:xfrm>
            <a:off x="1132917" y="1062567"/>
            <a:ext cx="8386440" cy="5795433"/>
          </a:xfrm>
          <a:prstGeom prst="rect">
            <a:avLst/>
          </a:prstGeom>
        </p:spPr>
        <p:txBody>
          <a:bodyPr wrap="square">
            <a:spAutoFit/>
          </a:bodyPr>
          <a:lstStyle/>
          <a:p>
            <a:pPr marL="685800" indent="-685800">
              <a:lnSpc>
                <a:spcPct val="90000"/>
              </a:lnSpc>
              <a:spcBef>
                <a:spcPts val="1000"/>
              </a:spcBef>
              <a:buFont typeface="Arial" panose="020B0604020202020204" pitchFamily="34" charset="0"/>
              <a:buChar char="•"/>
            </a:pPr>
            <a:r>
              <a:rPr lang="en-US" sz="3200" b="1" dirty="0">
                <a:solidFill>
                  <a:schemeClr val="bg1"/>
                </a:solidFill>
              </a:rPr>
              <a:t>Bury depth is very important and should be determined using a long pro and potential scour</a:t>
            </a:r>
          </a:p>
          <a:p>
            <a:pPr marL="685800" indent="-685800">
              <a:lnSpc>
                <a:spcPct val="90000"/>
              </a:lnSpc>
              <a:spcBef>
                <a:spcPts val="1000"/>
              </a:spcBef>
              <a:buFont typeface="Arial" panose="020B0604020202020204" pitchFamily="34" charset="0"/>
              <a:buChar char="•"/>
            </a:pPr>
            <a:r>
              <a:rPr lang="en-US" sz="3200" b="1" dirty="0">
                <a:solidFill>
                  <a:schemeClr val="bg1"/>
                </a:solidFill>
              </a:rPr>
              <a:t>Low profile structures need careful consideration for constructability of streambed within the structure</a:t>
            </a:r>
          </a:p>
          <a:p>
            <a:pPr marL="685800" indent="-685800">
              <a:lnSpc>
                <a:spcPct val="90000"/>
              </a:lnSpc>
              <a:spcBef>
                <a:spcPts val="1000"/>
              </a:spcBef>
              <a:buFont typeface="Arial" panose="020B0604020202020204" pitchFamily="34" charset="0"/>
              <a:buChar char="•"/>
            </a:pPr>
            <a:r>
              <a:rPr lang="en-US" sz="3200" b="1" dirty="0">
                <a:solidFill>
                  <a:schemeClr val="bg1"/>
                </a:solidFill>
              </a:rPr>
              <a:t>There is often a cost increase with installing appropriate streambed material that is not planned during the application phase</a:t>
            </a:r>
          </a:p>
          <a:p>
            <a:pPr marL="685800" indent="-685800">
              <a:lnSpc>
                <a:spcPct val="90000"/>
              </a:lnSpc>
              <a:spcBef>
                <a:spcPts val="1000"/>
              </a:spcBef>
              <a:buFont typeface="Arial" panose="020B0604020202020204" pitchFamily="34" charset="0"/>
              <a:buChar char="•"/>
            </a:pPr>
            <a:r>
              <a:rPr lang="en-US" sz="3200" b="1" dirty="0">
                <a:solidFill>
                  <a:schemeClr val="bg1"/>
                </a:solidFill>
              </a:rPr>
              <a:t>Projects should give extra consideration to using bottomless structures (where appropriate)</a:t>
            </a:r>
          </a:p>
        </p:txBody>
      </p:sp>
      <p:sp>
        <p:nvSpPr>
          <p:cNvPr id="3" name="Rectangle 2">
            <a:extLst>
              <a:ext uri="{FF2B5EF4-FFF2-40B4-BE49-F238E27FC236}">
                <a16:creationId xmlns:a16="http://schemas.microsoft.com/office/drawing/2014/main" id="{3406593A-2975-4B32-A952-BCA9F8FE5D62}"/>
              </a:ext>
            </a:extLst>
          </p:cNvPr>
          <p:cNvSpPr/>
          <p:nvPr/>
        </p:nvSpPr>
        <p:spPr>
          <a:xfrm>
            <a:off x="2756797" y="163782"/>
            <a:ext cx="7453515" cy="923330"/>
          </a:xfrm>
          <a:prstGeom prst="rect">
            <a:avLst/>
          </a:prstGeom>
        </p:spPr>
        <p:txBody>
          <a:bodyPr wrap="none">
            <a:spAutoFit/>
          </a:bodyPr>
          <a:lstStyle/>
          <a:p>
            <a:pPr algn="ctr"/>
            <a:r>
              <a:rPr lang="en-US" sz="5400" b="1" dirty="0">
                <a:solidFill>
                  <a:schemeClr val="bg1"/>
                </a:solidFill>
              </a:rPr>
              <a:t>Lessons we have learned </a:t>
            </a:r>
          </a:p>
        </p:txBody>
      </p:sp>
    </p:spTree>
    <p:extLst>
      <p:ext uri="{BB962C8B-B14F-4D97-AF65-F5344CB8AC3E}">
        <p14:creationId xmlns:p14="http://schemas.microsoft.com/office/powerpoint/2010/main" val="15024621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2477FD-41FB-486E-9CB8-55C3F7BC1FB3}"/>
              </a:ext>
            </a:extLst>
          </p:cNvPr>
          <p:cNvSpPr/>
          <p:nvPr/>
        </p:nvSpPr>
        <p:spPr>
          <a:xfrm>
            <a:off x="1026385" y="1575159"/>
            <a:ext cx="8386440" cy="6879832"/>
          </a:xfrm>
          <a:prstGeom prst="rect">
            <a:avLst/>
          </a:prstGeom>
        </p:spPr>
        <p:txBody>
          <a:bodyPr wrap="square">
            <a:spAutoFit/>
          </a:bodyPr>
          <a:lstStyle/>
          <a:p>
            <a:pPr marL="685800" indent="-685800">
              <a:lnSpc>
                <a:spcPct val="90000"/>
              </a:lnSpc>
              <a:spcBef>
                <a:spcPts val="1000"/>
              </a:spcBef>
              <a:buFont typeface="Arial" panose="020B0604020202020204" pitchFamily="34" charset="0"/>
              <a:buChar char="•"/>
            </a:pPr>
            <a:r>
              <a:rPr lang="en-US" sz="3200" b="1" dirty="0">
                <a:solidFill>
                  <a:schemeClr val="bg1"/>
                </a:solidFill>
              </a:rPr>
              <a:t>Developing stream crossing technical manual</a:t>
            </a:r>
          </a:p>
          <a:p>
            <a:pPr marL="685800" indent="-685800">
              <a:lnSpc>
                <a:spcPct val="90000"/>
              </a:lnSpc>
              <a:spcBef>
                <a:spcPts val="1000"/>
              </a:spcBef>
              <a:buFont typeface="Arial" panose="020B0604020202020204" pitchFamily="34" charset="0"/>
              <a:buChar char="•"/>
            </a:pPr>
            <a:r>
              <a:rPr lang="en-US" sz="3200" b="1" dirty="0">
                <a:solidFill>
                  <a:schemeClr val="bg1"/>
                </a:solidFill>
              </a:rPr>
              <a:t>Reference guides for engineering services</a:t>
            </a:r>
          </a:p>
          <a:p>
            <a:pPr marL="685800" indent="-685800">
              <a:lnSpc>
                <a:spcPct val="90000"/>
              </a:lnSpc>
              <a:spcBef>
                <a:spcPts val="1000"/>
              </a:spcBef>
              <a:buFont typeface="Arial" panose="020B0604020202020204" pitchFamily="34" charset="0"/>
              <a:buChar char="•"/>
            </a:pPr>
            <a:r>
              <a:rPr lang="en-US" sz="3200" b="1" dirty="0">
                <a:solidFill>
                  <a:schemeClr val="bg1"/>
                </a:solidFill>
              </a:rPr>
              <a:t>Additional training and education opportunities</a:t>
            </a:r>
          </a:p>
          <a:p>
            <a:pPr marL="685800" indent="-685800">
              <a:lnSpc>
                <a:spcPct val="90000"/>
              </a:lnSpc>
              <a:spcBef>
                <a:spcPts val="1000"/>
              </a:spcBef>
              <a:buFont typeface="Arial" panose="020B0604020202020204" pitchFamily="34" charset="0"/>
              <a:buChar char="•"/>
            </a:pPr>
            <a:r>
              <a:rPr lang="en-US" sz="3200" b="1" dirty="0">
                <a:solidFill>
                  <a:schemeClr val="bg1"/>
                </a:solidFill>
              </a:rPr>
              <a:t>Updating policy where appropriate</a:t>
            </a:r>
          </a:p>
          <a:p>
            <a:pPr marL="685800" indent="-685800">
              <a:lnSpc>
                <a:spcPct val="90000"/>
              </a:lnSpc>
              <a:spcBef>
                <a:spcPts val="1000"/>
              </a:spcBef>
              <a:buFont typeface="Arial" panose="020B0604020202020204" pitchFamily="34" charset="0"/>
              <a:buChar char="•"/>
            </a:pPr>
            <a:r>
              <a:rPr lang="en-US" sz="3200" b="1" u="sng" dirty="0">
                <a:solidFill>
                  <a:schemeClr val="bg1"/>
                </a:solidFill>
              </a:rPr>
              <a:t>The Center’s website has about 6 hours of recorded stream crossing boot camp classroom session!</a:t>
            </a:r>
          </a:p>
          <a:p>
            <a:pPr marL="685800" indent="-685800">
              <a:lnSpc>
                <a:spcPct val="90000"/>
              </a:lnSpc>
              <a:spcBef>
                <a:spcPts val="1000"/>
              </a:spcBef>
              <a:buFont typeface="Arial" panose="020B0604020202020204" pitchFamily="34" charset="0"/>
              <a:buChar char="•"/>
            </a:pPr>
            <a:endParaRPr lang="en-US" sz="3200" b="1" dirty="0">
              <a:solidFill>
                <a:schemeClr val="bg1"/>
              </a:solidFill>
            </a:endParaRPr>
          </a:p>
          <a:p>
            <a:pPr marL="685800" indent="-685800">
              <a:lnSpc>
                <a:spcPct val="90000"/>
              </a:lnSpc>
              <a:spcBef>
                <a:spcPts val="1000"/>
              </a:spcBef>
              <a:buFont typeface="Arial" panose="020B0604020202020204" pitchFamily="34" charset="0"/>
              <a:buChar char="•"/>
            </a:pPr>
            <a:endParaRPr lang="en-US" sz="3200" b="1" dirty="0">
              <a:solidFill>
                <a:schemeClr val="bg1"/>
              </a:solidFill>
            </a:endParaRPr>
          </a:p>
          <a:p>
            <a:pPr>
              <a:lnSpc>
                <a:spcPct val="90000"/>
              </a:lnSpc>
              <a:spcBef>
                <a:spcPts val="1000"/>
              </a:spcBef>
            </a:pPr>
            <a:endParaRPr lang="en-US" sz="3200" b="1" dirty="0">
              <a:solidFill>
                <a:schemeClr val="bg1"/>
              </a:solidFill>
            </a:endParaRPr>
          </a:p>
          <a:p>
            <a:pPr marL="685800" indent="-685800">
              <a:lnSpc>
                <a:spcPct val="90000"/>
              </a:lnSpc>
              <a:spcBef>
                <a:spcPts val="1000"/>
              </a:spcBef>
              <a:buFont typeface="Arial" panose="020B0604020202020204" pitchFamily="34" charset="0"/>
              <a:buChar char="•"/>
            </a:pPr>
            <a:endParaRPr lang="en-US" sz="3200" b="1" dirty="0">
              <a:solidFill>
                <a:schemeClr val="bg1"/>
              </a:solidFill>
            </a:endParaRPr>
          </a:p>
        </p:txBody>
      </p:sp>
      <p:sp>
        <p:nvSpPr>
          <p:cNvPr id="3" name="Rectangle 2">
            <a:extLst>
              <a:ext uri="{FF2B5EF4-FFF2-40B4-BE49-F238E27FC236}">
                <a16:creationId xmlns:a16="http://schemas.microsoft.com/office/drawing/2014/main" id="{3406593A-2975-4B32-A952-BCA9F8FE5D62}"/>
              </a:ext>
            </a:extLst>
          </p:cNvPr>
          <p:cNvSpPr/>
          <p:nvPr/>
        </p:nvSpPr>
        <p:spPr>
          <a:xfrm>
            <a:off x="1520161" y="181537"/>
            <a:ext cx="8541890" cy="923330"/>
          </a:xfrm>
          <a:prstGeom prst="rect">
            <a:avLst/>
          </a:prstGeom>
        </p:spPr>
        <p:txBody>
          <a:bodyPr wrap="none">
            <a:spAutoFit/>
          </a:bodyPr>
          <a:lstStyle/>
          <a:p>
            <a:pPr algn="ctr"/>
            <a:r>
              <a:rPr lang="en-US" sz="5400" b="1" dirty="0">
                <a:solidFill>
                  <a:schemeClr val="bg1"/>
                </a:solidFill>
              </a:rPr>
              <a:t>Where do we go from here?</a:t>
            </a:r>
          </a:p>
        </p:txBody>
      </p:sp>
    </p:spTree>
    <p:extLst>
      <p:ext uri="{BB962C8B-B14F-4D97-AF65-F5344CB8AC3E}">
        <p14:creationId xmlns:p14="http://schemas.microsoft.com/office/powerpoint/2010/main" val="21078093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A0118A-D407-45DB-8E4C-6CE669F8FAEE}"/>
              </a:ext>
            </a:extLst>
          </p:cNvPr>
          <p:cNvSpPr>
            <a:spLocks noGrp="1"/>
          </p:cNvSpPr>
          <p:nvPr>
            <p:ph type="subTitle" idx="1"/>
          </p:nvPr>
        </p:nvSpPr>
        <p:spPr>
          <a:xfrm>
            <a:off x="960401" y="442311"/>
            <a:ext cx="9144000" cy="1155492"/>
          </a:xfrm>
        </p:spPr>
        <p:txBody>
          <a:bodyPr>
            <a:noAutofit/>
          </a:bodyPr>
          <a:lstStyle/>
          <a:p>
            <a:r>
              <a:rPr lang="en-US" sz="5400" b="1" dirty="0">
                <a:solidFill>
                  <a:schemeClr val="bg1"/>
                </a:solidFill>
              </a:rPr>
              <a:t>Stream Crossing Project Examples</a:t>
            </a:r>
          </a:p>
          <a:p>
            <a:r>
              <a:rPr lang="en-US" sz="5400" b="1" dirty="0">
                <a:solidFill>
                  <a:schemeClr val="bg1"/>
                </a:solidFill>
              </a:rPr>
              <a:t>“The Good, The Bad, and The In-Between”</a:t>
            </a:r>
          </a:p>
          <a:p>
            <a:r>
              <a:rPr lang="en-US" sz="5400" b="1" dirty="0">
                <a:solidFill>
                  <a:schemeClr val="bg1"/>
                </a:solidFill>
              </a:rPr>
              <a:t>Project Site Visits from 2018-2020 QAQC’s </a:t>
            </a:r>
          </a:p>
        </p:txBody>
      </p:sp>
    </p:spTree>
    <p:extLst>
      <p:ext uri="{BB962C8B-B14F-4D97-AF65-F5344CB8AC3E}">
        <p14:creationId xmlns:p14="http://schemas.microsoft.com/office/powerpoint/2010/main" val="29576089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A0118A-D407-45DB-8E4C-6CE669F8FAEE}"/>
              </a:ext>
            </a:extLst>
          </p:cNvPr>
          <p:cNvSpPr>
            <a:spLocks noGrp="1"/>
          </p:cNvSpPr>
          <p:nvPr>
            <p:ph type="subTitle" idx="1"/>
          </p:nvPr>
        </p:nvSpPr>
        <p:spPr>
          <a:xfrm>
            <a:off x="-82541" y="451003"/>
            <a:ext cx="11503016" cy="5235421"/>
          </a:xfrm>
        </p:spPr>
        <p:txBody>
          <a:bodyPr>
            <a:noAutofit/>
          </a:bodyPr>
          <a:lstStyle/>
          <a:p>
            <a:r>
              <a:rPr lang="en-US" sz="5400" b="1" dirty="0">
                <a:solidFill>
                  <a:schemeClr val="bg1"/>
                </a:solidFill>
              </a:rPr>
              <a:t>Projects that exceed expectations</a:t>
            </a:r>
          </a:p>
          <a:p>
            <a:endParaRPr lang="en-US" sz="5400" b="1" dirty="0">
              <a:solidFill>
                <a:schemeClr val="bg1"/>
              </a:solidFill>
            </a:endParaRPr>
          </a:p>
          <a:p>
            <a:endParaRPr lang="en-US" sz="5400" b="1" dirty="0">
              <a:solidFill>
                <a:schemeClr val="bg1"/>
              </a:solidFill>
            </a:endParaRPr>
          </a:p>
          <a:p>
            <a:r>
              <a:rPr lang="en-US" sz="5400" b="1" dirty="0">
                <a:solidFill>
                  <a:schemeClr val="bg1"/>
                </a:solidFill>
              </a:rPr>
              <a:t>“The Good”</a:t>
            </a:r>
          </a:p>
          <a:p>
            <a:endParaRPr lang="en-US" sz="5400" b="1" dirty="0">
              <a:solidFill>
                <a:srgbClr val="FF0000"/>
              </a:solidFill>
            </a:endParaRPr>
          </a:p>
        </p:txBody>
      </p:sp>
    </p:spTree>
    <p:extLst>
      <p:ext uri="{BB962C8B-B14F-4D97-AF65-F5344CB8AC3E}">
        <p14:creationId xmlns:p14="http://schemas.microsoft.com/office/powerpoint/2010/main" val="7108895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A0118A-D407-45DB-8E4C-6CE669F8FAEE}"/>
              </a:ext>
            </a:extLst>
          </p:cNvPr>
          <p:cNvSpPr>
            <a:spLocks noGrp="1"/>
          </p:cNvSpPr>
          <p:nvPr>
            <p:ph type="subTitle" idx="1"/>
          </p:nvPr>
        </p:nvSpPr>
        <p:spPr>
          <a:xfrm>
            <a:off x="0" y="229062"/>
            <a:ext cx="11503016" cy="809625"/>
          </a:xfrm>
        </p:spPr>
        <p:txBody>
          <a:bodyPr>
            <a:noAutofit/>
          </a:bodyPr>
          <a:lstStyle/>
          <a:p>
            <a:r>
              <a:rPr lang="en-US" sz="5400" b="1" dirty="0">
                <a:solidFill>
                  <a:schemeClr val="bg1"/>
                </a:solidFill>
              </a:rPr>
              <a:t>What makes a good stream crossing?</a:t>
            </a:r>
          </a:p>
          <a:p>
            <a:endParaRPr lang="en-US" sz="5400" b="1" dirty="0">
              <a:solidFill>
                <a:schemeClr val="bg1"/>
              </a:solidFill>
            </a:endParaRPr>
          </a:p>
          <a:p>
            <a:endParaRPr lang="en-US" sz="5400" b="1" dirty="0">
              <a:solidFill>
                <a:schemeClr val="bg1"/>
              </a:solidFill>
            </a:endParaRPr>
          </a:p>
          <a:p>
            <a:endParaRPr lang="en-US" sz="5400" b="1" dirty="0">
              <a:solidFill>
                <a:schemeClr val="bg1"/>
              </a:solidFill>
            </a:endParaRPr>
          </a:p>
          <a:p>
            <a:endParaRPr lang="en-US" sz="5400" b="1" dirty="0">
              <a:solidFill>
                <a:srgbClr val="FF0000"/>
              </a:solidFill>
            </a:endParaRPr>
          </a:p>
        </p:txBody>
      </p:sp>
      <p:sp>
        <p:nvSpPr>
          <p:cNvPr id="2" name="TextBox 1">
            <a:extLst>
              <a:ext uri="{FF2B5EF4-FFF2-40B4-BE49-F238E27FC236}">
                <a16:creationId xmlns:a16="http://schemas.microsoft.com/office/drawing/2014/main" id="{BF914356-90A7-4CFC-8CF3-F6272ECF2CFD}"/>
              </a:ext>
            </a:extLst>
          </p:cNvPr>
          <p:cNvSpPr txBox="1"/>
          <p:nvPr/>
        </p:nvSpPr>
        <p:spPr>
          <a:xfrm>
            <a:off x="941033" y="487025"/>
            <a:ext cx="9357063" cy="6801862"/>
          </a:xfrm>
          <a:prstGeom prst="rect">
            <a:avLst/>
          </a:prstGeom>
          <a:noFill/>
        </p:spPr>
        <p:txBody>
          <a:bodyPr wrap="square" rtlCol="0">
            <a:spAutoFit/>
          </a:bodyPr>
          <a:lstStyle/>
          <a:p>
            <a:pPr marL="342900" indent="-342900">
              <a:buAutoNum type="arabicPeriod"/>
            </a:pPr>
            <a:endParaRPr lang="en-US" dirty="0">
              <a:solidFill>
                <a:schemeClr val="bg1"/>
              </a:solidFill>
            </a:endParaRPr>
          </a:p>
          <a:p>
            <a:pPr marL="342900" indent="-342900">
              <a:buAutoNum type="arabicPeriod"/>
            </a:pPr>
            <a:endParaRPr lang="en-US" dirty="0">
              <a:solidFill>
                <a:schemeClr val="bg1"/>
              </a:solidFill>
            </a:endParaRPr>
          </a:p>
          <a:p>
            <a:pPr marL="342900" indent="-342900">
              <a:buAutoNum type="arabicPeriod"/>
            </a:pPr>
            <a:r>
              <a:rPr lang="en-US" sz="2800" dirty="0">
                <a:solidFill>
                  <a:schemeClr val="bg1"/>
                </a:solidFill>
              </a:rPr>
              <a:t>Wider than bankfull width structure at the bankfull elevation</a:t>
            </a:r>
          </a:p>
          <a:p>
            <a:pPr marL="342900" indent="-342900">
              <a:buAutoNum type="arabicPeriod"/>
            </a:pPr>
            <a:r>
              <a:rPr lang="en-US" sz="2800" dirty="0">
                <a:solidFill>
                  <a:schemeClr val="bg1"/>
                </a:solidFill>
              </a:rPr>
              <a:t>Low Flow Channel</a:t>
            </a:r>
          </a:p>
          <a:p>
            <a:pPr marL="342900" indent="-342900">
              <a:buAutoNum type="arabicPeriod"/>
            </a:pPr>
            <a:r>
              <a:rPr lang="en-US" sz="2800" dirty="0">
                <a:solidFill>
                  <a:schemeClr val="bg1"/>
                </a:solidFill>
              </a:rPr>
              <a:t>Stable Bank Margins</a:t>
            </a:r>
          </a:p>
          <a:p>
            <a:pPr marL="342900" indent="-342900">
              <a:buAutoNum type="arabicPeriod"/>
            </a:pPr>
            <a:r>
              <a:rPr lang="en-US" sz="2800" dirty="0">
                <a:solidFill>
                  <a:schemeClr val="bg1"/>
                </a:solidFill>
              </a:rPr>
              <a:t>Properly spaced grade controls &amp; proper stream slope</a:t>
            </a:r>
          </a:p>
          <a:p>
            <a:pPr marL="342900" indent="-342900">
              <a:buAutoNum type="arabicPeriod"/>
            </a:pPr>
            <a:r>
              <a:rPr lang="en-US" sz="2800" dirty="0">
                <a:solidFill>
                  <a:schemeClr val="bg1"/>
                </a:solidFill>
              </a:rPr>
              <a:t>Structure properly aligned with the channel</a:t>
            </a:r>
          </a:p>
          <a:p>
            <a:pPr marL="342900" indent="-342900">
              <a:buAutoNum type="arabicPeriod"/>
            </a:pPr>
            <a:r>
              <a:rPr lang="en-US" sz="2800" dirty="0">
                <a:solidFill>
                  <a:schemeClr val="bg1"/>
                </a:solidFill>
              </a:rPr>
              <a:t>Considers floodplain connectivity </a:t>
            </a:r>
          </a:p>
          <a:p>
            <a:pPr marL="342900" indent="-342900">
              <a:buAutoNum type="arabicPeriod"/>
            </a:pPr>
            <a:r>
              <a:rPr lang="en-US" sz="2800" dirty="0">
                <a:solidFill>
                  <a:schemeClr val="bg1"/>
                </a:solidFill>
              </a:rPr>
              <a:t>Hydraulic opening sufficient for at least the 100 year storm event</a:t>
            </a:r>
          </a:p>
          <a:p>
            <a:pPr marL="342900" indent="-342900">
              <a:buAutoNum type="arabicPeriod"/>
            </a:pPr>
            <a:r>
              <a:rPr lang="en-US" sz="2800" dirty="0">
                <a:solidFill>
                  <a:schemeClr val="bg1"/>
                </a:solidFill>
              </a:rPr>
              <a:t>Sufficient structure height to accommodate waves of debris or bedload movement and constructability of streambed</a:t>
            </a:r>
          </a:p>
          <a:p>
            <a:pPr marL="342900" indent="-342900">
              <a:buAutoNum type="arabicPeriod"/>
            </a:pPr>
            <a:r>
              <a:rPr lang="en-US" sz="2800" dirty="0">
                <a:solidFill>
                  <a:schemeClr val="bg1"/>
                </a:solidFill>
              </a:rPr>
              <a:t>Full Aquatic Organism passage (AOP)</a:t>
            </a:r>
          </a:p>
          <a:p>
            <a:pPr marL="342900" indent="-342900">
              <a:buAutoNum type="arabicPeriod"/>
            </a:pPr>
            <a:r>
              <a:rPr lang="en-US" sz="2800" dirty="0">
                <a:solidFill>
                  <a:schemeClr val="bg1"/>
                </a:solidFill>
              </a:rPr>
              <a:t> Stream Continuity = items 1 through 9 </a:t>
            </a:r>
          </a:p>
          <a:p>
            <a:endParaRPr lang="en-US" sz="2800" dirty="0">
              <a:solidFill>
                <a:schemeClr val="bg1"/>
              </a:solidFill>
            </a:endParaRPr>
          </a:p>
          <a:p>
            <a:r>
              <a:rPr lang="en-US" dirty="0">
                <a:solidFill>
                  <a:schemeClr val="bg1"/>
                </a:solidFill>
              </a:rPr>
              <a:t> </a:t>
            </a:r>
          </a:p>
          <a:p>
            <a:pPr marL="342900" indent="-342900">
              <a:buAutoNum type="arabicPeriod"/>
            </a:pPr>
            <a:endParaRPr lang="en-US" dirty="0">
              <a:solidFill>
                <a:schemeClr val="bg1"/>
              </a:solidFill>
            </a:endParaRPr>
          </a:p>
        </p:txBody>
      </p:sp>
    </p:spTree>
    <p:extLst>
      <p:ext uri="{BB962C8B-B14F-4D97-AF65-F5344CB8AC3E}">
        <p14:creationId xmlns:p14="http://schemas.microsoft.com/office/powerpoint/2010/main" val="4080764475"/>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BF6664E307E7642A768C89DDE8C7918" ma:contentTypeVersion="4" ma:contentTypeDescription="Create a new document." ma:contentTypeScope="" ma:versionID="a6de9f271608ab71965480978ea19fab">
  <xsd:schema xmlns:xsd="http://www.w3.org/2001/XMLSchema" xmlns:xs="http://www.w3.org/2001/XMLSchema" xmlns:p="http://schemas.microsoft.com/office/2006/metadata/properties" xmlns:ns2="59a34191-2f14-4c62-bb13-b8886858bebe" targetNamespace="http://schemas.microsoft.com/office/2006/metadata/properties" ma:root="true" ma:fieldsID="815e77d3cfe0a874befcda6ff2a5e18f" ns2:_="">
    <xsd:import namespace="59a34191-2f14-4c62-bb13-b8886858beb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9a34191-2f14-4c62-bb13-b8886858beb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FF0847D-F502-4464-A823-093EB9AA0844}">
  <ds:schemaRefs>
    <ds:schemaRef ds:uri="http://schemas.microsoft.com/sharepoint/v3/contenttype/forms"/>
  </ds:schemaRefs>
</ds:datastoreItem>
</file>

<file path=customXml/itemProps2.xml><?xml version="1.0" encoding="utf-8"?>
<ds:datastoreItem xmlns:ds="http://schemas.openxmlformats.org/officeDocument/2006/customXml" ds:itemID="{C5C73CCF-298F-4A1B-844D-AF6EBCE114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9a34191-2f14-4c62-bb13-b8886858beb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B9CDCD4-61CB-41FC-87D3-1627AAED5F8A}">
  <ds:schemaRefs>
    <ds:schemaRef ds:uri="http://purl.org/dc/dcmitype/"/>
    <ds:schemaRef ds:uri="http://schemas.microsoft.com/office/infopath/2007/PartnerControls"/>
    <ds:schemaRef ds:uri="82c76831-dc3c-4084-8010-42118f972f26"/>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3b5a5e3e-c557-4527-a085-b303f0c2e606"/>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Office Theme</Template>
  <TotalTime>1589</TotalTime>
  <Words>1972</Words>
  <Application>Microsoft Office PowerPoint</Application>
  <PresentationFormat>Widescreen</PresentationFormat>
  <Paragraphs>275</Paragraphs>
  <Slides>63</Slides>
  <Notes>5</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63</vt:i4>
      </vt:variant>
    </vt:vector>
  </HeadingPairs>
  <TitlesOfParts>
    <vt:vector size="70" baseType="lpstr">
      <vt:lpstr>Arial</vt:lpstr>
      <vt:lpstr>Arial Black</vt:lpstr>
      <vt:lpstr>Calibri</vt:lpstr>
      <vt:lpstr>Calibri Light</vt:lpstr>
      <vt:lpstr>Euphemia</vt:lpstr>
      <vt:lpstr>1_Office Theme</vt:lpstr>
      <vt:lpstr>Office Theme</vt:lpstr>
      <vt:lpstr>PowerPoint Presentation</vt:lpstr>
      <vt:lpstr>7 Additional Program Policies</vt:lpstr>
      <vt:lpstr>7.1 Stream Crossings</vt:lpstr>
      <vt:lpstr>7.1 Stream Crossings</vt:lpstr>
      <vt:lpstr>7.1 Stream Crossings</vt:lpstr>
      <vt:lpstr>7.1 Stream Crossings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This structure is bankfull width, but lacks AOP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Challenger, Justin</dc:creator>
  <cp:lastModifiedBy>Corradini, Kenneth Joseph</cp:lastModifiedBy>
  <cp:revision>84</cp:revision>
  <dcterms:created xsi:type="dcterms:W3CDTF">2020-03-20T11:03:44Z</dcterms:created>
  <dcterms:modified xsi:type="dcterms:W3CDTF">2021-02-16T22:42:55Z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0x0101009BF6664E307E7642A768C89DDE8C7918</vt:lpwstr>
  </property>
</Properties>
</file>