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8" r:id="rId2"/>
    <p:sldMasterId id="2147483900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72" r:id="rId9"/>
    <p:sldMasterId id="2147483984" r:id="rId10"/>
    <p:sldMasterId id="2147483996" r:id="rId11"/>
    <p:sldMasterId id="2147484008" r:id="rId12"/>
    <p:sldMasterId id="2147484020" r:id="rId13"/>
  </p:sldMasterIdLst>
  <p:notesMasterIdLst>
    <p:notesMasterId r:id="rId83"/>
  </p:notesMasterIdLst>
  <p:handoutMasterIdLst>
    <p:handoutMasterId r:id="rId84"/>
  </p:handoutMasterIdLst>
  <p:sldIdLst>
    <p:sldId id="385" r:id="rId14"/>
    <p:sldId id="502" r:id="rId15"/>
    <p:sldId id="495" r:id="rId16"/>
    <p:sldId id="491" r:id="rId17"/>
    <p:sldId id="387" r:id="rId18"/>
    <p:sldId id="432" r:id="rId19"/>
    <p:sldId id="434" r:id="rId20"/>
    <p:sldId id="435" r:id="rId21"/>
    <p:sldId id="438" r:id="rId22"/>
    <p:sldId id="488" r:id="rId23"/>
    <p:sldId id="442" r:id="rId24"/>
    <p:sldId id="443" r:id="rId25"/>
    <p:sldId id="440" r:id="rId26"/>
    <p:sldId id="476" r:id="rId27"/>
    <p:sldId id="452" r:id="rId28"/>
    <p:sldId id="453" r:id="rId29"/>
    <p:sldId id="454" r:id="rId30"/>
    <p:sldId id="455" r:id="rId31"/>
    <p:sldId id="445" r:id="rId32"/>
    <p:sldId id="439" r:id="rId33"/>
    <p:sldId id="451" r:id="rId34"/>
    <p:sldId id="446" r:id="rId35"/>
    <p:sldId id="447" r:id="rId36"/>
    <p:sldId id="449" r:id="rId37"/>
    <p:sldId id="448" r:id="rId38"/>
    <p:sldId id="450" r:id="rId39"/>
    <p:sldId id="456" r:id="rId40"/>
    <p:sldId id="458" r:id="rId41"/>
    <p:sldId id="459" r:id="rId42"/>
    <p:sldId id="460" r:id="rId43"/>
    <p:sldId id="466" r:id="rId44"/>
    <p:sldId id="462" r:id="rId45"/>
    <p:sldId id="461" r:id="rId46"/>
    <p:sldId id="463" r:id="rId47"/>
    <p:sldId id="496" r:id="rId48"/>
    <p:sldId id="493" r:id="rId49"/>
    <p:sldId id="465" r:id="rId50"/>
    <p:sldId id="467" r:id="rId51"/>
    <p:sldId id="468" r:id="rId52"/>
    <p:sldId id="469" r:id="rId53"/>
    <p:sldId id="470" r:id="rId54"/>
    <p:sldId id="473" r:id="rId55"/>
    <p:sldId id="477" r:id="rId56"/>
    <p:sldId id="471" r:id="rId57"/>
    <p:sldId id="472" r:id="rId58"/>
    <p:sldId id="436" r:id="rId59"/>
    <p:sldId id="437" r:id="rId60"/>
    <p:sldId id="480" r:id="rId61"/>
    <p:sldId id="464" r:id="rId62"/>
    <p:sldId id="497" r:id="rId63"/>
    <p:sldId id="474" r:id="rId64"/>
    <p:sldId id="478" r:id="rId65"/>
    <p:sldId id="498" r:id="rId66"/>
    <p:sldId id="499" r:id="rId67"/>
    <p:sldId id="500" r:id="rId68"/>
    <p:sldId id="481" r:id="rId69"/>
    <p:sldId id="482" r:id="rId70"/>
    <p:sldId id="484" r:id="rId71"/>
    <p:sldId id="483" r:id="rId72"/>
    <p:sldId id="490" r:id="rId73"/>
    <p:sldId id="444" r:id="rId74"/>
    <p:sldId id="485" r:id="rId75"/>
    <p:sldId id="486" r:id="rId76"/>
    <p:sldId id="489" r:id="rId77"/>
    <p:sldId id="479" r:id="rId78"/>
    <p:sldId id="504" r:id="rId79"/>
    <p:sldId id="501" r:id="rId80"/>
    <p:sldId id="503" r:id="rId81"/>
    <p:sldId id="492" r:id="rId8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2" autoAdjust="0"/>
    <p:restoredTop sz="94671" autoAdjust="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theme" Target="theme/theme1.xml"/><Relationship Id="rId61" Type="http://schemas.openxmlformats.org/officeDocument/2006/relationships/slide" Target="slides/slide48.xml"/><Relationship Id="rId82" Type="http://schemas.openxmlformats.org/officeDocument/2006/relationships/slide" Target="slides/slide6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A84180-41AC-45C5-BAAB-B2A3F16E5D4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77E47E-7AE1-4751-8714-A66DAD60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6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93214A-2E70-419A-8B68-5A27C29ED86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762830-0CDD-4687-A0B1-2817D3718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12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190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76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69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467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21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102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338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546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658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290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436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285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340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16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10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987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854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91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248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245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6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335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703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844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38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663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034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66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747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166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17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6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216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002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4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00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368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715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817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910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840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043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97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63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695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829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986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0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9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0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22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61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0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26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6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3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6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93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69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1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18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91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2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35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78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32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7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19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71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69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9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41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52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6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89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39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83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83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32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95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73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58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8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17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43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12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77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15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405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374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35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35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348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5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27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56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900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10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46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54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344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01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857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3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23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00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137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105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807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60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4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81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894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77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437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70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209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597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867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876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116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2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32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087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604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493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141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687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536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032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220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54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400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778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9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8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0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5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5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5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3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9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7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7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tandgravelroad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.state.pa.us/Internet/bureaus/pdplanres.nsf/infoBPRTrafficInfoTrafficVolumeMa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tandgravelroads.org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metrocount.com/wp-content/uploads/2013/08/MC5600-Traffic-Counter-2-of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"/>
          <a:stretch/>
        </p:blipFill>
        <p:spPr bwMode="auto">
          <a:xfrm>
            <a:off x="-76200" y="849884"/>
            <a:ext cx="9144000" cy="33607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43544" y="164084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Low Volume Road Traffic Counts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http://</a:t>
            </a:r>
            <a:r>
              <a:rPr lang="en-US" sz="1400" i="1" dirty="0" smtClean="0"/>
              <a:t>metrocount.com</a:t>
            </a:r>
            <a:endParaRPr lang="en-US" sz="1400" i="1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Toggle </a:t>
            </a:r>
            <a:r>
              <a:rPr lang="en-US" sz="2000" b="1" dirty="0" err="1" smtClean="0">
                <a:solidFill>
                  <a:schemeClr val="tx1"/>
                </a:solidFill>
              </a:rPr>
              <a:t>Fullscreen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above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4800" y="4210632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If you are reading this, then you are successfully seeing the webinar video. </a:t>
            </a:r>
            <a:r>
              <a:rPr lang="en-US" sz="2400" dirty="0" smtClean="0">
                <a:solidFill>
                  <a:schemeClr val="bg1"/>
                </a:solidFill>
              </a:rPr>
              <a:t>In addition to audio on the webinar, we have opened a phone conference line to allow attendees to listen and ask questions directly: </a:t>
            </a:r>
            <a:r>
              <a:rPr lang="en-US" sz="2400" b="1" dirty="0" smtClean="0">
                <a:solidFill>
                  <a:schemeClr val="bg1"/>
                </a:solidFill>
              </a:rPr>
              <a:t>866-823-7699.  </a:t>
            </a:r>
            <a:r>
              <a:rPr lang="en-US" sz="2400" dirty="0" smtClean="0">
                <a:solidFill>
                  <a:schemeClr val="bg1"/>
                </a:solidFill>
              </a:rPr>
              <a:t>Please use either the webinar audio or conference line, but not both (will produce feedback)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Use Chat box to ask Questions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74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Traffic Counts, Our Goal: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Verify within reason a road has </a:t>
            </a:r>
            <a:r>
              <a:rPr lang="en-US" sz="3200" u="sng" dirty="0" smtClean="0"/>
              <a:t>&lt;</a:t>
            </a:r>
            <a:r>
              <a:rPr lang="en-US" sz="3200" dirty="0" smtClean="0"/>
              <a:t>500 vehicles per day.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Simple, and accurate enough.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3979753"/>
            <a:ext cx="65651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AADT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Average Annual Daily Traffic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85286" y="4281814"/>
            <a:ext cx="3432557" cy="919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37686" y="4366249"/>
            <a:ext cx="3089800" cy="6753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1" r="13525"/>
          <a:stretch/>
        </p:blipFill>
        <p:spPr bwMode="auto">
          <a:xfrm>
            <a:off x="0" y="762000"/>
            <a:ext cx="1930400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990600"/>
            <a:ext cx="70866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/>
              <a:t>Use of Existing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Level 1 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Level 2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Miscellaneous</a:t>
            </a:r>
            <a:endParaRPr lang="en-US" sz="32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40105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Responsibility: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Applicant is responsible for providing traffic counts </a:t>
            </a:r>
            <a:r>
              <a:rPr lang="en-US" sz="3200" u="sng" dirty="0"/>
              <a:t>before a contract can be signed</a:t>
            </a:r>
            <a:r>
              <a:rPr lang="en-US" sz="3200" dirty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Conservation </a:t>
            </a:r>
            <a:r>
              <a:rPr lang="en-US" sz="3200" dirty="0"/>
              <a:t>District is responsible for verifying that a count exists, and that the count meets the criteria established in state and local policy.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Program Policy (adopted 9/9/14 by SCC):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Use existing data.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Level 1 count (2 hour).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Level 2 count (24 hour).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Program Policy (adopted 9/9/14 by SCC):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This policy sets the minimum statewide Program standard.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Your County can enact stricter count standards.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More to come on this at the end</a:t>
            </a:r>
            <a:endParaRPr lang="en-US" sz="15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406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Traffic Count </a:t>
            </a:r>
            <a:br>
              <a:rPr lang="en-US" sz="3200" b="1" u="sng" dirty="0" smtClean="0">
                <a:solidFill>
                  <a:srgbClr val="FFFF00"/>
                </a:solidFill>
              </a:rPr>
            </a:br>
            <a:r>
              <a:rPr lang="en-US" sz="3200" b="1" u="sng" dirty="0" smtClean="0">
                <a:solidFill>
                  <a:srgbClr val="FFFF00"/>
                </a:solidFill>
              </a:rPr>
              <a:t>Validation Form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Standard form</a:t>
            </a:r>
          </a:p>
          <a:p>
            <a:pPr marL="635000" lvl="1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Keep with project files.</a:t>
            </a:r>
          </a:p>
          <a:p>
            <a:pPr marL="117475" lvl="2"/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7292"/>
            <a:ext cx="5080000" cy="681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406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Traffic Count </a:t>
            </a:r>
            <a:br>
              <a:rPr lang="en-US" sz="3200" b="1" u="sng" dirty="0">
                <a:solidFill>
                  <a:srgbClr val="FFFF00"/>
                </a:solidFill>
              </a:rPr>
            </a:br>
            <a:r>
              <a:rPr lang="en-US" sz="3200" b="1" u="sng" dirty="0">
                <a:solidFill>
                  <a:srgbClr val="FFFF00"/>
                </a:solidFill>
              </a:rPr>
              <a:t>Validation Form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Standard form</a:t>
            </a:r>
          </a:p>
          <a:p>
            <a:pPr marL="6350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with project files.</a:t>
            </a:r>
          </a:p>
          <a:p>
            <a:pPr marL="117475" lvl="2"/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7292"/>
            <a:ext cx="5080000" cy="681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4243" y="762000"/>
            <a:ext cx="273228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Road Information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243" y="1905000"/>
            <a:ext cx="3653051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 Existing Traffic Data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243" y="2952125"/>
            <a:ext cx="2150973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Level 1 Count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243" y="4419600"/>
            <a:ext cx="2150973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Level 2 Count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243" y="5943600"/>
            <a:ext cx="164089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Validation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406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Traffic Count </a:t>
            </a:r>
            <a:br>
              <a:rPr lang="en-US" sz="3200" b="1" u="sng" dirty="0">
                <a:solidFill>
                  <a:srgbClr val="FFFF00"/>
                </a:solidFill>
              </a:rPr>
            </a:br>
            <a:r>
              <a:rPr lang="en-US" sz="3200" b="1" u="sng" dirty="0">
                <a:solidFill>
                  <a:srgbClr val="FFFF00"/>
                </a:solidFill>
              </a:rPr>
              <a:t>Validation Form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Standard form</a:t>
            </a:r>
          </a:p>
          <a:p>
            <a:pPr marL="6350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with project files.</a:t>
            </a:r>
          </a:p>
          <a:p>
            <a:pPr marL="117475" lvl="2"/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7292"/>
            <a:ext cx="5080000" cy="681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4243" y="762000"/>
            <a:ext cx="273228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Road Information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1995542"/>
            <a:ext cx="5080000" cy="4887857"/>
          </a:xfrm>
          <a:prstGeom prst="rect">
            <a:avLst/>
          </a:prstGeom>
          <a:solidFill>
            <a:srgbClr val="4D4D4D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7797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Traffic Count Validation Form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38100"/>
            <a:ext cx="273228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Road Information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r="2313" b="75374"/>
          <a:stretch/>
        </p:blipFill>
        <p:spPr bwMode="auto">
          <a:xfrm>
            <a:off x="228600" y="1003300"/>
            <a:ext cx="8786188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1" r="13525"/>
          <a:stretch/>
        </p:blipFill>
        <p:spPr bwMode="auto">
          <a:xfrm>
            <a:off x="0" y="762000"/>
            <a:ext cx="1930400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990600"/>
            <a:ext cx="70866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Use of Existing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Level 1 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Level 2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Miscellaneous</a:t>
            </a:r>
            <a:endParaRPr lang="en-US" sz="32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4572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Webinar, including Q&amp;A, will be recorded and available later.  </a:t>
            </a:r>
            <a:r>
              <a:rPr lang="en-US" sz="3200" b="1" dirty="0" smtClean="0">
                <a:solidFill>
                  <a:srgbClr val="FF0000"/>
                </a:solidFill>
                <a:hlinkClick r:id="rId3"/>
              </a:rPr>
              <a:t>www.dirtandgravelroads.org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 bwMode="auto">
          <a:xfrm>
            <a:off x="685800" y="1642122"/>
            <a:ext cx="7730671" cy="52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0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795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Municipal Roads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Less than 5% have actual counts.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Many more have estimates, but estimates cannot be used.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Counts are valid for 5 years.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Check with your planning commission.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Use Existing Data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PennDOT Roads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Have good traffic data</a:t>
            </a:r>
          </a:p>
          <a:p>
            <a:r>
              <a:rPr lang="en-US" sz="2400" u="sng" dirty="0">
                <a:hlinkClick r:id="rId3"/>
              </a:rPr>
              <a:t>http://www.dot.state.pa.us/Internet/bureaus/pdplanres.nsf/infoBPRTrafficInfoTrafficVolumeMap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Can be used to extrapolate to local roads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Use Existing Data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PennDOT Roads</a:t>
            </a:r>
            <a:r>
              <a:rPr lang="en-US" sz="3200" dirty="0" smtClean="0">
                <a:solidFill>
                  <a:srgbClr val="FF0000"/>
                </a:solidFill>
              </a:rPr>
              <a:t>: example map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Use Existing Data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2016"/>
            <a:ext cx="8515350" cy="5354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199027">
            <a:off x="1774694" y="5041334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99/220/322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822770">
            <a:off x="6151407" y="6024265"/>
            <a:ext cx="168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N. Atherton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035030">
            <a:off x="4883964" y="199711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ld 220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9904" y="6167735"/>
            <a:ext cx="494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255097"/>
            <a:ext cx="14590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P. Matilda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PennDOT Roads</a:t>
            </a:r>
            <a:r>
              <a:rPr lang="en-US" sz="3200" dirty="0" smtClean="0">
                <a:solidFill>
                  <a:srgbClr val="FF0000"/>
                </a:solidFill>
              </a:rPr>
              <a:t>: example map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Use Existing Data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2016"/>
            <a:ext cx="8515350" cy="5354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4028932" y="2086252"/>
            <a:ext cx="569701" cy="1083076"/>
          </a:xfrm>
          <a:custGeom>
            <a:avLst/>
            <a:gdLst>
              <a:gd name="connsiteX0" fmla="*/ 569701 w 569701"/>
              <a:gd name="connsiteY0" fmla="*/ 1083076 h 1083076"/>
              <a:gd name="connsiteX1" fmla="*/ 258983 w 569701"/>
              <a:gd name="connsiteY1" fmla="*/ 719092 h 1083076"/>
              <a:gd name="connsiteX2" fmla="*/ 1530 w 569701"/>
              <a:gd name="connsiteY2" fmla="*/ 328474 h 1083076"/>
              <a:gd name="connsiteX3" fmla="*/ 152451 w 569701"/>
              <a:gd name="connsiteY3" fmla="*/ 186431 h 1083076"/>
              <a:gd name="connsiteX4" fmla="*/ 161328 w 569701"/>
              <a:gd name="connsiteY4" fmla="*/ 0 h 10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701" h="1083076">
                <a:moveTo>
                  <a:pt x="569701" y="1083076"/>
                </a:moveTo>
                <a:cubicBezTo>
                  <a:pt x="461689" y="963967"/>
                  <a:pt x="353678" y="844859"/>
                  <a:pt x="258983" y="719092"/>
                </a:cubicBezTo>
                <a:cubicBezTo>
                  <a:pt x="164288" y="593325"/>
                  <a:pt x="19285" y="417251"/>
                  <a:pt x="1530" y="328474"/>
                </a:cubicBezTo>
                <a:cubicBezTo>
                  <a:pt x="-16225" y="239697"/>
                  <a:pt x="125818" y="241177"/>
                  <a:pt x="152451" y="186431"/>
                </a:cubicBezTo>
                <a:cubicBezTo>
                  <a:pt x="179084" y="131685"/>
                  <a:pt x="170206" y="65842"/>
                  <a:pt x="161328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199027">
            <a:off x="1774694" y="5041334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99/220/322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822770">
            <a:off x="6151407" y="6024265"/>
            <a:ext cx="168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N. Atherton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9904" y="6167735"/>
            <a:ext cx="494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255097"/>
            <a:ext cx="14590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P. Matilda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PennDOT Roads</a:t>
            </a:r>
            <a:r>
              <a:rPr lang="en-US" sz="3200" dirty="0" smtClean="0">
                <a:solidFill>
                  <a:srgbClr val="FF0000"/>
                </a:solidFill>
              </a:rPr>
              <a:t>: example map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Use Existing Data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2016"/>
            <a:ext cx="8515350" cy="5354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4028932" y="2086252"/>
            <a:ext cx="569701" cy="1083076"/>
          </a:xfrm>
          <a:custGeom>
            <a:avLst/>
            <a:gdLst>
              <a:gd name="connsiteX0" fmla="*/ 569701 w 569701"/>
              <a:gd name="connsiteY0" fmla="*/ 1083076 h 1083076"/>
              <a:gd name="connsiteX1" fmla="*/ 258983 w 569701"/>
              <a:gd name="connsiteY1" fmla="*/ 719092 h 1083076"/>
              <a:gd name="connsiteX2" fmla="*/ 1530 w 569701"/>
              <a:gd name="connsiteY2" fmla="*/ 328474 h 1083076"/>
              <a:gd name="connsiteX3" fmla="*/ 152451 w 569701"/>
              <a:gd name="connsiteY3" fmla="*/ 186431 h 1083076"/>
              <a:gd name="connsiteX4" fmla="*/ 161328 w 569701"/>
              <a:gd name="connsiteY4" fmla="*/ 0 h 10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701" h="1083076">
                <a:moveTo>
                  <a:pt x="569701" y="1083076"/>
                </a:moveTo>
                <a:cubicBezTo>
                  <a:pt x="461689" y="963967"/>
                  <a:pt x="353678" y="844859"/>
                  <a:pt x="258983" y="719092"/>
                </a:cubicBezTo>
                <a:cubicBezTo>
                  <a:pt x="164288" y="593325"/>
                  <a:pt x="19285" y="417251"/>
                  <a:pt x="1530" y="328474"/>
                </a:cubicBezTo>
                <a:cubicBezTo>
                  <a:pt x="-16225" y="239697"/>
                  <a:pt x="125818" y="241177"/>
                  <a:pt x="152451" y="186431"/>
                </a:cubicBezTo>
                <a:cubicBezTo>
                  <a:pt x="179084" y="131685"/>
                  <a:pt x="170206" y="65842"/>
                  <a:pt x="161328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965498"/>
            <a:ext cx="1062214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199027">
            <a:off x="1774694" y="5041334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99/220/322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822770">
            <a:off x="6151407" y="6024265"/>
            <a:ext cx="168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N. Atherton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9904" y="6167735"/>
            <a:ext cx="494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6255097"/>
            <a:ext cx="14590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P. Matilda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PennDOT Roads</a:t>
            </a:r>
            <a:r>
              <a:rPr lang="en-US" sz="3200" dirty="0" smtClean="0">
                <a:solidFill>
                  <a:srgbClr val="FF0000"/>
                </a:solidFill>
              </a:rPr>
              <a:t>: example map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Use Existing Data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2016"/>
            <a:ext cx="8515350" cy="5354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2539014" y="1606858"/>
            <a:ext cx="521403" cy="585926"/>
          </a:xfrm>
          <a:custGeom>
            <a:avLst/>
            <a:gdLst>
              <a:gd name="connsiteX0" fmla="*/ 0 w 521403"/>
              <a:gd name="connsiteY0" fmla="*/ 585926 h 585926"/>
              <a:gd name="connsiteX1" fmla="*/ 346229 w 521403"/>
              <a:gd name="connsiteY1" fmla="*/ 435006 h 585926"/>
              <a:gd name="connsiteX2" fmla="*/ 506027 w 521403"/>
              <a:gd name="connsiteY2" fmla="*/ 159798 h 585926"/>
              <a:gd name="connsiteX3" fmla="*/ 506027 w 521403"/>
              <a:gd name="connsiteY3" fmla="*/ 0 h 58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03" h="585926">
                <a:moveTo>
                  <a:pt x="0" y="585926"/>
                </a:moveTo>
                <a:cubicBezTo>
                  <a:pt x="130945" y="545976"/>
                  <a:pt x="261891" y="506027"/>
                  <a:pt x="346229" y="435006"/>
                </a:cubicBezTo>
                <a:cubicBezTo>
                  <a:pt x="430567" y="363985"/>
                  <a:pt x="479394" y="232299"/>
                  <a:pt x="506027" y="159798"/>
                </a:cubicBezTo>
                <a:cubicBezTo>
                  <a:pt x="532660" y="87297"/>
                  <a:pt x="519343" y="43648"/>
                  <a:pt x="506027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17577" y="2982897"/>
            <a:ext cx="1056442" cy="656948"/>
          </a:xfrm>
          <a:custGeom>
            <a:avLst/>
            <a:gdLst>
              <a:gd name="connsiteX0" fmla="*/ 1056442 w 1056442"/>
              <a:gd name="connsiteY0" fmla="*/ 0 h 656948"/>
              <a:gd name="connsiteX1" fmla="*/ 798990 w 1056442"/>
              <a:gd name="connsiteY1" fmla="*/ 221942 h 656948"/>
              <a:gd name="connsiteX2" fmla="*/ 0 w 1056442"/>
              <a:gd name="connsiteY2" fmla="*/ 656948 h 6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6442" h="656948">
                <a:moveTo>
                  <a:pt x="1056442" y="0"/>
                </a:moveTo>
                <a:cubicBezTo>
                  <a:pt x="1015753" y="56225"/>
                  <a:pt x="975064" y="112451"/>
                  <a:pt x="798990" y="221942"/>
                </a:cubicBezTo>
                <a:cubicBezTo>
                  <a:pt x="622916" y="331433"/>
                  <a:pt x="311458" y="494190"/>
                  <a:pt x="0" y="65694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199027">
            <a:off x="1774694" y="5041334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99/220/322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822770">
            <a:off x="6151407" y="6024265"/>
            <a:ext cx="168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N. Atherton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9904" y="6167735"/>
            <a:ext cx="494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255097"/>
            <a:ext cx="14590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P. Matilda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PennDOT Roads</a:t>
            </a:r>
            <a:r>
              <a:rPr lang="en-US" sz="3200" dirty="0" smtClean="0">
                <a:solidFill>
                  <a:srgbClr val="FF0000"/>
                </a:solidFill>
              </a:rPr>
              <a:t>: example map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Use Existing Data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2016"/>
            <a:ext cx="8515350" cy="5354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4688" y="1965498"/>
            <a:ext cx="70404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&lt;</a:t>
            </a:r>
            <a:r>
              <a:rPr lang="en-US" dirty="0" smtClean="0"/>
              <a:t> 500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2539014" y="1606858"/>
            <a:ext cx="521403" cy="585926"/>
          </a:xfrm>
          <a:custGeom>
            <a:avLst/>
            <a:gdLst>
              <a:gd name="connsiteX0" fmla="*/ 0 w 521403"/>
              <a:gd name="connsiteY0" fmla="*/ 585926 h 585926"/>
              <a:gd name="connsiteX1" fmla="*/ 346229 w 521403"/>
              <a:gd name="connsiteY1" fmla="*/ 435006 h 585926"/>
              <a:gd name="connsiteX2" fmla="*/ 506027 w 521403"/>
              <a:gd name="connsiteY2" fmla="*/ 159798 h 585926"/>
              <a:gd name="connsiteX3" fmla="*/ 506027 w 521403"/>
              <a:gd name="connsiteY3" fmla="*/ 0 h 58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03" h="585926">
                <a:moveTo>
                  <a:pt x="0" y="585926"/>
                </a:moveTo>
                <a:cubicBezTo>
                  <a:pt x="130945" y="545976"/>
                  <a:pt x="261891" y="506027"/>
                  <a:pt x="346229" y="435006"/>
                </a:cubicBezTo>
                <a:cubicBezTo>
                  <a:pt x="430567" y="363985"/>
                  <a:pt x="479394" y="232299"/>
                  <a:pt x="506027" y="159798"/>
                </a:cubicBezTo>
                <a:cubicBezTo>
                  <a:pt x="532660" y="87297"/>
                  <a:pt x="519343" y="43648"/>
                  <a:pt x="506027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17577" y="2982897"/>
            <a:ext cx="1056442" cy="656948"/>
          </a:xfrm>
          <a:custGeom>
            <a:avLst/>
            <a:gdLst>
              <a:gd name="connsiteX0" fmla="*/ 1056442 w 1056442"/>
              <a:gd name="connsiteY0" fmla="*/ 0 h 656948"/>
              <a:gd name="connsiteX1" fmla="*/ 798990 w 1056442"/>
              <a:gd name="connsiteY1" fmla="*/ 221942 h 656948"/>
              <a:gd name="connsiteX2" fmla="*/ 0 w 1056442"/>
              <a:gd name="connsiteY2" fmla="*/ 656948 h 6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6442" h="656948">
                <a:moveTo>
                  <a:pt x="1056442" y="0"/>
                </a:moveTo>
                <a:cubicBezTo>
                  <a:pt x="1015753" y="56225"/>
                  <a:pt x="975064" y="112451"/>
                  <a:pt x="798990" y="221942"/>
                </a:cubicBezTo>
                <a:cubicBezTo>
                  <a:pt x="622916" y="331433"/>
                  <a:pt x="311458" y="494190"/>
                  <a:pt x="0" y="65694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3639845"/>
            <a:ext cx="70404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&lt;</a:t>
            </a:r>
            <a:r>
              <a:rPr lang="en-US" dirty="0" smtClean="0"/>
              <a:t> 500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199027">
            <a:off x="1774694" y="5041334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99/220/322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822770">
            <a:off x="6151407" y="6024265"/>
            <a:ext cx="168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N. Atherton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9904" y="6167735"/>
            <a:ext cx="494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6255097"/>
            <a:ext cx="14590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P. Matilda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406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Traffic Count </a:t>
            </a:r>
            <a:br>
              <a:rPr lang="en-US" sz="3200" b="1" u="sng" dirty="0">
                <a:solidFill>
                  <a:srgbClr val="FFFF00"/>
                </a:solidFill>
              </a:rPr>
            </a:br>
            <a:r>
              <a:rPr lang="en-US" sz="3200" b="1" u="sng" dirty="0">
                <a:solidFill>
                  <a:srgbClr val="FFFF00"/>
                </a:solidFill>
              </a:rPr>
              <a:t>Validation Form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Standard form</a:t>
            </a:r>
          </a:p>
          <a:p>
            <a:pPr marL="6350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with project files.</a:t>
            </a:r>
          </a:p>
          <a:p>
            <a:pPr marL="117475" lvl="2"/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7292"/>
            <a:ext cx="5080000" cy="681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2438400"/>
            <a:ext cx="5080000" cy="4444999"/>
          </a:xfrm>
          <a:prstGeom prst="rect">
            <a:avLst/>
          </a:prstGeom>
          <a:solidFill>
            <a:srgbClr val="4D4D4D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242" y="2590800"/>
            <a:ext cx="3653051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 Existing Traffic Data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8967" y="67292"/>
            <a:ext cx="5080000" cy="1682029"/>
          </a:xfrm>
          <a:prstGeom prst="rect">
            <a:avLst/>
          </a:prstGeom>
          <a:solidFill>
            <a:srgbClr val="4D4D4D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7797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Traffic Count Validation Form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38100"/>
            <a:ext cx="205165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Existing Data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24318" r="2313" b="64908"/>
          <a:stretch/>
        </p:blipFill>
        <p:spPr bwMode="auto">
          <a:xfrm>
            <a:off x="228600" y="876854"/>
            <a:ext cx="8811590" cy="13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2514600"/>
            <a:ext cx="878619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4800" y="1787793"/>
            <a:ext cx="716158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front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2340303"/>
            <a:ext cx="67999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back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1" r="13525"/>
          <a:stretch/>
        </p:blipFill>
        <p:spPr bwMode="auto">
          <a:xfrm>
            <a:off x="0" y="762000"/>
            <a:ext cx="1930400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990600"/>
            <a:ext cx="70866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Use of Existing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Level 1 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Level 2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Miscellaneous</a:t>
            </a:r>
            <a:endParaRPr lang="en-US" sz="32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metrocount.com/wp-content/uploads/2013/08/MC5600-Traffic-Counter-2-of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1"/>
          <a:stretch/>
        </p:blipFill>
        <p:spPr bwMode="auto">
          <a:xfrm>
            <a:off x="-76200" y="849884"/>
            <a:ext cx="9144000" cy="27600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43544" y="164084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Low Volume Road Traffic Counts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4800" y="3639132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prstClr val="white"/>
                </a:solidFill>
              </a:rPr>
              <a:t>Note this is essentially the same presentation given at 2014 Maintenance Workshop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We will answer any logistical questions possible,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but focus is on policy.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Count traffic for two hours at the busiest time of the day (3-6pm) on a Tue, Wed, or </a:t>
            </a:r>
            <a:r>
              <a:rPr lang="en-US" sz="3200" dirty="0" err="1" smtClean="0">
                <a:solidFill>
                  <a:prstClr val="black"/>
                </a:solidFill>
              </a:rPr>
              <a:t>Thr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While not as accurate, it is an “overestimation” of traffic counts.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Counts of </a:t>
            </a:r>
            <a:r>
              <a:rPr lang="en-US" sz="3200" u="sng" dirty="0" smtClean="0">
                <a:solidFill>
                  <a:prstClr val="black"/>
                </a:solidFill>
              </a:rPr>
              <a:t>&lt;</a:t>
            </a:r>
            <a:r>
              <a:rPr lang="en-US" sz="3200" dirty="0" smtClean="0">
                <a:solidFill>
                  <a:prstClr val="black"/>
                </a:solidFill>
              </a:rPr>
              <a:t>500 mean road is eligible.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Simple and quick.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Designed to eliminate a lot of the very low volume roads with minimal effort.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Hopefully it will suffice for &gt;75% of the traffic counts we need.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r>
              <a:rPr lang="en-US" sz="3200" b="1" u="sng" dirty="0" smtClean="0">
                <a:solidFill>
                  <a:prstClr val="black"/>
                </a:solidFill>
              </a:rPr>
              <a:t>Types of two Hour 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Manual Counts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Video Counts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Use of Counter </a:t>
            </a:r>
            <a:r>
              <a:rPr lang="en-US" sz="2000" i="1" dirty="0" smtClean="0">
                <a:solidFill>
                  <a:prstClr val="black"/>
                </a:solidFill>
              </a:rPr>
              <a:t>(might as well do level 2!)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Other?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693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sz="7200" dirty="0" smtClean="0">
                <a:solidFill>
                  <a:srgbClr val="FF0000"/>
                </a:solidFill>
              </a:rPr>
              <a:t>Must be done between </a:t>
            </a:r>
            <a:r>
              <a:rPr lang="en-US" sz="7200" dirty="0">
                <a:solidFill>
                  <a:srgbClr val="FF0000"/>
                </a:solidFill>
              </a:rPr>
              <a:t>March 1 and the week before Thanksgiving.</a:t>
            </a: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i="1" dirty="0">
              <a:solidFill>
                <a:prstClr val="black"/>
              </a:solidFill>
            </a:endParaRPr>
          </a:p>
          <a:p>
            <a:pPr algn="just"/>
            <a:endParaRPr lang="en-US" sz="1600" b="1" i="1" u="sng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sz="3200" b="1" u="sng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Between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March 1 and the week before Thanksgiving.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On a Tuesday, Wednesday, or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Thursday.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Two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consecutive hours between 3:00 pm &amp; 6:00 pm.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sz="3200" b="1" u="sng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Between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March 1 and the week before Thanksgiving.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On a Tuesday, Wednesday, or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Thursday.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Two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consecutive hours between 3:00 pm &amp; 6:00 pm.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No holidays, </a:t>
            </a:r>
            <a:r>
              <a:rPr lang="en-US" sz="2800" dirty="0">
                <a:solidFill>
                  <a:prstClr val="black"/>
                </a:solidFill>
              </a:rPr>
              <a:t>or the day before or after a holiday.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Direction </a:t>
            </a:r>
            <a:r>
              <a:rPr lang="en-US" sz="2800" dirty="0">
                <a:solidFill>
                  <a:prstClr val="black"/>
                </a:solidFill>
              </a:rPr>
              <a:t>of travel or type of </a:t>
            </a:r>
            <a:r>
              <a:rPr lang="en-US" sz="2800" dirty="0" smtClean="0">
                <a:solidFill>
                  <a:prstClr val="black"/>
                </a:solidFill>
              </a:rPr>
              <a:t>vehicle does not matter.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prstClr val="black"/>
                </a:solidFill>
              </a:rPr>
              <a:t>traffic count for the time period will be adjusted to a 24 hour period by simply multiplying the 2 hour count volume times twelve (12)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Only </a:t>
            </a:r>
            <a:r>
              <a:rPr lang="en-US" sz="2800" dirty="0">
                <a:solidFill>
                  <a:prstClr val="black"/>
                </a:solidFill>
              </a:rPr>
              <a:t>licensed motor vehicles should be counted.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Only </a:t>
            </a:r>
            <a:r>
              <a:rPr lang="en-US" sz="2800" dirty="0">
                <a:solidFill>
                  <a:prstClr val="black"/>
                </a:solidFill>
              </a:rPr>
              <a:t>licensed motor vehicles should be </a:t>
            </a:r>
            <a:r>
              <a:rPr lang="en-US" sz="2800" dirty="0" smtClean="0">
                <a:solidFill>
                  <a:prstClr val="black"/>
                </a:solidFill>
              </a:rPr>
              <a:t>counted...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9144000" cy="563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 Level 1 count that yields 600 vehicles per day does not disqualify a road since it represents an overestimation.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It simply means that a Level 2 count is needed if they wish to pursue the project.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r>
              <a:rPr lang="en-US" sz="2800" b="1" u="sng" dirty="0"/>
              <a:t>Example 1:</a:t>
            </a:r>
            <a:r>
              <a:rPr lang="en-US" sz="2800" dirty="0"/>
              <a:t>   A </a:t>
            </a:r>
            <a:r>
              <a:rPr lang="en-US" sz="2800" dirty="0" smtClean="0"/>
              <a:t>count </a:t>
            </a:r>
            <a:r>
              <a:rPr lang="en-US" sz="2800" dirty="0"/>
              <a:t>for two consecutive hours between 4:00 </a:t>
            </a:r>
            <a:r>
              <a:rPr lang="en-US" sz="2800" dirty="0" smtClean="0"/>
              <a:t>&amp; 6:00 </a:t>
            </a:r>
            <a:r>
              <a:rPr lang="en-US" sz="2800" dirty="0"/>
              <a:t>pm produces a count of  </a:t>
            </a:r>
            <a:r>
              <a:rPr lang="en-US" sz="2800" dirty="0" smtClean="0"/>
              <a:t>25.    </a:t>
            </a:r>
            <a:r>
              <a:rPr lang="en-US" sz="2800" dirty="0"/>
              <a:t>	</a:t>
            </a:r>
            <a:endParaRPr lang="en-US" sz="2800" b="1" u="sng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r>
              <a:rPr lang="en-US" sz="2800" b="1" u="sng" dirty="0"/>
              <a:t>Example 1:</a:t>
            </a:r>
            <a:r>
              <a:rPr lang="en-US" sz="2800" dirty="0"/>
              <a:t>   A </a:t>
            </a:r>
            <a:r>
              <a:rPr lang="en-US" sz="2800" dirty="0" smtClean="0"/>
              <a:t>count </a:t>
            </a:r>
            <a:r>
              <a:rPr lang="en-US" sz="2800" dirty="0"/>
              <a:t>for two consecutive hours between 4:00 </a:t>
            </a:r>
            <a:r>
              <a:rPr lang="en-US" sz="2800" dirty="0" smtClean="0"/>
              <a:t>&amp; 6:00 </a:t>
            </a:r>
            <a:r>
              <a:rPr lang="en-US" sz="2800" dirty="0"/>
              <a:t>pm produces a count of  </a:t>
            </a:r>
            <a:r>
              <a:rPr lang="en-US" sz="2800" dirty="0" smtClean="0"/>
              <a:t>25.    </a:t>
            </a:r>
            <a:r>
              <a:rPr lang="en-US" sz="2800" dirty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12 </a:t>
            </a:r>
            <a:r>
              <a:rPr lang="en-US" sz="2800" b="1" dirty="0">
                <a:solidFill>
                  <a:srgbClr val="FF0000"/>
                </a:solidFill>
              </a:rPr>
              <a:t>x 25 =</a:t>
            </a:r>
            <a:r>
              <a:rPr lang="en-US" sz="2800" b="1" u="sng" dirty="0">
                <a:solidFill>
                  <a:srgbClr val="FF0000"/>
                </a:solidFill>
              </a:rPr>
              <a:t>300 average daily count</a:t>
            </a:r>
            <a:r>
              <a:rPr lang="en-US" sz="2800" b="1" dirty="0">
                <a:solidFill>
                  <a:srgbClr val="FF0000"/>
                </a:solidFill>
              </a:rPr>
              <a:t>.   </a:t>
            </a:r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400" b="1" i="1" dirty="0"/>
              <a:t>This worksite would be eligible (no level 2 count needed).</a:t>
            </a:r>
            <a:endParaRPr lang="en-US" sz="2400" b="1" i="1" u="sng" dirty="0"/>
          </a:p>
          <a:p>
            <a:r>
              <a:rPr lang="en-US" sz="2800" dirty="0"/>
              <a:t> 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1" r="13525"/>
          <a:stretch/>
        </p:blipFill>
        <p:spPr bwMode="auto">
          <a:xfrm>
            <a:off x="0" y="762000"/>
            <a:ext cx="1930400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990600"/>
            <a:ext cx="70866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Use of Existing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Level 1 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Level 2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Miscellaneous</a:t>
            </a:r>
            <a:endParaRPr lang="en-US" sz="32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r>
              <a:rPr lang="en-US" sz="2800" b="1" u="sng" dirty="0"/>
              <a:t>Example 1:</a:t>
            </a:r>
            <a:r>
              <a:rPr lang="en-US" sz="2800" dirty="0"/>
              <a:t>   A </a:t>
            </a:r>
            <a:r>
              <a:rPr lang="en-US" sz="2800" dirty="0" smtClean="0"/>
              <a:t>count </a:t>
            </a:r>
            <a:r>
              <a:rPr lang="en-US" sz="2800" dirty="0"/>
              <a:t>for two consecutive hours between 4:00 </a:t>
            </a:r>
            <a:r>
              <a:rPr lang="en-US" sz="2800" dirty="0" smtClean="0"/>
              <a:t>&amp; 6:00 </a:t>
            </a:r>
            <a:r>
              <a:rPr lang="en-US" sz="2800" dirty="0"/>
              <a:t>pm produces a count of  </a:t>
            </a:r>
            <a:r>
              <a:rPr lang="en-US" sz="2800" dirty="0" smtClean="0"/>
              <a:t>25.    </a:t>
            </a:r>
            <a:r>
              <a:rPr lang="en-US" sz="2800" dirty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12 </a:t>
            </a:r>
            <a:r>
              <a:rPr lang="en-US" sz="2800" b="1" dirty="0">
                <a:solidFill>
                  <a:srgbClr val="FF0000"/>
                </a:solidFill>
              </a:rPr>
              <a:t>x 25 =</a:t>
            </a:r>
            <a:r>
              <a:rPr lang="en-US" sz="2800" b="1" u="sng" dirty="0">
                <a:solidFill>
                  <a:srgbClr val="FF0000"/>
                </a:solidFill>
              </a:rPr>
              <a:t>300 average daily count</a:t>
            </a:r>
            <a:r>
              <a:rPr lang="en-US" sz="2800" b="1" dirty="0">
                <a:solidFill>
                  <a:srgbClr val="FF0000"/>
                </a:solidFill>
              </a:rPr>
              <a:t>.   </a:t>
            </a:r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400" b="1" i="1" dirty="0"/>
              <a:t>This worksite would be eligible (no level 2 count needed).</a:t>
            </a:r>
            <a:endParaRPr lang="en-US" sz="2400" b="1" i="1" u="sng" dirty="0"/>
          </a:p>
          <a:p>
            <a:r>
              <a:rPr lang="en-US" sz="2800" dirty="0"/>
              <a:t> </a:t>
            </a:r>
            <a:endParaRPr lang="en-US" sz="2800" b="1" u="sng" dirty="0"/>
          </a:p>
          <a:p>
            <a:r>
              <a:rPr lang="en-US" sz="2800" b="1" u="sng" dirty="0"/>
              <a:t>Example 2</a:t>
            </a:r>
            <a:r>
              <a:rPr lang="en-US" sz="2800" dirty="0"/>
              <a:t>:   A traffic count for two consecutive hours between 3:30 pm </a:t>
            </a:r>
            <a:r>
              <a:rPr lang="en-US" sz="2800" dirty="0" smtClean="0"/>
              <a:t>&amp; 5:30 </a:t>
            </a:r>
            <a:r>
              <a:rPr lang="en-US" sz="2800" dirty="0"/>
              <a:t>pm produces a count of </a:t>
            </a:r>
            <a:r>
              <a:rPr lang="en-US" sz="2800" dirty="0" smtClean="0"/>
              <a:t>53.    </a:t>
            </a:r>
            <a:r>
              <a:rPr lang="en-US" sz="2800" dirty="0"/>
              <a:t>	</a:t>
            </a:r>
            <a:endParaRPr lang="en-US" sz="2800" b="1" u="sng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857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1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r>
              <a:rPr lang="en-US" sz="2800" b="1" u="sng" dirty="0"/>
              <a:t>Example 1:</a:t>
            </a:r>
            <a:r>
              <a:rPr lang="en-US" sz="2800" dirty="0"/>
              <a:t>   A </a:t>
            </a:r>
            <a:r>
              <a:rPr lang="en-US" sz="2800" dirty="0" smtClean="0"/>
              <a:t>count </a:t>
            </a:r>
            <a:r>
              <a:rPr lang="en-US" sz="2800" dirty="0"/>
              <a:t>for two consecutive hours between 4:00 </a:t>
            </a:r>
            <a:r>
              <a:rPr lang="en-US" sz="2800" dirty="0" smtClean="0"/>
              <a:t>&amp;6:00 </a:t>
            </a:r>
            <a:r>
              <a:rPr lang="en-US" sz="2800" dirty="0"/>
              <a:t>pm produces a count of  </a:t>
            </a:r>
            <a:r>
              <a:rPr lang="en-US" sz="2800" dirty="0" smtClean="0"/>
              <a:t>25.    </a:t>
            </a:r>
            <a:r>
              <a:rPr lang="en-US" sz="2800" dirty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12 </a:t>
            </a:r>
            <a:r>
              <a:rPr lang="en-US" sz="2800" b="1" dirty="0">
                <a:solidFill>
                  <a:srgbClr val="FF0000"/>
                </a:solidFill>
              </a:rPr>
              <a:t>x 25 =</a:t>
            </a:r>
            <a:r>
              <a:rPr lang="en-US" sz="2800" b="1" u="sng" dirty="0">
                <a:solidFill>
                  <a:srgbClr val="FF0000"/>
                </a:solidFill>
              </a:rPr>
              <a:t>300 average daily count</a:t>
            </a:r>
            <a:r>
              <a:rPr lang="en-US" sz="2800" b="1" dirty="0">
                <a:solidFill>
                  <a:srgbClr val="FF0000"/>
                </a:solidFill>
              </a:rPr>
              <a:t>.   </a:t>
            </a:r>
            <a:endParaRPr lang="en-US" sz="2800" b="1" u="sng" dirty="0">
              <a:solidFill>
                <a:srgbClr val="FF0000"/>
              </a:solidFill>
            </a:endParaRPr>
          </a:p>
          <a:p>
            <a:r>
              <a:rPr lang="en-US" sz="2400" b="1" i="1" dirty="0"/>
              <a:t>This worksite would be eligible (no level 2 count needed).</a:t>
            </a:r>
            <a:endParaRPr lang="en-US" sz="2400" b="1" i="1" u="sng" dirty="0"/>
          </a:p>
          <a:p>
            <a:r>
              <a:rPr lang="en-US" sz="2800" dirty="0"/>
              <a:t> </a:t>
            </a:r>
            <a:endParaRPr lang="en-US" sz="2800" b="1" u="sng" dirty="0"/>
          </a:p>
          <a:p>
            <a:r>
              <a:rPr lang="en-US" sz="2800" b="1" u="sng" dirty="0"/>
              <a:t>Example 2</a:t>
            </a:r>
            <a:r>
              <a:rPr lang="en-US" sz="2800" dirty="0"/>
              <a:t>:   A traffic count for two consecutive hours between 3:30 pm </a:t>
            </a:r>
            <a:r>
              <a:rPr lang="en-US" sz="2800" dirty="0" smtClean="0"/>
              <a:t>&amp; 5:30 </a:t>
            </a:r>
            <a:r>
              <a:rPr lang="en-US" sz="2800" dirty="0"/>
              <a:t>pm produces a count of </a:t>
            </a:r>
            <a:r>
              <a:rPr lang="en-US" sz="2800" dirty="0" smtClean="0"/>
              <a:t>53.    </a:t>
            </a:r>
            <a:r>
              <a:rPr lang="en-US" sz="2800" dirty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12 </a:t>
            </a:r>
            <a:r>
              <a:rPr lang="en-US" sz="2800" b="1" dirty="0">
                <a:solidFill>
                  <a:srgbClr val="FF0000"/>
                </a:solidFill>
              </a:rPr>
              <a:t>x 53 = </a:t>
            </a:r>
            <a:r>
              <a:rPr lang="en-US" sz="2800" b="1" u="sng" dirty="0">
                <a:solidFill>
                  <a:srgbClr val="FF0000"/>
                </a:solidFill>
              </a:rPr>
              <a:t>636 average daily count. 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400" b="1" i="1" dirty="0"/>
              <a:t>This does not disqualify the road.  It simply means that a more accurate Level 2 Count is required if the applicant wants to continue to pursue Program funding.</a:t>
            </a:r>
            <a:endParaRPr lang="en-US" sz="2400" b="1" i="1" u="sng" dirty="0"/>
          </a:p>
          <a:p>
            <a:endParaRPr lang="en-US" sz="2800" b="1" u="sng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1 Counts: 2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406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Traffic Count </a:t>
            </a:r>
            <a:br>
              <a:rPr lang="en-US" sz="3200" b="1" u="sng" dirty="0">
                <a:solidFill>
                  <a:srgbClr val="FFFF00"/>
                </a:solidFill>
              </a:rPr>
            </a:br>
            <a:r>
              <a:rPr lang="en-US" sz="3200" b="1" u="sng" dirty="0">
                <a:solidFill>
                  <a:srgbClr val="FFFF00"/>
                </a:solidFill>
              </a:rPr>
              <a:t>Validation Form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Standard form</a:t>
            </a:r>
          </a:p>
          <a:p>
            <a:pPr marL="6350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with project files.</a:t>
            </a:r>
          </a:p>
          <a:p>
            <a:pPr marL="117475" lvl="2"/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7292"/>
            <a:ext cx="5080000" cy="681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3810000"/>
            <a:ext cx="5080000" cy="3073399"/>
          </a:xfrm>
          <a:prstGeom prst="rect">
            <a:avLst/>
          </a:prstGeom>
          <a:solidFill>
            <a:srgbClr val="4D4D4D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8967" y="67292"/>
            <a:ext cx="5080000" cy="2371108"/>
          </a:xfrm>
          <a:prstGeom prst="rect">
            <a:avLst/>
          </a:prstGeom>
          <a:solidFill>
            <a:srgbClr val="4D4D4D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913700"/>
            <a:ext cx="229203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Level 1 Counts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40640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Traffic Count </a:t>
            </a:r>
            <a:br>
              <a:rPr lang="en-US" sz="3200" b="1" u="sng" dirty="0" smtClean="0">
                <a:solidFill>
                  <a:srgbClr val="FFFF00"/>
                </a:solidFill>
              </a:rPr>
            </a:br>
            <a:r>
              <a:rPr lang="en-US" sz="3200" b="1" u="sng" dirty="0" smtClean="0">
                <a:solidFill>
                  <a:srgbClr val="FFFF00"/>
                </a:solidFill>
              </a:rPr>
              <a:t>Validation Form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117475" lvl="2"/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35091" r="8412" b="45763"/>
          <a:stretch/>
        </p:blipFill>
        <p:spPr bwMode="auto">
          <a:xfrm>
            <a:off x="0" y="2286001"/>
            <a:ext cx="9244618" cy="27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76200"/>
            <a:ext cx="229203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Level 1 Counts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1" r="13525"/>
          <a:stretch/>
        </p:blipFill>
        <p:spPr bwMode="auto">
          <a:xfrm>
            <a:off x="0" y="762000"/>
            <a:ext cx="1930400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990600"/>
            <a:ext cx="70866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Use of Existing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Level 1 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Level 2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Miscellaneous</a:t>
            </a:r>
            <a:endParaRPr lang="en-US" sz="32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2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24 hour automated count.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Why 24 hours…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2 Counts: 24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Traffic Counts not quite as straightforward as they sound: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Overview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7702738" cy="505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81434" y="6368534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FHWA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Traffic Counts not quite as straightforward as they sound: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Overview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7702738" cy="505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5909" y="2321512"/>
            <a:ext cx="1083053" cy="707886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24 hour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9% error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4270" y="2967843"/>
            <a:ext cx="311255" cy="1824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7527" y="3487310"/>
            <a:ext cx="1277016" cy="707886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48 hour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7.6% error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12870" y="4133641"/>
            <a:ext cx="45413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3560" y="4775835"/>
            <a:ext cx="1083053" cy="707886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72 hour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7% error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2606613" y="4800601"/>
            <a:ext cx="186209" cy="3291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81434" y="6368534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FHWA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etrocount.com/wp-content/uploads/2013/08/MC5600-Traffic-Counter-2-of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4" b="5064"/>
          <a:stretch/>
        </p:blipFill>
        <p:spPr bwMode="auto">
          <a:xfrm>
            <a:off x="-19050" y="3695699"/>
            <a:ext cx="9144000" cy="31527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8150" y="609599"/>
            <a:ext cx="83058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2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Any Counter type. Air tube most common.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Only total traffic is needed, not </a:t>
            </a:r>
            <a:r>
              <a:rPr lang="en-US" sz="3200" dirty="0" smtClean="0">
                <a:solidFill>
                  <a:prstClr val="black"/>
                </a:solidFill>
              </a:rPr>
              <a:t>vehicle type </a:t>
            </a:r>
            <a:r>
              <a:rPr lang="en-US" sz="3200" dirty="0">
                <a:solidFill>
                  <a:prstClr val="black"/>
                </a:solidFill>
              </a:rPr>
              <a:t>or hourly breakdowns.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2 Counts: 24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2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r>
              <a:rPr lang="en-US" sz="7200" dirty="0" smtClean="0">
                <a:solidFill>
                  <a:srgbClr val="FF0000"/>
                </a:solidFill>
              </a:rPr>
              <a:t>Must be done Between </a:t>
            </a:r>
            <a:r>
              <a:rPr lang="en-US" sz="7200" dirty="0">
                <a:solidFill>
                  <a:srgbClr val="FF0000"/>
                </a:solidFill>
              </a:rPr>
              <a:t>March 1 and the week before Thanksgiving.</a:t>
            </a: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i="1" dirty="0">
              <a:solidFill>
                <a:prstClr val="black"/>
              </a:solidFill>
            </a:endParaRPr>
          </a:p>
          <a:p>
            <a:pPr algn="just"/>
            <a:endParaRPr lang="en-US" sz="1600" b="1" i="1" u="sng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2 Counts: 24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2750" y="443003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DGLVR Law: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Overview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9533"/>
            <a:ext cx="7772400" cy="575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52400" y="2895600"/>
            <a:ext cx="838200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2 Counts</a:t>
            </a:r>
          </a:p>
          <a:p>
            <a:endParaRPr lang="en-US" sz="3200" b="1" i="1" u="sng" dirty="0" smtClean="0">
              <a:solidFill>
                <a:srgbClr val="FF0000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must be conducted between March 1 and the week before Thanksgiving.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cannot be conducted on a holiday, or the day before or after a holiday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2 Counts: 24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795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2 Counts</a:t>
            </a:r>
          </a:p>
          <a:p>
            <a:endParaRPr lang="en-US" sz="3200" b="1" i="1" u="sng" dirty="0" smtClean="0">
              <a:solidFill>
                <a:srgbClr val="FF0000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must be conducted between March 1 and the week before Thanksgiving.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cannot be conducted on a holiday, or the day before or after a holiday.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It </a:t>
            </a:r>
            <a:r>
              <a:rPr lang="en-US" sz="2800" dirty="0">
                <a:solidFill>
                  <a:prstClr val="black"/>
                </a:solidFill>
              </a:rPr>
              <a:t>must be conducted between 12 AM Tuesday and 12 AM Friday.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It </a:t>
            </a:r>
            <a:r>
              <a:rPr lang="en-US" sz="2800" dirty="0">
                <a:solidFill>
                  <a:prstClr val="black"/>
                </a:solidFill>
              </a:rPr>
              <a:t>must be conducted for a minimum of 24 consecutive </a:t>
            </a:r>
            <a:r>
              <a:rPr lang="en-US" sz="2800" dirty="0" smtClean="0">
                <a:solidFill>
                  <a:prstClr val="black"/>
                </a:solidFill>
              </a:rPr>
              <a:t>hours (hourly breakdowns not required).</a:t>
            </a:r>
            <a:endParaRPr lang="en-US" sz="2800" dirty="0">
              <a:solidFill>
                <a:prstClr val="black"/>
              </a:solidFill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Only </a:t>
            </a:r>
            <a:r>
              <a:rPr lang="en-US" sz="2800" dirty="0">
                <a:solidFill>
                  <a:prstClr val="black"/>
                </a:solidFill>
              </a:rPr>
              <a:t>the number of vehicle passes is counted, regardless of direction of travel or type of vehicle.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2 Counts: 24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2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 Level 2 count that yields &gt;500 vehicles per day means a road is not eligible.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Multiple Counts??? Up to you locally.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2 Counts: 24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Level 2 Counts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Can be done by applicant.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Can be contracted.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black"/>
                </a:solidFill>
              </a:rPr>
              <a:t>Could even be done by District</a:t>
            </a: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2 Counts: 24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Cost of Contracted </a:t>
            </a:r>
            <a:r>
              <a:rPr lang="en-US" sz="3200" b="1" u="sng" dirty="0">
                <a:solidFill>
                  <a:srgbClr val="FF0000"/>
                </a:solidFill>
              </a:rPr>
              <a:t>C</a:t>
            </a:r>
            <a:r>
              <a:rPr lang="en-US" sz="3200" b="1" u="sng" dirty="0" smtClean="0">
                <a:solidFill>
                  <a:srgbClr val="FF0000"/>
                </a:solidFill>
              </a:rPr>
              <a:t>ounts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Two 48 hour counts done for workshop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~$300 each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 Company was not local (90 min, added to cost)</a:t>
            </a: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Grouping counts will result in cost savings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2 Counts: 24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Cost of Contracted </a:t>
            </a:r>
            <a:r>
              <a:rPr lang="en-US" sz="3200" b="1" u="sng" dirty="0">
                <a:solidFill>
                  <a:srgbClr val="FF0000"/>
                </a:solidFill>
              </a:rPr>
              <a:t>C</a:t>
            </a:r>
            <a:r>
              <a:rPr lang="en-US" sz="3200" b="1" u="sng" dirty="0" smtClean="0">
                <a:solidFill>
                  <a:srgbClr val="FF0000"/>
                </a:solidFill>
              </a:rPr>
              <a:t>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</a:rPr>
              <a:t>Level 2 Counts: 24 hours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44740" y="4861560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5496" y="6498074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418346" y="4869326"/>
            <a:ext cx="562118" cy="340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73140" y="6498074"/>
            <a:ext cx="868080" cy="340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406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Traffic Count </a:t>
            </a:r>
            <a:br>
              <a:rPr lang="en-US" sz="3200" b="1" u="sng" dirty="0">
                <a:solidFill>
                  <a:srgbClr val="FFFF00"/>
                </a:solidFill>
              </a:rPr>
            </a:br>
            <a:r>
              <a:rPr lang="en-US" sz="3200" b="1" u="sng" dirty="0">
                <a:solidFill>
                  <a:srgbClr val="FFFF00"/>
                </a:solidFill>
              </a:rPr>
              <a:t>Validation Form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Standard form</a:t>
            </a:r>
          </a:p>
          <a:p>
            <a:pPr marL="6350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with project files.</a:t>
            </a:r>
          </a:p>
          <a:p>
            <a:pPr marL="117475" lvl="2"/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7292"/>
            <a:ext cx="5080000" cy="681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5257800"/>
            <a:ext cx="5080000" cy="1625599"/>
          </a:xfrm>
          <a:prstGeom prst="rect">
            <a:avLst/>
          </a:prstGeom>
          <a:solidFill>
            <a:srgbClr val="4D4D4D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8967" y="67292"/>
            <a:ext cx="5080000" cy="3742708"/>
          </a:xfrm>
          <a:prstGeom prst="rect">
            <a:avLst/>
          </a:prstGeom>
          <a:solidFill>
            <a:srgbClr val="4D4D4D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674" y="3290094"/>
            <a:ext cx="229203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Level 2 Counts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40640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Traffic Count </a:t>
            </a:r>
            <a:br>
              <a:rPr lang="en-US" sz="3200" b="1" u="sng" dirty="0" smtClean="0">
                <a:solidFill>
                  <a:srgbClr val="FFFF00"/>
                </a:solidFill>
              </a:rPr>
            </a:br>
            <a:r>
              <a:rPr lang="en-US" sz="3200" b="1" u="sng" dirty="0" smtClean="0">
                <a:solidFill>
                  <a:srgbClr val="FFFF00"/>
                </a:solidFill>
              </a:rPr>
              <a:t>Validation Form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117475" lvl="2"/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54039" r="4658" b="24111"/>
          <a:stretch/>
        </p:blipFill>
        <p:spPr bwMode="auto">
          <a:xfrm>
            <a:off x="0" y="1959505"/>
            <a:ext cx="9067800" cy="306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76200"/>
            <a:ext cx="229203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Level 2 Counts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406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Traffic Count </a:t>
            </a:r>
            <a:br>
              <a:rPr lang="en-US" sz="3200" b="1" u="sng" dirty="0">
                <a:solidFill>
                  <a:srgbClr val="FFFF00"/>
                </a:solidFill>
              </a:rPr>
            </a:br>
            <a:r>
              <a:rPr lang="en-US" sz="3200" b="1" u="sng" dirty="0">
                <a:solidFill>
                  <a:srgbClr val="FFFF00"/>
                </a:solidFill>
              </a:rPr>
              <a:t>Validation Form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>
              <a:solidFill>
                <a:srgbClr val="FF0000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Standard form</a:t>
            </a:r>
          </a:p>
          <a:p>
            <a:pPr marL="6350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6350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with project files.</a:t>
            </a:r>
          </a:p>
          <a:p>
            <a:pPr marL="117475" lvl="2"/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7292"/>
            <a:ext cx="5080000" cy="681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68967" y="67292"/>
            <a:ext cx="5080000" cy="5266708"/>
          </a:xfrm>
          <a:prstGeom prst="rect">
            <a:avLst/>
          </a:prstGeom>
          <a:solidFill>
            <a:srgbClr val="4D4D4D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789503"/>
            <a:ext cx="164089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Validation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400" y="-12700"/>
            <a:ext cx="40640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Traffic Count </a:t>
            </a:r>
            <a:br>
              <a:rPr lang="en-US" sz="3200" b="1" u="sng" dirty="0" smtClean="0">
                <a:solidFill>
                  <a:srgbClr val="FFFF00"/>
                </a:solidFill>
              </a:rPr>
            </a:br>
            <a:r>
              <a:rPr lang="en-US" sz="3200" b="1" u="sng" dirty="0" smtClean="0">
                <a:solidFill>
                  <a:srgbClr val="FFFF00"/>
                </a:solidFill>
              </a:rPr>
              <a:t>Validation Form</a:t>
            </a:r>
            <a:r>
              <a:rPr lang="en-US" sz="3200" b="1" dirty="0" smtClean="0">
                <a:solidFill>
                  <a:srgbClr val="FFFF00"/>
                </a:solidFill>
              </a:rPr>
              <a:t>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117475" lvl="2"/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76728" r="5763" b="1422"/>
          <a:stretch/>
        </p:blipFill>
        <p:spPr bwMode="auto">
          <a:xfrm>
            <a:off x="168675" y="2016441"/>
            <a:ext cx="8899125" cy="30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4052" y="1000778"/>
            <a:ext cx="76283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lvl="1"/>
            <a:r>
              <a:rPr lang="en-US" sz="6000" dirty="0">
                <a:solidFill>
                  <a:schemeClr val="bg1"/>
                </a:solidFill>
              </a:rPr>
              <a:t>Keep with project files.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DGLVR Law: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lvl="0"/>
            <a:r>
              <a:rPr lang="en-US" sz="2800" i="1" dirty="0" smtClean="0"/>
              <a:t>“ </a:t>
            </a:r>
            <a:r>
              <a:rPr lang="en-US" sz="2800" i="1" u="sng" dirty="0" smtClean="0"/>
              <a:t>To fund safe, efficient, and environmentally sound maintenance of sections of low </a:t>
            </a:r>
            <a:r>
              <a:rPr lang="en-US" sz="2800" i="1" u="sng" dirty="0"/>
              <a:t>volume roads that are sealed or paved </a:t>
            </a:r>
            <a:r>
              <a:rPr lang="en-US" sz="2800" b="1" i="1" u="sng" dirty="0">
                <a:solidFill>
                  <a:srgbClr val="FF0000"/>
                </a:solidFill>
              </a:rPr>
              <a:t>with an average daily traffic count of 500 vehicles or less</a:t>
            </a:r>
            <a:r>
              <a:rPr lang="en-US" sz="2800" b="1" i="1" u="sng" dirty="0" smtClean="0">
                <a:solidFill>
                  <a:srgbClr val="FF0000"/>
                </a:solidFill>
              </a:rPr>
              <a:t>.</a:t>
            </a:r>
            <a:r>
              <a:rPr lang="en-US" sz="2800" b="1" i="1" dirty="0" smtClean="0"/>
              <a:t>”</a:t>
            </a:r>
          </a:p>
          <a:p>
            <a:pPr lvl="0"/>
            <a:endParaRPr lang="en-US" sz="2800" b="1" i="1" dirty="0"/>
          </a:p>
          <a:p>
            <a:pPr lvl="0"/>
            <a:endParaRPr lang="en-US" sz="2800" b="1" i="1" dirty="0" smtClean="0"/>
          </a:p>
          <a:p>
            <a:pPr lvl="0"/>
            <a:r>
              <a:rPr lang="en-US" sz="2800" b="1" dirty="0" smtClean="0"/>
              <a:t>(Unpaved road do not need traffic counts!)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1" r="13525"/>
          <a:stretch/>
        </p:blipFill>
        <p:spPr bwMode="auto">
          <a:xfrm>
            <a:off x="0" y="762000"/>
            <a:ext cx="1930400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91195" y="-55244"/>
            <a:ext cx="456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</a:rPr>
              <a:t>Introduction</a:t>
            </a:r>
            <a:endParaRPr lang="en-US" sz="2200" b="1" dirty="0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Driving Surface Aggregate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76161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860925" algn="l"/>
              </a:tabLst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3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990600"/>
            <a:ext cx="70866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Use of Existing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</a:rPr>
              <a:t>Level 1 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Level 2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Miscellaneous</a:t>
            </a:r>
            <a:endParaRPr lang="en-US" sz="3200" b="1" dirty="0">
              <a:solidFill>
                <a:srgbClr val="FF0000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6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40105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Conservation </a:t>
            </a:r>
            <a:r>
              <a:rPr lang="en-US" sz="3200" dirty="0"/>
              <a:t>Districts may, at their discretion, use administrative and education funding to facilitate or support traffic counts for applicants. </a:t>
            </a:r>
            <a:endParaRPr lang="en-US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Buying and loaning counters.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Paying for third party counts. 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Districts </a:t>
            </a:r>
            <a:r>
              <a:rPr lang="en-US" sz="3200" dirty="0"/>
              <a:t>should insure that all potential applicants have equal access to any traffic count facilitation measures they may employ.</a:t>
            </a:r>
          </a:p>
          <a:p>
            <a:pPr lvl="1"/>
            <a:endParaRPr lang="en-US" sz="32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400" b="1" dirty="0"/>
              <a:t>Miscellaneous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40105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NORMAL Traffic Counts</a:t>
            </a:r>
          </a:p>
          <a:p>
            <a:r>
              <a:rPr lang="en-US" sz="2800" dirty="0"/>
              <a:t>A traffic count survey cannot be conducted in a timeframe or manner that intentionally causes artificially low average daily traffic counts on a particular road </a:t>
            </a:r>
            <a:r>
              <a:rPr lang="en-US" sz="2800" dirty="0" smtClean="0"/>
              <a:t>segment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ummer </a:t>
            </a:r>
            <a:r>
              <a:rPr lang="en-US" sz="2800" dirty="0"/>
              <a:t>recess for a school access </a:t>
            </a:r>
            <a:r>
              <a:rPr lang="en-US" sz="2800" dirty="0" smtClean="0"/>
              <a:t>road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When access is </a:t>
            </a:r>
            <a:r>
              <a:rPr lang="en-US" sz="2800" dirty="0"/>
              <a:t>partially restricted or reduced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Any </a:t>
            </a:r>
            <a:r>
              <a:rPr lang="en-US" sz="2800" dirty="0"/>
              <a:t>other timeframe or manner that intentionally causes low average daily traffic counts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We can’t  make a rule for everything.  Use common sense.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400" b="1" dirty="0"/>
              <a:t>Miscellaneous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40105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Sharing Count Data</a:t>
            </a:r>
          </a:p>
          <a:p>
            <a:r>
              <a:rPr lang="en-US" sz="2800" dirty="0" smtClean="0"/>
              <a:t>You may want to partner with your planning commission and/or share data with PennDOT.  Note that PennDOT has additional requirements above our Level 2: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24 hours must start and end at midnight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Must include hourly breakdowns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May need vehicle class breakdowns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PennDOT has specific counter vendors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lvl="1"/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400" b="1" dirty="0"/>
              <a:t>Miscellaneous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40105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Traffic Count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500 vehicles per day is simply a “door” that is open or closed for Program eligibility.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have not, and don’t recommend, using traffic data to rank sites.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lvl="1"/>
            <a:endParaRPr lang="en-US" sz="2800" dirty="0">
              <a:solidFill>
                <a:prstClr val="black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</a:endParaRPr>
          </a:p>
          <a:p>
            <a:pPr algn="just"/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400" b="1" dirty="0"/>
              <a:t>Miscellaneous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This policy sets the minimum statewide Program standard.  Your County can enact stricter count standards.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Level 1 counts on video only?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Only level 2 counts accepted?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48 Hour or longer counts for level 2?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Third party counts only?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CD doing counts?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Must have hourly traffic breakdowns?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Mandatory counts with application?</a:t>
            </a:r>
            <a:endParaRPr lang="en-US" sz="15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400" b="1" dirty="0"/>
              <a:t>Miscellaneous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4572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Webinar, including Q&amp;A, will be recorded and available later.  </a:t>
            </a:r>
            <a:r>
              <a:rPr lang="en-US" sz="3200" b="1" dirty="0" smtClean="0">
                <a:solidFill>
                  <a:srgbClr val="FF0000"/>
                </a:solidFill>
                <a:hlinkClick r:id="rId3"/>
              </a:rPr>
              <a:t>www.dirtandgravelroads.org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400" b="1" dirty="0"/>
              <a:t>Miscellaneous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 bwMode="auto">
          <a:xfrm>
            <a:off x="685800" y="1642122"/>
            <a:ext cx="7730671" cy="52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457200"/>
            <a:ext cx="8305800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Other webinars planned for Fall / Winter.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Look for future announcements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Quality Assurance Board Issues</a:t>
            </a:r>
            <a:endParaRPr lang="en-US" sz="32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DSA: Aggregate Clearinghouse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Stream Crossing Replacement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Developing Application Ranking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Update and review of new forms.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GIS system updates.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Permitting issues with DGLVR projects.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Specific sections of admin manual.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Pavement  / LVR issues.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400" b="1" dirty="0"/>
              <a:t>Miscellaneous</a:t>
            </a:r>
            <a:endParaRPr lang="en-US" sz="22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metrocount.com/wp-content/uploads/2013/08/MC5600-Traffic-Counter-2-of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49884"/>
            <a:ext cx="9144000" cy="35400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43544" y="164084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</a:rPr>
              <a:t>Low Volume Road Traffic Counts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59872" y="4319656"/>
            <a:ext cx="911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Steve Bloser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PSU Center for Dirt and Gravel Roads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smb201@psu.edu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5473"/>
            <a:ext cx="8229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 smtClean="0">
                <a:latin typeface="Baskerville Old Face" panose="02020602080505020303" pitchFamily="18" charset="0"/>
              </a:rPr>
              <a:t>Q&amp;A</a:t>
            </a:r>
            <a:endParaRPr lang="en-US" sz="28700" dirty="0"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Traffic Counts are not quite as straightforward as they sound: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FHWA has a standard method, recommends a 48 hour count.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Nobody, including PennDOT, really uses the FHWA method directly.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EVERY STATE has their own methods and policies.</a:t>
            </a:r>
            <a:endParaRPr lang="en-US" sz="3200" dirty="0"/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Traffic Counts are not quite as straightforward as they sound: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Overview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05000" y="1953567"/>
            <a:ext cx="0" cy="3733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05000" y="5687367"/>
            <a:ext cx="5943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7613" y="6248400"/>
            <a:ext cx="2178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Length of count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7837" y="4495800"/>
            <a:ext cx="1619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Confidence</a:t>
            </a:r>
            <a:br>
              <a:rPr lang="en-US" sz="2400" b="1" dirty="0" smtClean="0"/>
            </a:br>
            <a:r>
              <a:rPr lang="en-US" sz="2400" b="1" dirty="0" smtClean="0"/>
              <a:t>in count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5687366"/>
            <a:ext cx="908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hours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08137" y="5687366"/>
            <a:ext cx="76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days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5702297"/>
            <a:ext cx="990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weeks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57816" y="5687367"/>
            <a:ext cx="115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months</a:t>
            </a:r>
            <a:endParaRPr lang="en-US" sz="2400" b="1" dirty="0"/>
          </a:p>
        </p:txBody>
      </p:sp>
      <p:sp>
        <p:nvSpPr>
          <p:cNvPr id="9" name="Freeform 8"/>
          <p:cNvSpPr/>
          <p:nvPr/>
        </p:nvSpPr>
        <p:spPr>
          <a:xfrm>
            <a:off x="2062986" y="2199332"/>
            <a:ext cx="5620514" cy="1305868"/>
          </a:xfrm>
          <a:custGeom>
            <a:avLst/>
            <a:gdLst>
              <a:gd name="connsiteX0" fmla="*/ 25822 w 5817022"/>
              <a:gd name="connsiteY0" fmla="*/ 1143000 h 1143000"/>
              <a:gd name="connsiteX1" fmla="*/ 571922 w 5817022"/>
              <a:gd name="connsiteY1" fmla="*/ 863600 h 1143000"/>
              <a:gd name="connsiteX2" fmla="*/ 3886622 w 5817022"/>
              <a:gd name="connsiteY2" fmla="*/ 177800 h 1143000"/>
              <a:gd name="connsiteX3" fmla="*/ 5817022 w 5817022"/>
              <a:gd name="connsiteY3" fmla="*/ 0 h 1143000"/>
              <a:gd name="connsiteX0" fmla="*/ 0 w 5791200"/>
              <a:gd name="connsiteY0" fmla="*/ 1143000 h 1143000"/>
              <a:gd name="connsiteX1" fmla="*/ 546100 w 5791200"/>
              <a:gd name="connsiteY1" fmla="*/ 863600 h 1143000"/>
              <a:gd name="connsiteX2" fmla="*/ 3860800 w 5791200"/>
              <a:gd name="connsiteY2" fmla="*/ 177800 h 1143000"/>
              <a:gd name="connsiteX3" fmla="*/ 5791200 w 5791200"/>
              <a:gd name="connsiteY3" fmla="*/ 0 h 1143000"/>
              <a:gd name="connsiteX0" fmla="*/ 0 w 5990869"/>
              <a:gd name="connsiteY0" fmla="*/ 1912162 h 1912162"/>
              <a:gd name="connsiteX1" fmla="*/ 745769 w 5990869"/>
              <a:gd name="connsiteY1" fmla="*/ 863600 h 1912162"/>
              <a:gd name="connsiteX2" fmla="*/ 4060469 w 5990869"/>
              <a:gd name="connsiteY2" fmla="*/ 177800 h 1912162"/>
              <a:gd name="connsiteX3" fmla="*/ 5990869 w 5990869"/>
              <a:gd name="connsiteY3" fmla="*/ 0 h 1912162"/>
              <a:gd name="connsiteX0" fmla="*/ 0 w 5990869"/>
              <a:gd name="connsiteY0" fmla="*/ 1912162 h 1912162"/>
              <a:gd name="connsiteX1" fmla="*/ 905504 w 5990869"/>
              <a:gd name="connsiteY1" fmla="*/ 597186 h 1912162"/>
              <a:gd name="connsiteX2" fmla="*/ 4060469 w 5990869"/>
              <a:gd name="connsiteY2" fmla="*/ 177800 h 1912162"/>
              <a:gd name="connsiteX3" fmla="*/ 5990869 w 5990869"/>
              <a:gd name="connsiteY3" fmla="*/ 0 h 1912162"/>
              <a:gd name="connsiteX0" fmla="*/ 0 w 5990869"/>
              <a:gd name="connsiteY0" fmla="*/ 1912162 h 1912162"/>
              <a:gd name="connsiteX1" fmla="*/ 905504 w 5990869"/>
              <a:gd name="connsiteY1" fmla="*/ 597186 h 1912162"/>
              <a:gd name="connsiteX2" fmla="*/ 5990869 w 5990869"/>
              <a:gd name="connsiteY2" fmla="*/ 0 h 1912162"/>
              <a:gd name="connsiteX0" fmla="*/ 0 w 5891035"/>
              <a:gd name="connsiteY0" fmla="*/ 1263316 h 1263316"/>
              <a:gd name="connsiteX1" fmla="*/ 805670 w 5891035"/>
              <a:gd name="connsiteY1" fmla="*/ 597186 h 1263316"/>
              <a:gd name="connsiteX2" fmla="*/ 5891035 w 5891035"/>
              <a:gd name="connsiteY2" fmla="*/ 0 h 1263316"/>
              <a:gd name="connsiteX0" fmla="*/ 0 w 5891035"/>
              <a:gd name="connsiteY0" fmla="*/ 1263316 h 1263316"/>
              <a:gd name="connsiteX1" fmla="*/ 805670 w 5891035"/>
              <a:gd name="connsiteY1" fmla="*/ 597186 h 1263316"/>
              <a:gd name="connsiteX2" fmla="*/ 5891035 w 5891035"/>
              <a:gd name="connsiteY2" fmla="*/ 0 h 1263316"/>
              <a:gd name="connsiteX0" fmla="*/ 0 w 5891035"/>
              <a:gd name="connsiteY0" fmla="*/ 1263316 h 1263316"/>
              <a:gd name="connsiteX1" fmla="*/ 805670 w 5891035"/>
              <a:gd name="connsiteY1" fmla="*/ 597186 h 1263316"/>
              <a:gd name="connsiteX2" fmla="*/ 5891035 w 5891035"/>
              <a:gd name="connsiteY2" fmla="*/ 0 h 12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1035" h="1263316">
                <a:moveTo>
                  <a:pt x="0" y="1263316"/>
                </a:moveTo>
                <a:cubicBezTo>
                  <a:pt x="137674" y="1006387"/>
                  <a:pt x="70090" y="897976"/>
                  <a:pt x="805670" y="597186"/>
                </a:cubicBezTo>
                <a:cubicBezTo>
                  <a:pt x="1541250" y="296396"/>
                  <a:pt x="4831584" y="124414"/>
                  <a:pt x="5891035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3589" y="1737667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100%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75735" y="25908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90%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75734" y="35052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8</a:t>
            </a:r>
            <a:r>
              <a:rPr lang="en-US" sz="2400" b="1" dirty="0" smtClean="0"/>
              <a:t>0%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52139" y="3792884"/>
            <a:ext cx="397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illustration only, not actual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8150" y="609599"/>
            <a:ext cx="83058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Traffic Counts, Our Goal:</a:t>
            </a:r>
          </a:p>
          <a:p>
            <a:endParaRPr lang="en-US" sz="3200" b="1" u="sng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Verify within reason a road has </a:t>
            </a:r>
            <a:r>
              <a:rPr lang="en-US" sz="3200" u="sng" dirty="0" smtClean="0"/>
              <a:t>&lt;</a:t>
            </a:r>
            <a:r>
              <a:rPr lang="en-US" sz="3200" dirty="0" smtClean="0"/>
              <a:t>500 vehicles per day.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Simple, and accurate enough.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60375" lvl="2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prstClr val="black"/>
              </a:solidFill>
            </a:endParaRPr>
          </a:p>
          <a:p>
            <a:pPr algn="just"/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500" dirty="0" smtClean="0">
                <a:solidFill>
                  <a:prstClr val="black"/>
                </a:solidFill>
              </a:rPr>
              <a:t> </a:t>
            </a:r>
            <a:r>
              <a:rPr lang="en-US" sz="1500" b="1" dirty="0" smtClean="0">
                <a:solidFill>
                  <a:prstClr val="black"/>
                </a:solidFill>
              </a:rPr>
              <a:t> 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693738" lvl="1" indent="-236538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LVR Traffic Counts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6918" y="-41540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</a:rPr>
              <a:t>Overview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audio, </a:t>
            </a:r>
            <a:r>
              <a:rPr lang="en-US" b="1" dirty="0" smtClean="0">
                <a:solidFill>
                  <a:srgbClr val="FF0000"/>
                </a:solidFill>
              </a:rPr>
              <a:t>call conference line: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</TotalTime>
  <Words>3700</Words>
  <Application>Microsoft Office PowerPoint</Application>
  <PresentationFormat>On-screen Show (4:3)</PresentationFormat>
  <Paragraphs>1058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Dirt and Gravel Webinar Test 6/5/14</dc:title>
  <dc:creator>Steve Bloser</dc:creator>
  <cp:lastModifiedBy>Steve Bloser</cp:lastModifiedBy>
  <cp:revision>136</cp:revision>
  <cp:lastPrinted>2014-10-22T13:57:36Z</cp:lastPrinted>
  <dcterms:created xsi:type="dcterms:W3CDTF">2014-06-04T15:23:04Z</dcterms:created>
  <dcterms:modified xsi:type="dcterms:W3CDTF">2014-10-22T18:45:04Z</dcterms:modified>
</cp:coreProperties>
</file>