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7" r:id="rId1"/>
  </p:sldMasterIdLst>
  <p:notesMasterIdLst>
    <p:notesMasterId r:id="rId39"/>
  </p:notesMasterIdLst>
  <p:handoutMasterIdLst>
    <p:handoutMasterId r:id="rId40"/>
  </p:handoutMasterIdLst>
  <p:sldIdLst>
    <p:sldId id="619" r:id="rId2"/>
    <p:sldId id="621" r:id="rId3"/>
    <p:sldId id="681" r:id="rId4"/>
    <p:sldId id="623" r:id="rId5"/>
    <p:sldId id="652" r:id="rId6"/>
    <p:sldId id="653" r:id="rId7"/>
    <p:sldId id="654" r:id="rId8"/>
    <p:sldId id="655" r:id="rId9"/>
    <p:sldId id="656" r:id="rId10"/>
    <p:sldId id="657" r:id="rId11"/>
    <p:sldId id="658" r:id="rId12"/>
    <p:sldId id="660" r:id="rId13"/>
    <p:sldId id="659" r:id="rId14"/>
    <p:sldId id="661" r:id="rId15"/>
    <p:sldId id="665" r:id="rId16"/>
    <p:sldId id="663" r:id="rId17"/>
    <p:sldId id="662" r:id="rId18"/>
    <p:sldId id="666" r:id="rId19"/>
    <p:sldId id="664" r:id="rId20"/>
    <p:sldId id="667" r:id="rId21"/>
    <p:sldId id="668" r:id="rId22"/>
    <p:sldId id="680" r:id="rId23"/>
    <p:sldId id="670" r:id="rId24"/>
    <p:sldId id="671" r:id="rId25"/>
    <p:sldId id="673" r:id="rId26"/>
    <p:sldId id="674" r:id="rId27"/>
    <p:sldId id="675" r:id="rId28"/>
    <p:sldId id="672" r:id="rId29"/>
    <p:sldId id="676" r:id="rId30"/>
    <p:sldId id="678" r:id="rId31"/>
    <p:sldId id="679" r:id="rId32"/>
    <p:sldId id="682" r:id="rId33"/>
    <p:sldId id="677" r:id="rId34"/>
    <p:sldId id="647" r:id="rId35"/>
    <p:sldId id="648" r:id="rId36"/>
    <p:sldId id="649" r:id="rId37"/>
    <p:sldId id="622" r:id="rId3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ve Bloser 2" initials="SB2" lastIdx="1" clrIdx="0">
    <p:extLst>
      <p:ext uri="{19B8F6BF-5375-455C-9EA6-DF929625EA0E}">
        <p15:presenceInfo xmlns:p15="http://schemas.microsoft.com/office/powerpoint/2012/main" userId="Steve Bloser 2"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13223D"/>
    <a:srgbClr val="FFFFCC"/>
    <a:srgbClr val="FFFF99"/>
    <a:srgbClr val="6699FF"/>
    <a:srgbClr val="99CCFF"/>
    <a:srgbClr val="1B3055"/>
    <a:srgbClr val="C9D7ED"/>
    <a:srgbClr val="7E8BB4"/>
    <a:srgbClr val="505E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09" autoAdjust="0"/>
    <p:restoredTop sz="94343" autoAdjust="0"/>
  </p:normalViewPr>
  <p:slideViewPr>
    <p:cSldViewPr snapToGrid="0">
      <p:cViewPr varScale="1">
        <p:scale>
          <a:sx n="93" d="100"/>
          <a:sy n="93" d="100"/>
        </p:scale>
        <p:origin x="1274" y="26"/>
      </p:cViewPr>
      <p:guideLst/>
    </p:cSldViewPr>
  </p:slideViewPr>
  <p:notesTextViewPr>
    <p:cViewPr>
      <p:scale>
        <a:sx n="150" d="100"/>
        <a:sy n="150" d="100"/>
      </p:scale>
      <p:origin x="0" y="0"/>
    </p:cViewPr>
  </p:notesTextViewPr>
  <p:sorterViewPr>
    <p:cViewPr>
      <p:scale>
        <a:sx n="200" d="100"/>
        <a:sy n="200" d="100"/>
      </p:scale>
      <p:origin x="0" y="-123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20BEC9AF-13F9-432C-95A0-FB7E18E2160A}" type="datetimeFigureOut">
              <a:rPr lang="en-US" smtClean="0"/>
              <a:t>12/18/2020</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07706101-A310-4655-B5F2-1A6DB963B7C9}" type="slidenum">
              <a:rPr lang="en-US" smtClean="0"/>
              <a:t>‹#›</a:t>
            </a:fld>
            <a:endParaRPr lang="en-US"/>
          </a:p>
        </p:txBody>
      </p:sp>
    </p:spTree>
    <p:extLst>
      <p:ext uri="{BB962C8B-B14F-4D97-AF65-F5344CB8AC3E}">
        <p14:creationId xmlns:p14="http://schemas.microsoft.com/office/powerpoint/2010/main" val="37314365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86C265B-0F5A-47EF-8F99-8C9A93E1E392}" type="datetimeFigureOut">
              <a:rPr lang="en-US" smtClean="0"/>
              <a:t>12/18/2020</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C621D54-860F-492E-96AB-1E06C7EE6B67}" type="slidenum">
              <a:rPr lang="en-US" smtClean="0"/>
              <a:t>‹#›</a:t>
            </a:fld>
            <a:endParaRPr lang="en-US"/>
          </a:p>
        </p:txBody>
      </p:sp>
    </p:spTree>
    <p:extLst>
      <p:ext uri="{BB962C8B-B14F-4D97-AF65-F5344CB8AC3E}">
        <p14:creationId xmlns:p14="http://schemas.microsoft.com/office/powerpoint/2010/main" val="1123978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FA1E8-4486-4EC2-9676-3D74C17011A0}"/>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63C4F9ED-758E-48CE-B2A0-2F8C616F7AA4}"/>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51A8F517-C479-46E8-A8C1-389F294971E2}"/>
              </a:ext>
            </a:extLst>
          </p:cNvPr>
          <p:cNvSpPr>
            <a:spLocks noGrp="1"/>
          </p:cNvSpPr>
          <p:nvPr>
            <p:ph type="dt" sz="half" idx="10"/>
          </p:nvPr>
        </p:nvSpPr>
        <p:spPr/>
        <p:txBody>
          <a:bodyPr/>
          <a:lstStyle/>
          <a:p>
            <a:fld id="{A24056C9-724F-4CE3-AF9C-111AEE16F6A3}" type="datetime1">
              <a:rPr lang="en-US" smtClean="0">
                <a:solidFill>
                  <a:prstClr val="black">
                    <a:tint val="75000"/>
                  </a:prstClr>
                </a:solidFill>
              </a:rPr>
              <a:t>12/18/2020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2A480C2-32F7-4902-867F-F66265523A3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464FDA0B-B5D5-4F68-B5B1-B0D895E985E1}"/>
              </a:ext>
            </a:extLst>
          </p:cNvPr>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2302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2F8A8-C09B-4CFD-BD4A-5C24C10F0AB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7C7525-AF25-4073-8EFC-9A33AB44EBE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3320DC-DCB4-469D-A71A-6F4D596EA302}"/>
              </a:ext>
            </a:extLst>
          </p:cNvPr>
          <p:cNvSpPr>
            <a:spLocks noGrp="1"/>
          </p:cNvSpPr>
          <p:nvPr>
            <p:ph type="dt" sz="half" idx="10"/>
          </p:nvPr>
        </p:nvSpPr>
        <p:spPr/>
        <p:txBody>
          <a:bodyPr/>
          <a:lstStyle/>
          <a:p>
            <a:fld id="{9910EF9B-89A4-403C-9A06-811CCA4FE0D7}" type="datetime1">
              <a:rPr lang="en-US" smtClean="0">
                <a:solidFill>
                  <a:prstClr val="black">
                    <a:tint val="75000"/>
                  </a:prstClr>
                </a:solidFill>
              </a:rPr>
              <a:t>12/18/2020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78475554-2D25-4852-9D21-726CFB97C61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606B81D7-CC4B-461A-935F-A81D677D76F9}"/>
              </a:ext>
            </a:extLst>
          </p:cNvPr>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110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9DD494-8EBF-45AF-B29D-ECAE21C6D481}"/>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6D762B9-2B82-42E5-AE2B-55623B8D2358}"/>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CAD6CF-FB57-400E-95BC-AB5BA977254E}"/>
              </a:ext>
            </a:extLst>
          </p:cNvPr>
          <p:cNvSpPr>
            <a:spLocks noGrp="1"/>
          </p:cNvSpPr>
          <p:nvPr>
            <p:ph type="dt" sz="half" idx="10"/>
          </p:nvPr>
        </p:nvSpPr>
        <p:spPr/>
        <p:txBody>
          <a:bodyPr/>
          <a:lstStyle/>
          <a:p>
            <a:fld id="{65ED01E5-436A-4993-A279-893E51652C6C}" type="datetime1">
              <a:rPr lang="en-US" smtClean="0">
                <a:solidFill>
                  <a:prstClr val="black">
                    <a:tint val="75000"/>
                  </a:prstClr>
                </a:solidFill>
              </a:rPr>
              <a:t>12/18/2020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EB6311B-2F5B-4079-87E5-8C4FE11831E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6B3D0366-3436-47E6-A9AB-2D2C7832B2CD}"/>
              </a:ext>
            </a:extLst>
          </p:cNvPr>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72003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29C4DB2-B96F-41D8-98BD-6FA2B851A3FF}" type="datetime1">
              <a:rPr lang="en-US" smtClean="0">
                <a:solidFill>
                  <a:prstClr val="black"/>
                </a:solidFill>
              </a:rPr>
              <a:t>12/18/2020</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7756706-769E-4FD4-8BF0-D4A6E73368F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643779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C7C896B-3B15-4084-B660-5C5D1539418C}" type="datetime1">
              <a:rPr lang="en-US" smtClean="0">
                <a:solidFill>
                  <a:prstClr val="black"/>
                </a:solidFill>
              </a:rPr>
              <a:t>12/18/2020</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7756706-769E-4FD4-8BF0-D4A6E73368F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21741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E6BA7-454A-4CB1-B307-E599E2D6F2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2F94F1-0879-45C8-866B-AEDE663CC6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6A3C79-2368-4835-83E7-6B4B99D25EFF}"/>
              </a:ext>
            </a:extLst>
          </p:cNvPr>
          <p:cNvSpPr>
            <a:spLocks noGrp="1"/>
          </p:cNvSpPr>
          <p:nvPr>
            <p:ph type="dt" sz="half" idx="10"/>
          </p:nvPr>
        </p:nvSpPr>
        <p:spPr/>
        <p:txBody>
          <a:bodyPr/>
          <a:lstStyle/>
          <a:p>
            <a:fld id="{E8DFAE20-EF24-493D-B363-1A55B4136C71}" type="datetime1">
              <a:rPr lang="en-US" smtClean="0">
                <a:solidFill>
                  <a:prstClr val="black">
                    <a:tint val="75000"/>
                  </a:prstClr>
                </a:solidFill>
              </a:rPr>
              <a:t>12/18/2020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5CE2078-9F94-48D2-9B49-F376F0A9FC8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454F9FC7-4471-4A7E-B628-1D0A7DE19BB4}"/>
              </a:ext>
            </a:extLst>
          </p:cNvPr>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1729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48581-66B1-4E9C-AADD-320F397A7672}"/>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CF271636-79A1-4820-85DD-8350DEA30A19}"/>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7DF771E-E8E3-44BF-9553-4B7007F2BF76}"/>
              </a:ext>
            </a:extLst>
          </p:cNvPr>
          <p:cNvSpPr>
            <a:spLocks noGrp="1"/>
          </p:cNvSpPr>
          <p:nvPr>
            <p:ph type="dt" sz="half" idx="10"/>
          </p:nvPr>
        </p:nvSpPr>
        <p:spPr/>
        <p:txBody>
          <a:bodyPr/>
          <a:lstStyle/>
          <a:p>
            <a:fld id="{BC1C68A5-A349-426D-BD96-8F218753A44F}" type="datetime1">
              <a:rPr lang="en-US" smtClean="0">
                <a:solidFill>
                  <a:prstClr val="black">
                    <a:tint val="75000"/>
                  </a:prstClr>
                </a:solidFill>
              </a:rPr>
              <a:t>12/18/2020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83315BA-8E56-4B11-B512-DA9F60F4B15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16F97A5-686F-4B26-847F-A11DEB85D31C}"/>
              </a:ext>
            </a:extLst>
          </p:cNvPr>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8443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A4F63-D5B7-49B5-9C83-38075E9710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730E16-3578-4BF5-8E0C-37D5D395B9C8}"/>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BAF1E0-DB78-49EE-A081-0553D527867D}"/>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0C3FF69-C02A-4922-9842-CD35976366AF}"/>
              </a:ext>
            </a:extLst>
          </p:cNvPr>
          <p:cNvSpPr>
            <a:spLocks noGrp="1"/>
          </p:cNvSpPr>
          <p:nvPr>
            <p:ph type="dt" sz="half" idx="10"/>
          </p:nvPr>
        </p:nvSpPr>
        <p:spPr/>
        <p:txBody>
          <a:bodyPr/>
          <a:lstStyle/>
          <a:p>
            <a:fld id="{F14FCD2A-6E2E-41D5-9507-18C1E9AC6D7A}" type="datetime1">
              <a:rPr lang="en-US" smtClean="0">
                <a:solidFill>
                  <a:prstClr val="black">
                    <a:tint val="75000"/>
                  </a:prstClr>
                </a:solidFill>
              </a:rPr>
              <a:t>12/18/2020</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EC641AA3-0806-46B9-802F-C012096E8AAA}"/>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983215D-B65F-48D6-91D2-96A21AC4F310}"/>
              </a:ext>
            </a:extLst>
          </p:cNvPr>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6519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B5177-6406-4E3C-9641-74F2DB7773CA}"/>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03BE50-3595-4C81-9B87-C03EE9E9E872}"/>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04689BDB-4DE3-4075-933E-169288D703DC}"/>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CBDAB73-C3A7-4297-BC87-4E16154EB2E0}"/>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EAC5B455-E27A-4083-A879-2FB598BACDE0}"/>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5214B34-4CEB-4B07-9715-CBC23D955B9C}"/>
              </a:ext>
            </a:extLst>
          </p:cNvPr>
          <p:cNvSpPr>
            <a:spLocks noGrp="1"/>
          </p:cNvSpPr>
          <p:nvPr>
            <p:ph type="dt" sz="half" idx="10"/>
          </p:nvPr>
        </p:nvSpPr>
        <p:spPr/>
        <p:txBody>
          <a:bodyPr/>
          <a:lstStyle/>
          <a:p>
            <a:fld id="{3CEC95DB-7D31-4642-A0E7-AE5DC9A72850}" type="datetime1">
              <a:rPr lang="en-US" smtClean="0">
                <a:solidFill>
                  <a:prstClr val="black">
                    <a:tint val="75000"/>
                  </a:prstClr>
                </a:solidFill>
              </a:rPr>
              <a:t>12/18/2020</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970CEDC0-AB13-43E0-87CE-CE68F09AFA93}"/>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1B8E9FF7-9CBB-4696-A942-4E6C800EA5ED}"/>
              </a:ext>
            </a:extLst>
          </p:cNvPr>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6963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C2578-C685-4252-BE8B-74518807C15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7BFB61E-DB5E-4EAC-AAEB-86F78A0263D7}"/>
              </a:ext>
            </a:extLst>
          </p:cNvPr>
          <p:cNvSpPr>
            <a:spLocks noGrp="1"/>
          </p:cNvSpPr>
          <p:nvPr>
            <p:ph type="dt" sz="half" idx="10"/>
          </p:nvPr>
        </p:nvSpPr>
        <p:spPr/>
        <p:txBody>
          <a:bodyPr/>
          <a:lstStyle/>
          <a:p>
            <a:fld id="{5CC65F9E-492E-43BB-B248-D2FDEA021399}" type="datetime1">
              <a:rPr lang="en-US" smtClean="0">
                <a:solidFill>
                  <a:prstClr val="black">
                    <a:tint val="75000"/>
                  </a:prstClr>
                </a:solidFill>
              </a:rPr>
              <a:t>12/18/2020</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72375B25-32B9-4F00-B8F1-2481C37DC9E8}"/>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0C5D13C1-42B5-4502-A7FB-C13F5A97187D}"/>
              </a:ext>
            </a:extLst>
          </p:cNvPr>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7264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1C1852-1AF6-4ECE-8414-A49BFFE62048}"/>
              </a:ext>
            </a:extLst>
          </p:cNvPr>
          <p:cNvSpPr>
            <a:spLocks noGrp="1"/>
          </p:cNvSpPr>
          <p:nvPr>
            <p:ph type="dt" sz="half" idx="10"/>
          </p:nvPr>
        </p:nvSpPr>
        <p:spPr/>
        <p:txBody>
          <a:bodyPr/>
          <a:lstStyle/>
          <a:p>
            <a:fld id="{44CA5B10-4F82-40E1-BC77-1D7E7D8E4993}" type="datetime1">
              <a:rPr lang="en-US" smtClean="0">
                <a:solidFill>
                  <a:prstClr val="black">
                    <a:tint val="75000"/>
                  </a:prstClr>
                </a:solidFill>
              </a:rPr>
              <a:t>12/18/2020</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E72585AB-6159-42BD-AC70-8DCE6297C1DA}"/>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7573750D-1357-48AB-A13D-5F3BE0541132}"/>
              </a:ext>
            </a:extLst>
          </p:cNvPr>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6685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E52C2-0C16-4FB0-8C00-D032408E6E64}"/>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B55CE2F0-53FA-410D-ADD1-DDB5AE4A0054}"/>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C08368E-E46D-4F83-8541-E9B20AA3F9E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309AF25-A026-4F24-9C05-1D1140033D49}"/>
              </a:ext>
            </a:extLst>
          </p:cNvPr>
          <p:cNvSpPr>
            <a:spLocks noGrp="1"/>
          </p:cNvSpPr>
          <p:nvPr>
            <p:ph type="dt" sz="half" idx="10"/>
          </p:nvPr>
        </p:nvSpPr>
        <p:spPr/>
        <p:txBody>
          <a:bodyPr/>
          <a:lstStyle/>
          <a:p>
            <a:fld id="{A2C0057A-A753-49F9-B3B4-EA32F519EE5D}" type="datetime1">
              <a:rPr lang="en-US" smtClean="0">
                <a:solidFill>
                  <a:prstClr val="black">
                    <a:tint val="75000"/>
                  </a:prstClr>
                </a:solidFill>
              </a:rPr>
              <a:t>12/18/2020</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4046A24-F763-4541-BBE7-1C52743188F9}"/>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B1FF888C-C54F-4108-997C-BDF12E4B7A88}"/>
              </a:ext>
            </a:extLst>
          </p:cNvPr>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090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B4285-4C4C-4AFB-AB71-E49CD54A7346}"/>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3548F5E1-20EE-4DF0-9DBE-40888D3E6D6E}"/>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51C5D69D-31B5-4832-8104-75E6DDE4016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419AB2A-3107-4227-B78E-99924DCC76C2}"/>
              </a:ext>
            </a:extLst>
          </p:cNvPr>
          <p:cNvSpPr>
            <a:spLocks noGrp="1"/>
          </p:cNvSpPr>
          <p:nvPr>
            <p:ph type="dt" sz="half" idx="10"/>
          </p:nvPr>
        </p:nvSpPr>
        <p:spPr/>
        <p:txBody>
          <a:bodyPr/>
          <a:lstStyle/>
          <a:p>
            <a:fld id="{43A5D666-E81B-4460-9809-E4011841E5BC}" type="datetime1">
              <a:rPr lang="en-US" smtClean="0">
                <a:solidFill>
                  <a:prstClr val="black">
                    <a:tint val="75000"/>
                  </a:prstClr>
                </a:solidFill>
              </a:rPr>
              <a:t>12/18/2020</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5B0D4914-2988-4080-86AA-6996AFEB9F9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645B935-38AA-4A42-BFD3-A6B8823E4DBF}"/>
              </a:ext>
            </a:extLst>
          </p:cNvPr>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7072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A3DE11-EBE6-4A00-B00C-B2FF6A2316F2}"/>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A5899F7-FF9F-47CB-9495-4D68EFFAE54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E31671-AC88-4451-BA80-E137DA424F1C}"/>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CC95446-2C64-4C4F-B6B5-1C5C78EABC20}" type="datetime1">
              <a:rPr lang="en-US" smtClean="0">
                <a:solidFill>
                  <a:prstClr val="black">
                    <a:tint val="75000"/>
                  </a:prstClr>
                </a:solidFill>
              </a:rPr>
              <a:t>12/18/2020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3AB6463-2710-445C-9210-4EC73FCABBBE}"/>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F30FCDD-F84F-4F16-8215-99E08E5E6DF5}"/>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6166542"/>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696" r:id="rId12"/>
    <p:sldLayoutId id="2147483697" r:id="rId13"/>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www.dirtandgravelroads.org/"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mailto:smb201@psu.edu"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BBCAF7E-02CE-48EA-BEC9-F15FDC18CDA1}"/>
              </a:ext>
            </a:extLst>
          </p:cNvPr>
          <p:cNvSpPr>
            <a:spLocks noGrp="1"/>
          </p:cNvSpPr>
          <p:nvPr>
            <p:ph type="sldNum" sz="quarter" idx="12"/>
          </p:nvPr>
        </p:nvSpPr>
        <p:spPr/>
        <p:txBody>
          <a:bodyPr/>
          <a:lstStyle/>
          <a:p>
            <a:fld id="{1A8E2919-D427-4CE2-80E2-33083554A27B}" type="slidenum">
              <a:rPr lang="en-US" smtClean="0">
                <a:solidFill>
                  <a:prstClr val="black">
                    <a:tint val="75000"/>
                  </a:prstClr>
                </a:solidFill>
              </a:rPr>
              <a:pPr/>
              <a:t>1</a:t>
            </a:fld>
            <a:endParaRPr lang="en-US">
              <a:solidFill>
                <a:prstClr val="black">
                  <a:tint val="75000"/>
                </a:prstClr>
              </a:solidFill>
            </a:endParaRPr>
          </a:p>
        </p:txBody>
      </p:sp>
      <p:sp>
        <p:nvSpPr>
          <p:cNvPr id="9" name="Subtitle 2">
            <a:extLst>
              <a:ext uri="{FF2B5EF4-FFF2-40B4-BE49-F238E27FC236}">
                <a16:creationId xmlns:a16="http://schemas.microsoft.com/office/drawing/2014/main" id="{FF0E806F-0440-4B8D-A0B3-B7C16D16F287}"/>
              </a:ext>
            </a:extLst>
          </p:cNvPr>
          <p:cNvSpPr txBox="1">
            <a:spLocks/>
          </p:cNvSpPr>
          <p:nvPr/>
        </p:nvSpPr>
        <p:spPr>
          <a:xfrm>
            <a:off x="312089" y="728372"/>
            <a:ext cx="8660921" cy="597814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schemeClr val="bg1"/>
                </a:solidFill>
                <a:effectLst/>
                <a:uLnTx/>
                <a:uFillTx/>
                <a:latin typeface="Calibri"/>
                <a:ea typeface="+mn-ea"/>
                <a:cs typeface="+mn-cs"/>
              </a:rPr>
              <a:t>Survey Results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schemeClr val="bg1"/>
                </a:solidFill>
                <a:effectLst/>
                <a:uLnTx/>
                <a:uFillTx/>
                <a:latin typeface="Calibri"/>
                <a:ea typeface="+mn-ea"/>
                <a:cs typeface="+mn-cs"/>
              </a:rPr>
              <a:t>ESM Trainings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b="1" dirty="0">
                <a:solidFill>
                  <a:schemeClr val="bg1"/>
                </a:solidFill>
                <a:latin typeface="Calibri"/>
              </a:rPr>
              <a:t>Webinars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schemeClr val="bg1"/>
                </a:solidFill>
                <a:effectLst/>
                <a:uLnTx/>
                <a:uFillTx/>
                <a:latin typeface="Calibri"/>
                <a:ea typeface="+mn-ea"/>
                <a:cs typeface="+mn-cs"/>
              </a:rPr>
              <a:t>Longer Remote Trainings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b="1" dirty="0">
                <a:solidFill>
                  <a:schemeClr val="bg1"/>
                </a:solidFill>
                <a:latin typeface="Calibri"/>
              </a:rPr>
              <a:t>Online training Center</a:t>
            </a:r>
            <a:endParaRPr kumimoji="0" lang="en-US" sz="3200" b="1" i="0" u="none" strike="noStrike" kern="1200" cap="none" spc="0" normalizeH="0" baseline="0" noProof="0" dirty="0">
              <a:ln>
                <a:noFill/>
              </a:ln>
              <a:solidFill>
                <a:schemeClr val="bg1"/>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schemeClr val="bg1"/>
                </a:solidFill>
                <a:effectLst/>
                <a:uLnTx/>
                <a:uFillTx/>
                <a:latin typeface="Calibri"/>
                <a:ea typeface="+mn-ea"/>
                <a:cs typeface="+mn-cs"/>
              </a:rPr>
              <a:t>Winter Tech Assists</a:t>
            </a:r>
          </a:p>
          <a:p>
            <a:pPr lvl="2" indent="-342900"/>
            <a:endParaRPr lang="en-US" sz="1100" dirty="0">
              <a:solidFill>
                <a:schemeClr val="bg1"/>
              </a:solidFill>
              <a:latin typeface="Calibri"/>
            </a:endParaRPr>
          </a:p>
          <a:p>
            <a:pPr lvl="2" indent="-342900"/>
            <a:endParaRPr kumimoji="0" lang="en-US" b="0" i="0" u="none" strike="noStrike" kern="1200" cap="none" spc="0" normalizeH="0" baseline="0" noProof="0" dirty="0">
              <a:ln>
                <a:noFill/>
              </a:ln>
              <a:solidFill>
                <a:schemeClr val="bg1"/>
              </a:solidFill>
              <a:effectLst/>
              <a:uLnTx/>
              <a:uFillTx/>
              <a:latin typeface="Calibri"/>
              <a:ea typeface="+mn-ea"/>
              <a:cs typeface="+mn-cs"/>
            </a:endParaRPr>
          </a:p>
        </p:txBody>
      </p:sp>
      <p:pic>
        <p:nvPicPr>
          <p:cNvPr id="10" name="Picture 9" descr="Sun rising over grassy hills">
            <a:extLst>
              <a:ext uri="{FF2B5EF4-FFF2-40B4-BE49-F238E27FC236}">
                <a16:creationId xmlns:a16="http://schemas.microsoft.com/office/drawing/2014/main" id="{8367201D-BBF1-448E-B146-109675F9C60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1681976"/>
            <a:ext cx="9144000" cy="5176024"/>
          </a:xfrm>
          <a:prstGeom prst="rect">
            <a:avLst/>
          </a:prstGeom>
        </p:spPr>
      </p:pic>
      <p:sp>
        <p:nvSpPr>
          <p:cNvPr id="11" name="Rectangle 10">
            <a:extLst>
              <a:ext uri="{FF2B5EF4-FFF2-40B4-BE49-F238E27FC236}">
                <a16:creationId xmlns:a16="http://schemas.microsoft.com/office/drawing/2014/main" id="{B74BFF49-BAA2-4E39-B83A-473C6C65E96D}"/>
              </a:ext>
            </a:extLst>
          </p:cNvPr>
          <p:cNvSpPr/>
          <p:nvPr/>
        </p:nvSpPr>
        <p:spPr bwMode="ltGray">
          <a:xfrm>
            <a:off x="0" y="0"/>
            <a:ext cx="9144000" cy="1681976"/>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prstClr val="white"/>
              </a:solidFill>
              <a:effectLst/>
              <a:uLnTx/>
              <a:uFillTx/>
              <a:latin typeface="Euphemia"/>
              <a:ea typeface="+mn-ea"/>
              <a:cs typeface="+mn-cs"/>
            </a:endParaRPr>
          </a:p>
        </p:txBody>
      </p:sp>
      <p:sp>
        <p:nvSpPr>
          <p:cNvPr id="12" name="Rectangle 11">
            <a:extLst>
              <a:ext uri="{FF2B5EF4-FFF2-40B4-BE49-F238E27FC236}">
                <a16:creationId xmlns:a16="http://schemas.microsoft.com/office/drawing/2014/main" id="{DE54435F-A437-49F2-AA1B-4B74A478E8BC}"/>
              </a:ext>
            </a:extLst>
          </p:cNvPr>
          <p:cNvSpPr/>
          <p:nvPr/>
        </p:nvSpPr>
        <p:spPr bwMode="white">
          <a:xfrm>
            <a:off x="0" y="1600200"/>
            <a:ext cx="9144000" cy="893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3" name="TextBox 12">
            <a:extLst>
              <a:ext uri="{FF2B5EF4-FFF2-40B4-BE49-F238E27FC236}">
                <a16:creationId xmlns:a16="http://schemas.microsoft.com/office/drawing/2014/main" id="{98931DAA-370C-423B-BE03-B3E64191C244}"/>
              </a:ext>
            </a:extLst>
          </p:cNvPr>
          <p:cNvSpPr txBox="1"/>
          <p:nvPr/>
        </p:nvSpPr>
        <p:spPr>
          <a:xfrm>
            <a:off x="3058668" y="263564"/>
            <a:ext cx="6085332" cy="18158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rPr>
              <a:t>GIS Updates: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ln w="19050">
                  <a:solidFill>
                    <a:prstClr val="black"/>
                  </a:solidFill>
                </a:ln>
                <a:solidFill>
                  <a:srgbClr val="FFFF00"/>
                </a:solidFill>
                <a:effectLst>
                  <a:outerShdw blurRad="63500" sx="102000" sy="102000" algn="ctr" rotWithShape="0">
                    <a:prstClr val="black">
                      <a:alpha val="40000"/>
                    </a:prstClr>
                  </a:outerShdw>
                </a:effectLst>
                <a:latin typeface="Arial Black" panose="020B0A04020102020204" pitchFamily="34" charset="0"/>
              </a:rPr>
              <a:t>Topographic Wetness Index / Project Error Checker / Financial</a:t>
            </a:r>
            <a:endParaRPr kumimoji="0" lang="en-US" sz="24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endParaRPr>
          </a:p>
        </p:txBody>
      </p:sp>
      <p:sp>
        <p:nvSpPr>
          <p:cNvPr id="14" name="TextBox 13">
            <a:extLst>
              <a:ext uri="{FF2B5EF4-FFF2-40B4-BE49-F238E27FC236}">
                <a16:creationId xmlns:a16="http://schemas.microsoft.com/office/drawing/2014/main" id="{FCDA24DA-0051-4BE6-8ECE-E5E3E9C7B18C}"/>
              </a:ext>
            </a:extLst>
          </p:cNvPr>
          <p:cNvSpPr txBox="1"/>
          <p:nvPr/>
        </p:nvSpPr>
        <p:spPr>
          <a:xfrm>
            <a:off x="170990" y="114719"/>
            <a:ext cx="3055625" cy="1415772"/>
          </a:xfrm>
          <a:prstGeom prst="rect">
            <a:avLst/>
          </a:prstGeom>
          <a:noFill/>
        </p:spPr>
        <p:txBody>
          <a:bodyPr wrap="square" rtlCol="0">
            <a:spAutoFit/>
          </a:bodyPr>
          <a:lstStyle/>
          <a:p>
            <a:pPr algn="ctr"/>
            <a:r>
              <a:rPr lang="en-US" b="1" dirty="0">
                <a:solidFill>
                  <a:schemeClr val="bg1"/>
                </a:solidFill>
                <a:effectLst>
                  <a:outerShdw blurRad="38100" dist="38100" dir="2700000" algn="tl">
                    <a:srgbClr val="000000">
                      <a:alpha val="43137"/>
                    </a:srgbClr>
                  </a:outerShdw>
                </a:effectLst>
                <a:latin typeface="Arial Black" panose="020B0A04020102020204" pitchFamily="34" charset="0"/>
              </a:rPr>
              <a:t>Dirt Gravel and Low Volume Road Program</a:t>
            </a:r>
          </a:p>
          <a:p>
            <a:pPr algn="ctr"/>
            <a:r>
              <a:rPr lang="en-US" sz="1050" b="1" dirty="0">
                <a:solidFill>
                  <a:schemeClr val="bg1"/>
                </a:solidFill>
                <a:effectLst>
                  <a:outerShdw blurRad="38100" dist="38100" dir="2700000" algn="tl">
                    <a:srgbClr val="000000">
                      <a:alpha val="43137"/>
                    </a:srgbClr>
                  </a:outerShdw>
                </a:effectLst>
                <a:latin typeface="Arial Black" panose="020B0A04020102020204" pitchFamily="34" charset="0"/>
              </a:rPr>
              <a:t> </a:t>
            </a:r>
            <a:endParaRPr lang="en-US" b="1" dirty="0">
              <a:solidFill>
                <a:schemeClr val="bg1"/>
              </a:solidFill>
              <a:effectLst>
                <a:outerShdw blurRad="38100" dist="38100" dir="2700000" algn="tl">
                  <a:srgbClr val="000000">
                    <a:alpha val="43137"/>
                  </a:srgbClr>
                </a:outerShdw>
              </a:effectLst>
              <a:latin typeface="Arial Black" panose="020B0A04020102020204" pitchFamily="34" charset="0"/>
            </a:endParaRPr>
          </a:p>
          <a:p>
            <a:pPr algn="ctr"/>
            <a:r>
              <a:rPr lang="en-US" sz="3600" b="1" dirty="0">
                <a:solidFill>
                  <a:schemeClr val="bg1"/>
                </a:solidFill>
                <a:effectLst>
                  <a:outerShdw blurRad="38100" dist="38100" dir="2700000" algn="tl">
                    <a:srgbClr val="000000">
                      <a:alpha val="43137"/>
                    </a:srgbClr>
                  </a:outerShdw>
                </a:effectLst>
                <a:latin typeface="Arial Black" panose="020B0A04020102020204" pitchFamily="34" charset="0"/>
              </a:rPr>
              <a:t>WEBINAR</a:t>
            </a:r>
            <a:endParaRPr lang="en-US" sz="24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6" name="Subtitle 2">
            <a:extLst>
              <a:ext uri="{FF2B5EF4-FFF2-40B4-BE49-F238E27FC236}">
                <a16:creationId xmlns:a16="http://schemas.microsoft.com/office/drawing/2014/main" id="{5147A4C5-D12B-4F29-8FF8-A6A7C9C363D3}"/>
              </a:ext>
            </a:extLst>
          </p:cNvPr>
          <p:cNvSpPr txBox="1">
            <a:spLocks/>
          </p:cNvSpPr>
          <p:nvPr/>
        </p:nvSpPr>
        <p:spPr>
          <a:xfrm>
            <a:off x="311724" y="3260866"/>
            <a:ext cx="8520187" cy="38100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200" b="1" i="1" u="none" strike="noStrike" kern="1200" cap="none" spc="0" normalizeH="0" baseline="0" noProof="0" dirty="0">
                <a:ln>
                  <a:noFill/>
                </a:ln>
                <a:solidFill>
                  <a:schemeClr val="tx2">
                    <a:lumMod val="75000"/>
                  </a:schemeClr>
                </a:solidFill>
                <a:effectLst/>
                <a:uLnTx/>
                <a:uFillTx/>
                <a:latin typeface="Calibri"/>
                <a:ea typeface="+mn-ea"/>
                <a:cs typeface="+mn-cs"/>
              </a:rPr>
              <a:t>If you are reading this, then you are successfully seeing the webinar video. Webinar audio should be automatic through your computer (or click “join audio”), and options can be accessed in the “audio options” button on the bottom left.  If your computer audio is not working, you can listen on your phone by dialing </a:t>
            </a:r>
            <a:r>
              <a:rPr kumimoji="0" lang="en-US" sz="2400" b="1" i="1" u="none" strike="noStrike" kern="1200" cap="none" spc="0" normalizeH="0" baseline="0" noProof="0" dirty="0">
                <a:ln>
                  <a:noFill/>
                </a:ln>
                <a:solidFill>
                  <a:schemeClr val="tx2">
                    <a:lumMod val="75000"/>
                  </a:schemeClr>
                </a:solidFill>
                <a:effectLst/>
                <a:uLnTx/>
                <a:uFillTx/>
                <a:latin typeface="Calibri" panose="020F0502020204030204" pitchFamily="34" charset="0"/>
                <a:ea typeface="Times New Roman" panose="02020603050405020304" pitchFamily="18" charset="0"/>
                <a:cs typeface="+mn-cs"/>
              </a:rPr>
              <a:t>646-876-9923</a:t>
            </a:r>
            <a:r>
              <a:rPr kumimoji="0" lang="en-US" sz="2200" b="1" i="1" u="none" strike="noStrike" kern="1200" cap="none" spc="0" normalizeH="0" baseline="0" noProof="0" dirty="0">
                <a:ln>
                  <a:noFill/>
                </a:ln>
                <a:solidFill>
                  <a:schemeClr val="tx2">
                    <a:lumMod val="75000"/>
                  </a:schemeClr>
                </a:solidFill>
                <a:effectLst/>
                <a:uLnTx/>
                <a:uFillTx/>
                <a:latin typeface="Calibri"/>
                <a:ea typeface="+mn-ea"/>
                <a:cs typeface="+mn-cs"/>
              </a:rPr>
              <a:t>.</a:t>
            </a:r>
          </a:p>
        </p:txBody>
      </p:sp>
      <p:sp>
        <p:nvSpPr>
          <p:cNvPr id="18" name="TextBox 17">
            <a:extLst>
              <a:ext uri="{FF2B5EF4-FFF2-40B4-BE49-F238E27FC236}">
                <a16:creationId xmlns:a16="http://schemas.microsoft.com/office/drawing/2014/main" id="{C734E792-2E94-447A-89B5-8A6E072007F8}"/>
              </a:ext>
            </a:extLst>
          </p:cNvPr>
          <p:cNvSpPr txBox="1"/>
          <p:nvPr/>
        </p:nvSpPr>
        <p:spPr>
          <a:xfrm>
            <a:off x="-81851" y="1963582"/>
            <a:ext cx="9225851" cy="584775"/>
          </a:xfrm>
          <a:prstGeom prst="rect">
            <a:avLst/>
          </a:prstGeom>
          <a:noFill/>
        </p:spPr>
        <p:txBody>
          <a:bodyPr wrap="square">
            <a:spAutoFit/>
          </a:bodyPr>
          <a:lstStyle/>
          <a:p>
            <a:pPr algn="ctr">
              <a:defRPr/>
            </a:pPr>
            <a:r>
              <a:rPr lang="en-US" sz="3200" b="1" dirty="0">
                <a:solidFill>
                  <a:schemeClr val="bg1"/>
                </a:solidFill>
                <a:effectLst>
                  <a:outerShdw blurRad="38100" dist="38100" dir="2700000" algn="tl">
                    <a:srgbClr val="000000">
                      <a:alpha val="43137"/>
                    </a:srgbClr>
                  </a:outerShdw>
                </a:effectLst>
                <a:latin typeface="Calibri"/>
              </a:rPr>
              <a:t>12/17/20 Starts at 9am</a:t>
            </a:r>
          </a:p>
        </p:txBody>
      </p:sp>
      <p:pic>
        <p:nvPicPr>
          <p:cNvPr id="17" name="Picture 16">
            <a:extLst>
              <a:ext uri="{FF2B5EF4-FFF2-40B4-BE49-F238E27FC236}">
                <a16:creationId xmlns:a16="http://schemas.microsoft.com/office/drawing/2014/main" id="{FB6BB4F2-E926-498D-B4E9-E5E7850D69E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69128" y="5848672"/>
            <a:ext cx="2848076" cy="1397141"/>
          </a:xfrm>
          <a:prstGeom prst="rect">
            <a:avLst/>
          </a:prstGeom>
          <a:effectLst>
            <a:softEdge rad="228600"/>
          </a:effectLst>
        </p:spPr>
      </p:pic>
      <p:pic>
        <p:nvPicPr>
          <p:cNvPr id="19" name="Picture 18">
            <a:extLst>
              <a:ext uri="{FF2B5EF4-FFF2-40B4-BE49-F238E27FC236}">
                <a16:creationId xmlns:a16="http://schemas.microsoft.com/office/drawing/2014/main" id="{A7D8F307-FEF7-4140-9B47-26153AFCC2C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00059" y="6245365"/>
            <a:ext cx="1879965" cy="568690"/>
          </a:xfrm>
          <a:prstGeom prst="rect">
            <a:avLst/>
          </a:prstGeom>
        </p:spPr>
      </p:pic>
    </p:spTree>
    <p:extLst>
      <p:ext uri="{BB962C8B-B14F-4D97-AF65-F5344CB8AC3E}">
        <p14:creationId xmlns:p14="http://schemas.microsoft.com/office/powerpoint/2010/main" val="3217302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E978A4-649D-4357-A357-4ABCC71D8F40}"/>
              </a:ext>
            </a:extLst>
          </p:cNvPr>
          <p:cNvSpPr/>
          <p:nvPr/>
        </p:nvSpPr>
        <p:spPr>
          <a:xfrm>
            <a:off x="0" y="551209"/>
            <a:ext cx="9144000" cy="6306791"/>
          </a:xfrm>
          <a:prstGeom prst="rect">
            <a:avLst/>
          </a:prstGeom>
          <a:solidFill>
            <a:srgbClr val="FFFFCC"/>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DBBCAF7E-02CE-48EA-BEC9-F15FDC18CD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E2919-D427-4CE2-80E2-33083554A27B}"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ubtitle 2">
            <a:extLst>
              <a:ext uri="{FF2B5EF4-FFF2-40B4-BE49-F238E27FC236}">
                <a16:creationId xmlns:a16="http://schemas.microsoft.com/office/drawing/2014/main" id="{FF0E806F-0440-4B8D-A0B3-B7C16D16F287}"/>
              </a:ext>
            </a:extLst>
          </p:cNvPr>
          <p:cNvSpPr txBox="1">
            <a:spLocks/>
          </p:cNvSpPr>
          <p:nvPr/>
        </p:nvSpPr>
        <p:spPr>
          <a:xfrm>
            <a:off x="73776" y="546446"/>
            <a:ext cx="8660921" cy="597814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None/>
              <a:tabLst/>
              <a:defRPr/>
            </a:pPr>
            <a:r>
              <a:rPr kumimoji="0" lang="en-US" sz="3600" b="1" i="0" u="sng" strike="noStrike" kern="1200" cap="none" spc="0" normalizeH="0" baseline="0" noProof="0" dirty="0">
                <a:ln>
                  <a:noFill/>
                </a:ln>
                <a:solidFill>
                  <a:srgbClr val="FF0000"/>
                </a:solidFill>
                <a:effectLst/>
                <a:uLnTx/>
                <a:uFillTx/>
                <a:latin typeface="Calibri"/>
                <a:ea typeface="+mn-ea"/>
                <a:cs typeface="+mn-cs"/>
              </a:rPr>
              <a:t>TWI Example #1</a:t>
            </a:r>
          </a:p>
          <a:p>
            <a:pPr lvl="3" indent="-342900">
              <a:buFont typeface="Arial" panose="020B0604020202020204" pitchFamily="34" charset="0"/>
              <a:buChar char="•"/>
              <a:defRPr/>
            </a:pPr>
            <a:endParaRPr lang="en-US" dirty="0">
              <a:latin typeface="Calibri"/>
            </a:endParaRPr>
          </a:p>
          <a:p>
            <a:pPr marL="1257300" lvl="3" indent="0">
              <a:buNone/>
              <a:defRPr/>
            </a:pPr>
            <a:endParaRPr lang="en-US" dirty="0">
              <a:latin typeface="Calibri"/>
            </a:endParaRPr>
          </a:p>
          <a:p>
            <a:pPr lvl="3" indent="-342900">
              <a:defRPr/>
            </a:pPr>
            <a:endParaRPr lang="en-US" dirty="0">
              <a:latin typeface="Calibri"/>
            </a:endParaRPr>
          </a:p>
          <a:p>
            <a:pPr lvl="3" indent="-342900">
              <a:buFont typeface="Arial" panose="020B0604020202020204" pitchFamily="34" charset="0"/>
              <a:buChar char="•"/>
              <a:defRPr/>
            </a:pPr>
            <a:endParaRPr kumimoji="0" lang="en-US" b="0" i="0" u="none" strike="noStrike" kern="1200" cap="none" spc="0" normalizeH="0" baseline="0" noProof="0" dirty="0">
              <a:ln>
                <a:noFill/>
              </a:ln>
              <a:effectLst/>
              <a:uLnTx/>
              <a:uFillTx/>
              <a:latin typeface="Calibri"/>
              <a:ea typeface="+mn-ea"/>
              <a:cs typeface="+mn-cs"/>
            </a:endParaRPr>
          </a:p>
          <a:p>
            <a:pPr marL="1143000" marR="0" lvl="2"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effectLst/>
              <a:uLnTx/>
              <a:uFillTx/>
              <a:latin typeface="Calibri"/>
              <a:ea typeface="+mn-ea"/>
              <a:cs typeface="+mn-cs"/>
            </a:endParaRPr>
          </a:p>
        </p:txBody>
      </p:sp>
      <p:sp>
        <p:nvSpPr>
          <p:cNvPr id="11" name="Rectangle 10">
            <a:extLst>
              <a:ext uri="{FF2B5EF4-FFF2-40B4-BE49-F238E27FC236}">
                <a16:creationId xmlns:a16="http://schemas.microsoft.com/office/drawing/2014/main" id="{B74BFF49-BAA2-4E39-B83A-473C6C65E96D}"/>
              </a:ext>
            </a:extLst>
          </p:cNvPr>
          <p:cNvSpPr/>
          <p:nvPr/>
        </p:nvSpPr>
        <p:spPr bwMode="ltGray">
          <a:xfrm>
            <a:off x="0" y="0"/>
            <a:ext cx="9144000" cy="461665"/>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Euphemia"/>
              <a:ea typeface="+mn-ea"/>
              <a:cs typeface="+mn-cs"/>
            </a:endParaRPr>
          </a:p>
        </p:txBody>
      </p:sp>
      <p:sp>
        <p:nvSpPr>
          <p:cNvPr id="13" name="TextBox 12">
            <a:extLst>
              <a:ext uri="{FF2B5EF4-FFF2-40B4-BE49-F238E27FC236}">
                <a16:creationId xmlns:a16="http://schemas.microsoft.com/office/drawing/2014/main" id="{98931DAA-370C-423B-BE03-B3E64191C244}"/>
              </a:ext>
            </a:extLst>
          </p:cNvPr>
          <p:cNvSpPr txBox="1"/>
          <p:nvPr/>
        </p:nvSpPr>
        <p:spPr>
          <a:xfrm>
            <a:off x="-15240" y="0"/>
            <a:ext cx="9144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rPr>
              <a:t>GIS Updates</a:t>
            </a:r>
          </a:p>
        </p:txBody>
      </p:sp>
      <p:sp>
        <p:nvSpPr>
          <p:cNvPr id="8" name="Rectangle 7">
            <a:extLst>
              <a:ext uri="{FF2B5EF4-FFF2-40B4-BE49-F238E27FC236}">
                <a16:creationId xmlns:a16="http://schemas.microsoft.com/office/drawing/2014/main" id="{49C315A9-06A4-4A39-9470-8CB17EDFC04C}"/>
              </a:ext>
            </a:extLst>
          </p:cNvPr>
          <p:cNvSpPr/>
          <p:nvPr/>
        </p:nvSpPr>
        <p:spPr bwMode="white">
          <a:xfrm>
            <a:off x="0" y="461856"/>
            <a:ext cx="9144000" cy="84590"/>
          </a:xfrm>
          <a:prstGeom prst="rect">
            <a:avLst/>
          </a:prstGeom>
          <a:solidFill>
            <a:srgbClr val="1322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50B3FA6E-3753-45B9-A676-5E27B7BB231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 y="1255733"/>
            <a:ext cx="9144000" cy="5666519"/>
          </a:xfrm>
          <a:prstGeom prst="rect">
            <a:avLst/>
          </a:prstGeom>
        </p:spPr>
      </p:pic>
      <p:sp>
        <p:nvSpPr>
          <p:cNvPr id="14" name="Rectangle 13">
            <a:extLst>
              <a:ext uri="{FF2B5EF4-FFF2-40B4-BE49-F238E27FC236}">
                <a16:creationId xmlns:a16="http://schemas.microsoft.com/office/drawing/2014/main" id="{2E74DEA9-F02B-42B3-9F65-742BA9456B29}"/>
              </a:ext>
            </a:extLst>
          </p:cNvPr>
          <p:cNvSpPr/>
          <p:nvPr/>
        </p:nvSpPr>
        <p:spPr>
          <a:xfrm rot="19308357">
            <a:off x="3297262" y="1759162"/>
            <a:ext cx="1489165" cy="1092417"/>
          </a:xfrm>
          <a:prstGeom prst="rect">
            <a:avLst/>
          </a:prstGeom>
          <a:noFill/>
          <a:ln w="762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590DC0C-C71A-4E46-91CC-ED92374F6C6C}"/>
              </a:ext>
            </a:extLst>
          </p:cNvPr>
          <p:cNvSpPr/>
          <p:nvPr/>
        </p:nvSpPr>
        <p:spPr>
          <a:xfrm rot="19308357">
            <a:off x="419999" y="2928716"/>
            <a:ext cx="1489165" cy="1092417"/>
          </a:xfrm>
          <a:prstGeom prst="rect">
            <a:avLst/>
          </a:prstGeom>
          <a:noFill/>
          <a:ln w="762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34302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E978A4-649D-4357-A357-4ABCC71D8F40}"/>
              </a:ext>
            </a:extLst>
          </p:cNvPr>
          <p:cNvSpPr/>
          <p:nvPr/>
        </p:nvSpPr>
        <p:spPr>
          <a:xfrm>
            <a:off x="0" y="551209"/>
            <a:ext cx="9144000" cy="6306791"/>
          </a:xfrm>
          <a:prstGeom prst="rect">
            <a:avLst/>
          </a:prstGeom>
          <a:solidFill>
            <a:srgbClr val="FFFFCC"/>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DBBCAF7E-02CE-48EA-BEC9-F15FDC18CD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E2919-D427-4CE2-80E2-33083554A27B}"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ubtitle 2">
            <a:extLst>
              <a:ext uri="{FF2B5EF4-FFF2-40B4-BE49-F238E27FC236}">
                <a16:creationId xmlns:a16="http://schemas.microsoft.com/office/drawing/2014/main" id="{FF0E806F-0440-4B8D-A0B3-B7C16D16F287}"/>
              </a:ext>
            </a:extLst>
          </p:cNvPr>
          <p:cNvSpPr txBox="1">
            <a:spLocks/>
          </p:cNvSpPr>
          <p:nvPr/>
        </p:nvSpPr>
        <p:spPr>
          <a:xfrm>
            <a:off x="73776" y="546446"/>
            <a:ext cx="8660921" cy="597814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None/>
              <a:tabLst/>
              <a:defRPr/>
            </a:pPr>
            <a:r>
              <a:rPr kumimoji="0" lang="en-US" sz="3600" b="1" i="0" u="sng" strike="noStrike" kern="1200" cap="none" spc="0" normalizeH="0" baseline="0" noProof="0" dirty="0">
                <a:ln>
                  <a:noFill/>
                </a:ln>
                <a:solidFill>
                  <a:srgbClr val="FF0000"/>
                </a:solidFill>
                <a:effectLst/>
                <a:uLnTx/>
                <a:uFillTx/>
                <a:latin typeface="Calibri"/>
                <a:ea typeface="+mn-ea"/>
                <a:cs typeface="+mn-cs"/>
              </a:rPr>
              <a:t>TWI Example #1</a:t>
            </a:r>
          </a:p>
          <a:p>
            <a:pPr lvl="3" indent="-342900">
              <a:buFont typeface="Arial" panose="020B0604020202020204" pitchFamily="34" charset="0"/>
              <a:buChar char="•"/>
              <a:defRPr/>
            </a:pPr>
            <a:endParaRPr lang="en-US" dirty="0">
              <a:latin typeface="Calibri"/>
            </a:endParaRPr>
          </a:p>
          <a:p>
            <a:pPr marL="1257300" lvl="3" indent="0">
              <a:buNone/>
              <a:defRPr/>
            </a:pPr>
            <a:endParaRPr lang="en-US" dirty="0">
              <a:latin typeface="Calibri"/>
            </a:endParaRPr>
          </a:p>
          <a:p>
            <a:pPr lvl="3" indent="-342900">
              <a:defRPr/>
            </a:pPr>
            <a:endParaRPr lang="en-US" dirty="0">
              <a:latin typeface="Calibri"/>
            </a:endParaRPr>
          </a:p>
          <a:p>
            <a:pPr lvl="3" indent="-342900">
              <a:buFont typeface="Arial" panose="020B0604020202020204" pitchFamily="34" charset="0"/>
              <a:buChar char="•"/>
              <a:defRPr/>
            </a:pPr>
            <a:endParaRPr kumimoji="0" lang="en-US" b="0" i="0" u="none" strike="noStrike" kern="1200" cap="none" spc="0" normalizeH="0" baseline="0" noProof="0" dirty="0">
              <a:ln>
                <a:noFill/>
              </a:ln>
              <a:effectLst/>
              <a:uLnTx/>
              <a:uFillTx/>
              <a:latin typeface="Calibri"/>
              <a:ea typeface="+mn-ea"/>
              <a:cs typeface="+mn-cs"/>
            </a:endParaRPr>
          </a:p>
          <a:p>
            <a:pPr marL="1143000" marR="0" lvl="2"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effectLst/>
              <a:uLnTx/>
              <a:uFillTx/>
              <a:latin typeface="Calibri"/>
              <a:ea typeface="+mn-ea"/>
              <a:cs typeface="+mn-cs"/>
            </a:endParaRPr>
          </a:p>
        </p:txBody>
      </p:sp>
      <p:sp>
        <p:nvSpPr>
          <p:cNvPr id="11" name="Rectangle 10">
            <a:extLst>
              <a:ext uri="{FF2B5EF4-FFF2-40B4-BE49-F238E27FC236}">
                <a16:creationId xmlns:a16="http://schemas.microsoft.com/office/drawing/2014/main" id="{B74BFF49-BAA2-4E39-B83A-473C6C65E96D}"/>
              </a:ext>
            </a:extLst>
          </p:cNvPr>
          <p:cNvSpPr/>
          <p:nvPr/>
        </p:nvSpPr>
        <p:spPr bwMode="ltGray">
          <a:xfrm>
            <a:off x="0" y="0"/>
            <a:ext cx="9144000" cy="461665"/>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Euphemia"/>
              <a:ea typeface="+mn-ea"/>
              <a:cs typeface="+mn-cs"/>
            </a:endParaRPr>
          </a:p>
        </p:txBody>
      </p:sp>
      <p:sp>
        <p:nvSpPr>
          <p:cNvPr id="13" name="TextBox 12">
            <a:extLst>
              <a:ext uri="{FF2B5EF4-FFF2-40B4-BE49-F238E27FC236}">
                <a16:creationId xmlns:a16="http://schemas.microsoft.com/office/drawing/2014/main" id="{98931DAA-370C-423B-BE03-B3E64191C244}"/>
              </a:ext>
            </a:extLst>
          </p:cNvPr>
          <p:cNvSpPr txBox="1"/>
          <p:nvPr/>
        </p:nvSpPr>
        <p:spPr>
          <a:xfrm>
            <a:off x="-15240" y="0"/>
            <a:ext cx="9144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rPr>
              <a:t>GIS Updates</a:t>
            </a:r>
          </a:p>
        </p:txBody>
      </p:sp>
      <p:sp>
        <p:nvSpPr>
          <p:cNvPr id="8" name="Rectangle 7">
            <a:extLst>
              <a:ext uri="{FF2B5EF4-FFF2-40B4-BE49-F238E27FC236}">
                <a16:creationId xmlns:a16="http://schemas.microsoft.com/office/drawing/2014/main" id="{49C315A9-06A4-4A39-9470-8CB17EDFC04C}"/>
              </a:ext>
            </a:extLst>
          </p:cNvPr>
          <p:cNvSpPr/>
          <p:nvPr/>
        </p:nvSpPr>
        <p:spPr bwMode="white">
          <a:xfrm>
            <a:off x="0" y="461856"/>
            <a:ext cx="9144000" cy="84590"/>
          </a:xfrm>
          <a:prstGeom prst="rect">
            <a:avLst/>
          </a:prstGeom>
          <a:solidFill>
            <a:srgbClr val="1322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75EDD7D0-DD8C-40B0-B33E-D8D508B1425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 y="1234035"/>
            <a:ext cx="9144000" cy="5623965"/>
          </a:xfrm>
          <a:prstGeom prst="rect">
            <a:avLst/>
          </a:prstGeom>
        </p:spPr>
      </p:pic>
      <p:sp>
        <p:nvSpPr>
          <p:cNvPr id="14" name="Rectangle 13">
            <a:extLst>
              <a:ext uri="{FF2B5EF4-FFF2-40B4-BE49-F238E27FC236}">
                <a16:creationId xmlns:a16="http://schemas.microsoft.com/office/drawing/2014/main" id="{40858BFD-3B4B-4EB4-A614-FD2C744E0536}"/>
              </a:ext>
            </a:extLst>
          </p:cNvPr>
          <p:cNvSpPr/>
          <p:nvPr/>
        </p:nvSpPr>
        <p:spPr>
          <a:xfrm rot="19308357">
            <a:off x="419999" y="2928716"/>
            <a:ext cx="1489165" cy="1092417"/>
          </a:xfrm>
          <a:prstGeom prst="rect">
            <a:avLst/>
          </a:prstGeom>
          <a:noFill/>
          <a:ln w="762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264664D-79AD-45E7-B5A9-BC59D527F7E4}"/>
              </a:ext>
            </a:extLst>
          </p:cNvPr>
          <p:cNvSpPr/>
          <p:nvPr/>
        </p:nvSpPr>
        <p:spPr>
          <a:xfrm rot="19308357">
            <a:off x="3297262" y="1759162"/>
            <a:ext cx="1489165" cy="1092417"/>
          </a:xfrm>
          <a:prstGeom prst="rect">
            <a:avLst/>
          </a:prstGeom>
          <a:noFill/>
          <a:ln w="762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38943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E978A4-649D-4357-A357-4ABCC71D8F40}"/>
              </a:ext>
            </a:extLst>
          </p:cNvPr>
          <p:cNvSpPr/>
          <p:nvPr/>
        </p:nvSpPr>
        <p:spPr>
          <a:xfrm>
            <a:off x="0" y="551209"/>
            <a:ext cx="9144000" cy="6306791"/>
          </a:xfrm>
          <a:prstGeom prst="rect">
            <a:avLst/>
          </a:prstGeom>
          <a:solidFill>
            <a:srgbClr val="FFFFCC"/>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DBBCAF7E-02CE-48EA-BEC9-F15FDC18CD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E2919-D427-4CE2-80E2-33083554A27B}"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ubtitle 2">
            <a:extLst>
              <a:ext uri="{FF2B5EF4-FFF2-40B4-BE49-F238E27FC236}">
                <a16:creationId xmlns:a16="http://schemas.microsoft.com/office/drawing/2014/main" id="{FF0E806F-0440-4B8D-A0B3-B7C16D16F287}"/>
              </a:ext>
            </a:extLst>
          </p:cNvPr>
          <p:cNvSpPr txBox="1">
            <a:spLocks/>
          </p:cNvSpPr>
          <p:nvPr/>
        </p:nvSpPr>
        <p:spPr>
          <a:xfrm>
            <a:off x="73776" y="546446"/>
            <a:ext cx="8660921" cy="597814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None/>
              <a:tabLst/>
              <a:defRPr/>
            </a:pPr>
            <a:r>
              <a:rPr kumimoji="0" lang="en-US" sz="3600" b="1" i="0" u="sng" strike="noStrike" kern="1200" cap="none" spc="0" normalizeH="0" baseline="0" noProof="0" dirty="0">
                <a:ln>
                  <a:noFill/>
                </a:ln>
                <a:solidFill>
                  <a:srgbClr val="FF0000"/>
                </a:solidFill>
                <a:effectLst/>
                <a:uLnTx/>
                <a:uFillTx/>
                <a:latin typeface="Calibri"/>
                <a:ea typeface="+mn-ea"/>
                <a:cs typeface="+mn-cs"/>
              </a:rPr>
              <a:t>TWI Example #1</a:t>
            </a:r>
          </a:p>
          <a:p>
            <a:pPr lvl="3" indent="-342900">
              <a:buFont typeface="Arial" panose="020B0604020202020204" pitchFamily="34" charset="0"/>
              <a:buChar char="•"/>
              <a:defRPr/>
            </a:pPr>
            <a:endParaRPr lang="en-US" dirty="0">
              <a:latin typeface="Calibri"/>
            </a:endParaRPr>
          </a:p>
          <a:p>
            <a:pPr marL="1257300" lvl="3" indent="0">
              <a:buNone/>
              <a:defRPr/>
            </a:pPr>
            <a:endParaRPr lang="en-US" dirty="0">
              <a:latin typeface="Calibri"/>
            </a:endParaRPr>
          </a:p>
          <a:p>
            <a:pPr lvl="3" indent="-342900">
              <a:defRPr/>
            </a:pPr>
            <a:endParaRPr lang="en-US" dirty="0">
              <a:latin typeface="Calibri"/>
            </a:endParaRPr>
          </a:p>
          <a:p>
            <a:pPr lvl="3" indent="-342900">
              <a:buFont typeface="Arial" panose="020B0604020202020204" pitchFamily="34" charset="0"/>
              <a:buChar char="•"/>
              <a:defRPr/>
            </a:pPr>
            <a:endParaRPr kumimoji="0" lang="en-US" b="0" i="0" u="none" strike="noStrike" kern="1200" cap="none" spc="0" normalizeH="0" baseline="0" noProof="0" dirty="0">
              <a:ln>
                <a:noFill/>
              </a:ln>
              <a:effectLst/>
              <a:uLnTx/>
              <a:uFillTx/>
              <a:latin typeface="Calibri"/>
              <a:ea typeface="+mn-ea"/>
              <a:cs typeface="+mn-cs"/>
            </a:endParaRPr>
          </a:p>
          <a:p>
            <a:pPr marL="1143000" marR="0" lvl="2"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effectLst/>
              <a:uLnTx/>
              <a:uFillTx/>
              <a:latin typeface="Calibri"/>
              <a:ea typeface="+mn-ea"/>
              <a:cs typeface="+mn-cs"/>
            </a:endParaRPr>
          </a:p>
        </p:txBody>
      </p:sp>
      <p:sp>
        <p:nvSpPr>
          <p:cNvPr id="11" name="Rectangle 10">
            <a:extLst>
              <a:ext uri="{FF2B5EF4-FFF2-40B4-BE49-F238E27FC236}">
                <a16:creationId xmlns:a16="http://schemas.microsoft.com/office/drawing/2014/main" id="{B74BFF49-BAA2-4E39-B83A-473C6C65E96D}"/>
              </a:ext>
            </a:extLst>
          </p:cNvPr>
          <p:cNvSpPr/>
          <p:nvPr/>
        </p:nvSpPr>
        <p:spPr bwMode="ltGray">
          <a:xfrm>
            <a:off x="0" y="0"/>
            <a:ext cx="9144000" cy="461665"/>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Euphemia"/>
              <a:ea typeface="+mn-ea"/>
              <a:cs typeface="+mn-cs"/>
            </a:endParaRPr>
          </a:p>
        </p:txBody>
      </p:sp>
      <p:sp>
        <p:nvSpPr>
          <p:cNvPr id="13" name="TextBox 12">
            <a:extLst>
              <a:ext uri="{FF2B5EF4-FFF2-40B4-BE49-F238E27FC236}">
                <a16:creationId xmlns:a16="http://schemas.microsoft.com/office/drawing/2014/main" id="{98931DAA-370C-423B-BE03-B3E64191C244}"/>
              </a:ext>
            </a:extLst>
          </p:cNvPr>
          <p:cNvSpPr txBox="1"/>
          <p:nvPr/>
        </p:nvSpPr>
        <p:spPr>
          <a:xfrm>
            <a:off x="-15240" y="0"/>
            <a:ext cx="9144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rPr>
              <a:t>GIS Updates</a:t>
            </a:r>
          </a:p>
        </p:txBody>
      </p:sp>
      <p:sp>
        <p:nvSpPr>
          <p:cNvPr id="8" name="Rectangle 7">
            <a:extLst>
              <a:ext uri="{FF2B5EF4-FFF2-40B4-BE49-F238E27FC236}">
                <a16:creationId xmlns:a16="http://schemas.microsoft.com/office/drawing/2014/main" id="{49C315A9-06A4-4A39-9470-8CB17EDFC04C}"/>
              </a:ext>
            </a:extLst>
          </p:cNvPr>
          <p:cNvSpPr/>
          <p:nvPr/>
        </p:nvSpPr>
        <p:spPr bwMode="white">
          <a:xfrm>
            <a:off x="0" y="461856"/>
            <a:ext cx="9144000" cy="84590"/>
          </a:xfrm>
          <a:prstGeom prst="rect">
            <a:avLst/>
          </a:prstGeom>
          <a:solidFill>
            <a:srgbClr val="1322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255CDE82-48B3-4B47-800B-9B752DA9E73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95055" y="1900238"/>
            <a:ext cx="4144294" cy="4957762"/>
          </a:xfrm>
          <a:prstGeom prst="rect">
            <a:avLst/>
          </a:prstGeom>
          <a:ln>
            <a:solidFill>
              <a:srgbClr val="13223D"/>
            </a:solidFill>
          </a:ln>
          <a:effectLst>
            <a:outerShdw blurRad="50800" dist="38100" dir="13500000" algn="br" rotWithShape="0">
              <a:prstClr val="black">
                <a:alpha val="40000"/>
              </a:prstClr>
            </a:outerShdw>
          </a:effectLst>
        </p:spPr>
      </p:pic>
      <p:pic>
        <p:nvPicPr>
          <p:cNvPr id="7" name="Picture 6">
            <a:extLst>
              <a:ext uri="{FF2B5EF4-FFF2-40B4-BE49-F238E27FC236}">
                <a16:creationId xmlns:a16="http://schemas.microsoft.com/office/drawing/2014/main" id="{6470FEC2-E535-44E5-9CEF-50519D542C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494" y="1900238"/>
            <a:ext cx="4197572" cy="4957762"/>
          </a:xfrm>
          <a:prstGeom prst="rect">
            <a:avLst/>
          </a:prstGeom>
          <a:ln>
            <a:solidFill>
              <a:srgbClr val="13223D"/>
            </a:solidFill>
          </a:ln>
          <a:effectLst>
            <a:outerShdw blurRad="50800" dist="38100" dir="13500000" algn="br" rotWithShape="0">
              <a:prstClr val="black">
                <a:alpha val="40000"/>
              </a:prstClr>
            </a:outerShdw>
          </a:effectLst>
        </p:spPr>
      </p:pic>
      <p:sp>
        <p:nvSpPr>
          <p:cNvPr id="10" name="TextBox 9">
            <a:extLst>
              <a:ext uri="{FF2B5EF4-FFF2-40B4-BE49-F238E27FC236}">
                <a16:creationId xmlns:a16="http://schemas.microsoft.com/office/drawing/2014/main" id="{EC4572E0-D76A-4C75-8010-A4F01136AEA8}"/>
              </a:ext>
            </a:extLst>
          </p:cNvPr>
          <p:cNvSpPr txBox="1"/>
          <p:nvPr/>
        </p:nvSpPr>
        <p:spPr>
          <a:xfrm>
            <a:off x="1400175" y="1334723"/>
            <a:ext cx="1793504" cy="523220"/>
          </a:xfrm>
          <a:prstGeom prst="rect">
            <a:avLst/>
          </a:prstGeom>
          <a:noFill/>
        </p:spPr>
        <p:txBody>
          <a:bodyPr wrap="none" rtlCol="0">
            <a:spAutoFit/>
          </a:bodyPr>
          <a:lstStyle/>
          <a:p>
            <a:r>
              <a:rPr lang="en-US" sz="2800" dirty="0"/>
              <a:t>TOPO MAP</a:t>
            </a:r>
          </a:p>
        </p:txBody>
      </p:sp>
      <p:sp>
        <p:nvSpPr>
          <p:cNvPr id="16" name="TextBox 15">
            <a:extLst>
              <a:ext uri="{FF2B5EF4-FFF2-40B4-BE49-F238E27FC236}">
                <a16:creationId xmlns:a16="http://schemas.microsoft.com/office/drawing/2014/main" id="{41C322D0-1A06-4140-9363-4CF2929350B4}"/>
              </a:ext>
            </a:extLst>
          </p:cNvPr>
          <p:cNvSpPr txBox="1"/>
          <p:nvPr/>
        </p:nvSpPr>
        <p:spPr>
          <a:xfrm>
            <a:off x="6107823" y="1374637"/>
            <a:ext cx="768159" cy="523220"/>
          </a:xfrm>
          <a:prstGeom prst="rect">
            <a:avLst/>
          </a:prstGeom>
          <a:noFill/>
        </p:spPr>
        <p:txBody>
          <a:bodyPr wrap="none" rtlCol="0">
            <a:spAutoFit/>
          </a:bodyPr>
          <a:lstStyle/>
          <a:p>
            <a:r>
              <a:rPr lang="en-US" sz="2800" dirty="0"/>
              <a:t>TWI</a:t>
            </a:r>
          </a:p>
        </p:txBody>
      </p:sp>
    </p:spTree>
    <p:extLst>
      <p:ext uri="{BB962C8B-B14F-4D97-AF65-F5344CB8AC3E}">
        <p14:creationId xmlns:p14="http://schemas.microsoft.com/office/powerpoint/2010/main" val="12418744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E978A4-649D-4357-A357-4ABCC71D8F40}"/>
              </a:ext>
            </a:extLst>
          </p:cNvPr>
          <p:cNvSpPr/>
          <p:nvPr/>
        </p:nvSpPr>
        <p:spPr>
          <a:xfrm>
            <a:off x="0" y="551209"/>
            <a:ext cx="9144000" cy="6306791"/>
          </a:xfrm>
          <a:prstGeom prst="rect">
            <a:avLst/>
          </a:prstGeom>
          <a:solidFill>
            <a:srgbClr val="FFFFCC"/>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DBBCAF7E-02CE-48EA-BEC9-F15FDC18CD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E2919-D427-4CE2-80E2-33083554A27B}"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ubtitle 2">
            <a:extLst>
              <a:ext uri="{FF2B5EF4-FFF2-40B4-BE49-F238E27FC236}">
                <a16:creationId xmlns:a16="http://schemas.microsoft.com/office/drawing/2014/main" id="{FF0E806F-0440-4B8D-A0B3-B7C16D16F287}"/>
              </a:ext>
            </a:extLst>
          </p:cNvPr>
          <p:cNvSpPr txBox="1">
            <a:spLocks/>
          </p:cNvSpPr>
          <p:nvPr/>
        </p:nvSpPr>
        <p:spPr>
          <a:xfrm>
            <a:off x="73776" y="546446"/>
            <a:ext cx="8660921" cy="597814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None/>
              <a:tabLst/>
              <a:defRPr/>
            </a:pPr>
            <a:r>
              <a:rPr kumimoji="0" lang="en-US" sz="3600" b="1" i="0" u="sng" strike="noStrike" kern="1200" cap="none" spc="0" normalizeH="0" baseline="0" noProof="0" dirty="0">
                <a:ln>
                  <a:noFill/>
                </a:ln>
                <a:solidFill>
                  <a:srgbClr val="FF0000"/>
                </a:solidFill>
                <a:effectLst/>
                <a:uLnTx/>
                <a:uFillTx/>
                <a:latin typeface="Calibri"/>
                <a:ea typeface="+mn-ea"/>
                <a:cs typeface="+mn-cs"/>
              </a:rPr>
              <a:t>TWI Example #1</a:t>
            </a:r>
          </a:p>
          <a:p>
            <a:pPr lvl="3" indent="-342900">
              <a:buFont typeface="Arial" panose="020B0604020202020204" pitchFamily="34" charset="0"/>
              <a:buChar char="•"/>
              <a:defRPr/>
            </a:pPr>
            <a:endParaRPr lang="en-US" dirty="0">
              <a:latin typeface="Calibri"/>
            </a:endParaRPr>
          </a:p>
          <a:p>
            <a:pPr marL="1257300" lvl="3" indent="0">
              <a:buNone/>
              <a:defRPr/>
            </a:pPr>
            <a:endParaRPr lang="en-US" dirty="0">
              <a:latin typeface="Calibri"/>
            </a:endParaRPr>
          </a:p>
          <a:p>
            <a:pPr lvl="3" indent="-342900">
              <a:defRPr/>
            </a:pPr>
            <a:endParaRPr lang="en-US" dirty="0">
              <a:latin typeface="Calibri"/>
            </a:endParaRPr>
          </a:p>
          <a:p>
            <a:pPr lvl="3" indent="-342900">
              <a:buFont typeface="Arial" panose="020B0604020202020204" pitchFamily="34" charset="0"/>
              <a:buChar char="•"/>
              <a:defRPr/>
            </a:pPr>
            <a:endParaRPr kumimoji="0" lang="en-US" b="0" i="0" u="none" strike="noStrike" kern="1200" cap="none" spc="0" normalizeH="0" baseline="0" noProof="0" dirty="0">
              <a:ln>
                <a:noFill/>
              </a:ln>
              <a:effectLst/>
              <a:uLnTx/>
              <a:uFillTx/>
              <a:latin typeface="Calibri"/>
              <a:ea typeface="+mn-ea"/>
              <a:cs typeface="+mn-cs"/>
            </a:endParaRPr>
          </a:p>
          <a:p>
            <a:pPr marL="1143000" marR="0" lvl="2"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effectLst/>
              <a:uLnTx/>
              <a:uFillTx/>
              <a:latin typeface="Calibri"/>
              <a:ea typeface="+mn-ea"/>
              <a:cs typeface="+mn-cs"/>
            </a:endParaRPr>
          </a:p>
        </p:txBody>
      </p:sp>
      <p:sp>
        <p:nvSpPr>
          <p:cNvPr id="11" name="Rectangle 10">
            <a:extLst>
              <a:ext uri="{FF2B5EF4-FFF2-40B4-BE49-F238E27FC236}">
                <a16:creationId xmlns:a16="http://schemas.microsoft.com/office/drawing/2014/main" id="{B74BFF49-BAA2-4E39-B83A-473C6C65E96D}"/>
              </a:ext>
            </a:extLst>
          </p:cNvPr>
          <p:cNvSpPr/>
          <p:nvPr/>
        </p:nvSpPr>
        <p:spPr bwMode="ltGray">
          <a:xfrm>
            <a:off x="0" y="0"/>
            <a:ext cx="9144000" cy="461665"/>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Euphemia"/>
              <a:ea typeface="+mn-ea"/>
              <a:cs typeface="+mn-cs"/>
            </a:endParaRPr>
          </a:p>
        </p:txBody>
      </p:sp>
      <p:sp>
        <p:nvSpPr>
          <p:cNvPr id="13" name="TextBox 12">
            <a:extLst>
              <a:ext uri="{FF2B5EF4-FFF2-40B4-BE49-F238E27FC236}">
                <a16:creationId xmlns:a16="http://schemas.microsoft.com/office/drawing/2014/main" id="{98931DAA-370C-423B-BE03-B3E64191C244}"/>
              </a:ext>
            </a:extLst>
          </p:cNvPr>
          <p:cNvSpPr txBox="1"/>
          <p:nvPr/>
        </p:nvSpPr>
        <p:spPr>
          <a:xfrm>
            <a:off x="-15240" y="0"/>
            <a:ext cx="9144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rPr>
              <a:t>GIS Updates</a:t>
            </a:r>
          </a:p>
        </p:txBody>
      </p:sp>
      <p:sp>
        <p:nvSpPr>
          <p:cNvPr id="8" name="Rectangle 7">
            <a:extLst>
              <a:ext uri="{FF2B5EF4-FFF2-40B4-BE49-F238E27FC236}">
                <a16:creationId xmlns:a16="http://schemas.microsoft.com/office/drawing/2014/main" id="{49C315A9-06A4-4A39-9470-8CB17EDFC04C}"/>
              </a:ext>
            </a:extLst>
          </p:cNvPr>
          <p:cNvSpPr/>
          <p:nvPr/>
        </p:nvSpPr>
        <p:spPr bwMode="white">
          <a:xfrm>
            <a:off x="0" y="461856"/>
            <a:ext cx="9144000" cy="84590"/>
          </a:xfrm>
          <a:prstGeom prst="rect">
            <a:avLst/>
          </a:prstGeom>
          <a:solidFill>
            <a:srgbClr val="1322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EC4572E0-D76A-4C75-8010-A4F01136AEA8}"/>
              </a:ext>
            </a:extLst>
          </p:cNvPr>
          <p:cNvSpPr txBox="1"/>
          <p:nvPr/>
        </p:nvSpPr>
        <p:spPr>
          <a:xfrm>
            <a:off x="1400175" y="1334723"/>
            <a:ext cx="1793504" cy="523220"/>
          </a:xfrm>
          <a:prstGeom prst="rect">
            <a:avLst/>
          </a:prstGeom>
          <a:noFill/>
        </p:spPr>
        <p:txBody>
          <a:bodyPr wrap="none" rtlCol="0">
            <a:spAutoFit/>
          </a:bodyPr>
          <a:lstStyle/>
          <a:p>
            <a:r>
              <a:rPr lang="en-US" sz="2800" dirty="0"/>
              <a:t>TOPO MAP</a:t>
            </a:r>
          </a:p>
        </p:txBody>
      </p:sp>
      <p:sp>
        <p:nvSpPr>
          <p:cNvPr id="16" name="TextBox 15">
            <a:extLst>
              <a:ext uri="{FF2B5EF4-FFF2-40B4-BE49-F238E27FC236}">
                <a16:creationId xmlns:a16="http://schemas.microsoft.com/office/drawing/2014/main" id="{41C322D0-1A06-4140-9363-4CF2929350B4}"/>
              </a:ext>
            </a:extLst>
          </p:cNvPr>
          <p:cNvSpPr txBox="1"/>
          <p:nvPr/>
        </p:nvSpPr>
        <p:spPr>
          <a:xfrm>
            <a:off x="6107823" y="1374637"/>
            <a:ext cx="768159" cy="523220"/>
          </a:xfrm>
          <a:prstGeom prst="rect">
            <a:avLst/>
          </a:prstGeom>
          <a:noFill/>
        </p:spPr>
        <p:txBody>
          <a:bodyPr wrap="none" rtlCol="0">
            <a:spAutoFit/>
          </a:bodyPr>
          <a:lstStyle/>
          <a:p>
            <a:r>
              <a:rPr lang="en-US" sz="2800" dirty="0"/>
              <a:t>TWI</a:t>
            </a:r>
          </a:p>
        </p:txBody>
      </p:sp>
      <p:pic>
        <p:nvPicPr>
          <p:cNvPr id="18" name="Picture 17">
            <a:extLst>
              <a:ext uri="{FF2B5EF4-FFF2-40B4-BE49-F238E27FC236}">
                <a16:creationId xmlns:a16="http://schemas.microsoft.com/office/drawing/2014/main" id="{948E46D0-5753-4B7B-9261-F71765D1EE5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852614"/>
            <a:ext cx="4424645" cy="5067300"/>
          </a:xfrm>
          <a:prstGeom prst="rect">
            <a:avLst/>
          </a:prstGeom>
        </p:spPr>
      </p:pic>
      <p:pic>
        <p:nvPicPr>
          <p:cNvPr id="20" name="Picture 19">
            <a:extLst>
              <a:ext uri="{FF2B5EF4-FFF2-40B4-BE49-F238E27FC236}">
                <a16:creationId xmlns:a16="http://schemas.microsoft.com/office/drawing/2014/main" id="{748B68DE-25C7-4AEE-B6FA-CA32D10D6C5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29027" y="1876760"/>
            <a:ext cx="4424645" cy="4981239"/>
          </a:xfrm>
          <a:prstGeom prst="rect">
            <a:avLst/>
          </a:prstGeom>
        </p:spPr>
      </p:pic>
    </p:spTree>
    <p:extLst>
      <p:ext uri="{BB962C8B-B14F-4D97-AF65-F5344CB8AC3E}">
        <p14:creationId xmlns:p14="http://schemas.microsoft.com/office/powerpoint/2010/main" val="708206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E978A4-649D-4357-A357-4ABCC71D8F40}"/>
              </a:ext>
            </a:extLst>
          </p:cNvPr>
          <p:cNvSpPr/>
          <p:nvPr/>
        </p:nvSpPr>
        <p:spPr>
          <a:xfrm>
            <a:off x="0" y="551209"/>
            <a:ext cx="9144000" cy="6306791"/>
          </a:xfrm>
          <a:prstGeom prst="rect">
            <a:avLst/>
          </a:prstGeom>
          <a:solidFill>
            <a:srgbClr val="FFFFCC"/>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DBBCAF7E-02CE-48EA-BEC9-F15FDC18CD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E2919-D427-4CE2-80E2-33083554A27B}"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ubtitle 2">
            <a:extLst>
              <a:ext uri="{FF2B5EF4-FFF2-40B4-BE49-F238E27FC236}">
                <a16:creationId xmlns:a16="http://schemas.microsoft.com/office/drawing/2014/main" id="{FF0E806F-0440-4B8D-A0B3-B7C16D16F287}"/>
              </a:ext>
            </a:extLst>
          </p:cNvPr>
          <p:cNvSpPr txBox="1">
            <a:spLocks/>
          </p:cNvSpPr>
          <p:nvPr/>
        </p:nvSpPr>
        <p:spPr>
          <a:xfrm>
            <a:off x="73776" y="546446"/>
            <a:ext cx="8660921" cy="597814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None/>
              <a:tabLst/>
              <a:defRPr/>
            </a:pPr>
            <a:r>
              <a:rPr kumimoji="0" lang="en-US" sz="3600" b="1" i="0" u="sng" strike="noStrike" kern="1200" cap="none" spc="0" normalizeH="0" baseline="0" noProof="0" dirty="0">
                <a:ln>
                  <a:noFill/>
                </a:ln>
                <a:solidFill>
                  <a:srgbClr val="FF0000"/>
                </a:solidFill>
                <a:effectLst/>
                <a:uLnTx/>
                <a:uFillTx/>
                <a:latin typeface="Calibri"/>
                <a:ea typeface="+mn-ea"/>
                <a:cs typeface="+mn-cs"/>
              </a:rPr>
              <a:t>TWI Example #2: wooded road</a:t>
            </a:r>
            <a:endParaRPr lang="en-US" dirty="0">
              <a:latin typeface="Calibri"/>
            </a:endParaRPr>
          </a:p>
          <a:p>
            <a:pPr marL="1257300" lvl="3" indent="0">
              <a:buNone/>
              <a:defRPr/>
            </a:pPr>
            <a:endParaRPr lang="en-US" dirty="0">
              <a:latin typeface="Calibri"/>
            </a:endParaRPr>
          </a:p>
          <a:p>
            <a:pPr lvl="3" indent="-342900">
              <a:defRPr/>
            </a:pPr>
            <a:endParaRPr lang="en-US" dirty="0">
              <a:latin typeface="Calibri"/>
            </a:endParaRPr>
          </a:p>
          <a:p>
            <a:pPr lvl="3" indent="-342900">
              <a:buFont typeface="Arial" panose="020B0604020202020204" pitchFamily="34" charset="0"/>
              <a:buChar char="•"/>
              <a:defRPr/>
            </a:pPr>
            <a:endParaRPr kumimoji="0" lang="en-US" b="0" i="0" u="none" strike="noStrike" kern="1200" cap="none" spc="0" normalizeH="0" baseline="0" noProof="0" dirty="0">
              <a:ln>
                <a:noFill/>
              </a:ln>
              <a:effectLst/>
              <a:uLnTx/>
              <a:uFillTx/>
              <a:latin typeface="Calibri"/>
              <a:ea typeface="+mn-ea"/>
              <a:cs typeface="+mn-cs"/>
            </a:endParaRPr>
          </a:p>
          <a:p>
            <a:pPr marL="1143000" marR="0" lvl="2"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effectLst/>
              <a:uLnTx/>
              <a:uFillTx/>
              <a:latin typeface="Calibri"/>
              <a:ea typeface="+mn-ea"/>
              <a:cs typeface="+mn-cs"/>
            </a:endParaRPr>
          </a:p>
        </p:txBody>
      </p:sp>
      <p:sp>
        <p:nvSpPr>
          <p:cNvPr id="11" name="Rectangle 10">
            <a:extLst>
              <a:ext uri="{FF2B5EF4-FFF2-40B4-BE49-F238E27FC236}">
                <a16:creationId xmlns:a16="http://schemas.microsoft.com/office/drawing/2014/main" id="{B74BFF49-BAA2-4E39-B83A-473C6C65E96D}"/>
              </a:ext>
            </a:extLst>
          </p:cNvPr>
          <p:cNvSpPr/>
          <p:nvPr/>
        </p:nvSpPr>
        <p:spPr bwMode="ltGray">
          <a:xfrm>
            <a:off x="0" y="0"/>
            <a:ext cx="9144000" cy="461665"/>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Euphemia"/>
              <a:ea typeface="+mn-ea"/>
              <a:cs typeface="+mn-cs"/>
            </a:endParaRPr>
          </a:p>
        </p:txBody>
      </p:sp>
      <p:sp>
        <p:nvSpPr>
          <p:cNvPr id="13" name="TextBox 12">
            <a:extLst>
              <a:ext uri="{FF2B5EF4-FFF2-40B4-BE49-F238E27FC236}">
                <a16:creationId xmlns:a16="http://schemas.microsoft.com/office/drawing/2014/main" id="{98931DAA-370C-423B-BE03-B3E64191C244}"/>
              </a:ext>
            </a:extLst>
          </p:cNvPr>
          <p:cNvSpPr txBox="1"/>
          <p:nvPr/>
        </p:nvSpPr>
        <p:spPr>
          <a:xfrm>
            <a:off x="-15240" y="0"/>
            <a:ext cx="9144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rPr>
              <a:t>GIS Updates</a:t>
            </a:r>
          </a:p>
        </p:txBody>
      </p:sp>
      <p:sp>
        <p:nvSpPr>
          <p:cNvPr id="8" name="Rectangle 7">
            <a:extLst>
              <a:ext uri="{FF2B5EF4-FFF2-40B4-BE49-F238E27FC236}">
                <a16:creationId xmlns:a16="http://schemas.microsoft.com/office/drawing/2014/main" id="{49C315A9-06A4-4A39-9470-8CB17EDFC04C}"/>
              </a:ext>
            </a:extLst>
          </p:cNvPr>
          <p:cNvSpPr/>
          <p:nvPr/>
        </p:nvSpPr>
        <p:spPr bwMode="white">
          <a:xfrm>
            <a:off x="0" y="461856"/>
            <a:ext cx="9144000" cy="84590"/>
          </a:xfrm>
          <a:prstGeom prst="rect">
            <a:avLst/>
          </a:prstGeom>
          <a:solidFill>
            <a:srgbClr val="1322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EC4572E0-D76A-4C75-8010-A4F01136AEA8}"/>
              </a:ext>
            </a:extLst>
          </p:cNvPr>
          <p:cNvSpPr txBox="1"/>
          <p:nvPr/>
        </p:nvSpPr>
        <p:spPr>
          <a:xfrm>
            <a:off x="1400175" y="1334723"/>
            <a:ext cx="1793504" cy="523220"/>
          </a:xfrm>
          <a:prstGeom prst="rect">
            <a:avLst/>
          </a:prstGeom>
          <a:noFill/>
        </p:spPr>
        <p:txBody>
          <a:bodyPr wrap="none" rtlCol="0">
            <a:spAutoFit/>
          </a:bodyPr>
          <a:lstStyle/>
          <a:p>
            <a:r>
              <a:rPr lang="en-US" sz="2800" dirty="0"/>
              <a:t>TOPO MAP</a:t>
            </a:r>
          </a:p>
        </p:txBody>
      </p:sp>
      <p:sp>
        <p:nvSpPr>
          <p:cNvPr id="16" name="TextBox 15">
            <a:extLst>
              <a:ext uri="{FF2B5EF4-FFF2-40B4-BE49-F238E27FC236}">
                <a16:creationId xmlns:a16="http://schemas.microsoft.com/office/drawing/2014/main" id="{41C322D0-1A06-4140-9363-4CF2929350B4}"/>
              </a:ext>
            </a:extLst>
          </p:cNvPr>
          <p:cNvSpPr txBox="1"/>
          <p:nvPr/>
        </p:nvSpPr>
        <p:spPr>
          <a:xfrm>
            <a:off x="5239459" y="2036543"/>
            <a:ext cx="3253648" cy="1815882"/>
          </a:xfrm>
          <a:prstGeom prst="rect">
            <a:avLst/>
          </a:prstGeom>
          <a:noFill/>
        </p:spPr>
        <p:txBody>
          <a:bodyPr wrap="none" rtlCol="0">
            <a:spAutoFit/>
          </a:bodyPr>
          <a:lstStyle/>
          <a:p>
            <a:pPr algn="ctr"/>
            <a:r>
              <a:rPr lang="en-US" sz="2800" dirty="0"/>
              <a:t>Red Rose Road</a:t>
            </a:r>
          </a:p>
          <a:p>
            <a:pPr algn="ctr"/>
            <a:r>
              <a:rPr lang="en-US" sz="2800" dirty="0"/>
              <a:t>Huntingdon County</a:t>
            </a:r>
          </a:p>
          <a:p>
            <a:pPr algn="ctr"/>
            <a:endParaRPr lang="en-US" sz="2800" dirty="0"/>
          </a:p>
          <a:p>
            <a:pPr algn="ctr"/>
            <a:r>
              <a:rPr lang="en-US" sz="2800" dirty="0"/>
              <a:t>No “blueline” stream</a:t>
            </a:r>
          </a:p>
        </p:txBody>
      </p:sp>
      <p:pic>
        <p:nvPicPr>
          <p:cNvPr id="6" name="Picture 5">
            <a:extLst>
              <a:ext uri="{FF2B5EF4-FFF2-40B4-BE49-F238E27FC236}">
                <a16:creationId xmlns:a16="http://schemas.microsoft.com/office/drawing/2014/main" id="{7075F08C-8A28-4F04-BFCD-8608F099B60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026" y="1958042"/>
            <a:ext cx="4338851" cy="4899958"/>
          </a:xfrm>
          <a:prstGeom prst="rect">
            <a:avLst/>
          </a:prstGeom>
        </p:spPr>
      </p:pic>
    </p:spTree>
    <p:extLst>
      <p:ext uri="{BB962C8B-B14F-4D97-AF65-F5344CB8AC3E}">
        <p14:creationId xmlns:p14="http://schemas.microsoft.com/office/powerpoint/2010/main" val="17457168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E978A4-649D-4357-A357-4ABCC71D8F40}"/>
              </a:ext>
            </a:extLst>
          </p:cNvPr>
          <p:cNvSpPr/>
          <p:nvPr/>
        </p:nvSpPr>
        <p:spPr>
          <a:xfrm>
            <a:off x="0" y="551209"/>
            <a:ext cx="9144000" cy="6306791"/>
          </a:xfrm>
          <a:prstGeom prst="rect">
            <a:avLst/>
          </a:prstGeom>
          <a:solidFill>
            <a:srgbClr val="FFFFCC"/>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DBBCAF7E-02CE-48EA-BEC9-F15FDC18CD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E2919-D427-4CE2-80E2-33083554A27B}"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ubtitle 2">
            <a:extLst>
              <a:ext uri="{FF2B5EF4-FFF2-40B4-BE49-F238E27FC236}">
                <a16:creationId xmlns:a16="http://schemas.microsoft.com/office/drawing/2014/main" id="{FF0E806F-0440-4B8D-A0B3-B7C16D16F287}"/>
              </a:ext>
            </a:extLst>
          </p:cNvPr>
          <p:cNvSpPr txBox="1">
            <a:spLocks/>
          </p:cNvSpPr>
          <p:nvPr/>
        </p:nvSpPr>
        <p:spPr>
          <a:xfrm>
            <a:off x="73776" y="546446"/>
            <a:ext cx="8660921" cy="597814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None/>
              <a:tabLst/>
              <a:defRPr/>
            </a:pPr>
            <a:r>
              <a:rPr kumimoji="0" lang="en-US" sz="3600" b="1" i="0" u="sng" strike="noStrike" kern="1200" cap="none" spc="0" normalizeH="0" baseline="0" noProof="0" dirty="0">
                <a:ln>
                  <a:noFill/>
                </a:ln>
                <a:solidFill>
                  <a:srgbClr val="FF0000"/>
                </a:solidFill>
                <a:effectLst/>
                <a:uLnTx/>
                <a:uFillTx/>
                <a:latin typeface="Calibri"/>
                <a:ea typeface="+mn-ea"/>
                <a:cs typeface="+mn-cs"/>
              </a:rPr>
              <a:t>TWI Example #2: wooded road</a:t>
            </a:r>
            <a:endParaRPr lang="en-US" dirty="0">
              <a:latin typeface="Calibri"/>
            </a:endParaRPr>
          </a:p>
          <a:p>
            <a:pPr marL="1257300" lvl="3" indent="0">
              <a:buNone/>
              <a:defRPr/>
            </a:pPr>
            <a:endParaRPr lang="en-US" dirty="0">
              <a:latin typeface="Calibri"/>
            </a:endParaRPr>
          </a:p>
          <a:p>
            <a:pPr lvl="3" indent="-342900">
              <a:defRPr/>
            </a:pPr>
            <a:endParaRPr lang="en-US" dirty="0">
              <a:latin typeface="Calibri"/>
            </a:endParaRPr>
          </a:p>
          <a:p>
            <a:pPr lvl="3" indent="-342900">
              <a:buFont typeface="Arial" panose="020B0604020202020204" pitchFamily="34" charset="0"/>
              <a:buChar char="•"/>
              <a:defRPr/>
            </a:pPr>
            <a:endParaRPr kumimoji="0" lang="en-US" b="0" i="0" u="none" strike="noStrike" kern="1200" cap="none" spc="0" normalizeH="0" baseline="0" noProof="0" dirty="0">
              <a:ln>
                <a:noFill/>
              </a:ln>
              <a:effectLst/>
              <a:uLnTx/>
              <a:uFillTx/>
              <a:latin typeface="Calibri"/>
              <a:ea typeface="+mn-ea"/>
              <a:cs typeface="+mn-cs"/>
            </a:endParaRPr>
          </a:p>
          <a:p>
            <a:pPr marL="1143000" marR="0" lvl="2"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effectLst/>
              <a:uLnTx/>
              <a:uFillTx/>
              <a:latin typeface="Calibri"/>
              <a:ea typeface="+mn-ea"/>
              <a:cs typeface="+mn-cs"/>
            </a:endParaRPr>
          </a:p>
        </p:txBody>
      </p:sp>
      <p:sp>
        <p:nvSpPr>
          <p:cNvPr id="11" name="Rectangle 10">
            <a:extLst>
              <a:ext uri="{FF2B5EF4-FFF2-40B4-BE49-F238E27FC236}">
                <a16:creationId xmlns:a16="http://schemas.microsoft.com/office/drawing/2014/main" id="{B74BFF49-BAA2-4E39-B83A-473C6C65E96D}"/>
              </a:ext>
            </a:extLst>
          </p:cNvPr>
          <p:cNvSpPr/>
          <p:nvPr/>
        </p:nvSpPr>
        <p:spPr bwMode="ltGray">
          <a:xfrm>
            <a:off x="0" y="0"/>
            <a:ext cx="9144000" cy="461665"/>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Euphemia"/>
              <a:ea typeface="+mn-ea"/>
              <a:cs typeface="+mn-cs"/>
            </a:endParaRPr>
          </a:p>
        </p:txBody>
      </p:sp>
      <p:sp>
        <p:nvSpPr>
          <p:cNvPr id="13" name="TextBox 12">
            <a:extLst>
              <a:ext uri="{FF2B5EF4-FFF2-40B4-BE49-F238E27FC236}">
                <a16:creationId xmlns:a16="http://schemas.microsoft.com/office/drawing/2014/main" id="{98931DAA-370C-423B-BE03-B3E64191C244}"/>
              </a:ext>
            </a:extLst>
          </p:cNvPr>
          <p:cNvSpPr txBox="1"/>
          <p:nvPr/>
        </p:nvSpPr>
        <p:spPr>
          <a:xfrm>
            <a:off x="-15240" y="0"/>
            <a:ext cx="9144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rPr>
              <a:t>GIS Updates</a:t>
            </a:r>
          </a:p>
        </p:txBody>
      </p:sp>
      <p:sp>
        <p:nvSpPr>
          <p:cNvPr id="8" name="Rectangle 7">
            <a:extLst>
              <a:ext uri="{FF2B5EF4-FFF2-40B4-BE49-F238E27FC236}">
                <a16:creationId xmlns:a16="http://schemas.microsoft.com/office/drawing/2014/main" id="{49C315A9-06A4-4A39-9470-8CB17EDFC04C}"/>
              </a:ext>
            </a:extLst>
          </p:cNvPr>
          <p:cNvSpPr/>
          <p:nvPr/>
        </p:nvSpPr>
        <p:spPr bwMode="white">
          <a:xfrm>
            <a:off x="0" y="461856"/>
            <a:ext cx="9144000" cy="84590"/>
          </a:xfrm>
          <a:prstGeom prst="rect">
            <a:avLst/>
          </a:prstGeom>
          <a:solidFill>
            <a:srgbClr val="1322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EC4572E0-D76A-4C75-8010-A4F01136AEA8}"/>
              </a:ext>
            </a:extLst>
          </p:cNvPr>
          <p:cNvSpPr txBox="1"/>
          <p:nvPr/>
        </p:nvSpPr>
        <p:spPr>
          <a:xfrm>
            <a:off x="1400175" y="1334723"/>
            <a:ext cx="1793504" cy="523220"/>
          </a:xfrm>
          <a:prstGeom prst="rect">
            <a:avLst/>
          </a:prstGeom>
          <a:noFill/>
        </p:spPr>
        <p:txBody>
          <a:bodyPr wrap="none" rtlCol="0">
            <a:spAutoFit/>
          </a:bodyPr>
          <a:lstStyle/>
          <a:p>
            <a:r>
              <a:rPr lang="en-US" sz="2800" dirty="0"/>
              <a:t>TOPO MAP</a:t>
            </a:r>
          </a:p>
        </p:txBody>
      </p:sp>
      <p:sp>
        <p:nvSpPr>
          <p:cNvPr id="16" name="TextBox 15">
            <a:extLst>
              <a:ext uri="{FF2B5EF4-FFF2-40B4-BE49-F238E27FC236}">
                <a16:creationId xmlns:a16="http://schemas.microsoft.com/office/drawing/2014/main" id="{41C322D0-1A06-4140-9363-4CF2929350B4}"/>
              </a:ext>
            </a:extLst>
          </p:cNvPr>
          <p:cNvSpPr txBox="1"/>
          <p:nvPr/>
        </p:nvSpPr>
        <p:spPr>
          <a:xfrm>
            <a:off x="6107823" y="1374637"/>
            <a:ext cx="768159" cy="523220"/>
          </a:xfrm>
          <a:prstGeom prst="rect">
            <a:avLst/>
          </a:prstGeom>
          <a:noFill/>
        </p:spPr>
        <p:txBody>
          <a:bodyPr wrap="none" rtlCol="0">
            <a:spAutoFit/>
          </a:bodyPr>
          <a:lstStyle/>
          <a:p>
            <a:r>
              <a:rPr lang="en-US" sz="2800" dirty="0"/>
              <a:t>TWI</a:t>
            </a:r>
          </a:p>
        </p:txBody>
      </p:sp>
      <p:pic>
        <p:nvPicPr>
          <p:cNvPr id="6" name="Picture 5">
            <a:extLst>
              <a:ext uri="{FF2B5EF4-FFF2-40B4-BE49-F238E27FC236}">
                <a16:creationId xmlns:a16="http://schemas.microsoft.com/office/drawing/2014/main" id="{7075F08C-8A28-4F04-BFCD-8608F099B60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026" y="1958042"/>
            <a:ext cx="4338851" cy="4899958"/>
          </a:xfrm>
          <a:prstGeom prst="rect">
            <a:avLst/>
          </a:prstGeom>
        </p:spPr>
      </p:pic>
      <p:pic>
        <p:nvPicPr>
          <p:cNvPr id="14" name="Picture 13">
            <a:extLst>
              <a:ext uri="{FF2B5EF4-FFF2-40B4-BE49-F238E27FC236}">
                <a16:creationId xmlns:a16="http://schemas.microsoft.com/office/drawing/2014/main" id="{007ADD53-A6B9-4F06-AFC1-1912C1C0DF0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89568" y="1958042"/>
            <a:ext cx="4254432" cy="4904721"/>
          </a:xfrm>
          <a:prstGeom prst="rect">
            <a:avLst/>
          </a:prstGeom>
        </p:spPr>
      </p:pic>
    </p:spTree>
    <p:extLst>
      <p:ext uri="{BB962C8B-B14F-4D97-AF65-F5344CB8AC3E}">
        <p14:creationId xmlns:p14="http://schemas.microsoft.com/office/powerpoint/2010/main" val="6558107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E978A4-649D-4357-A357-4ABCC71D8F40}"/>
              </a:ext>
            </a:extLst>
          </p:cNvPr>
          <p:cNvSpPr/>
          <p:nvPr/>
        </p:nvSpPr>
        <p:spPr>
          <a:xfrm>
            <a:off x="0" y="551209"/>
            <a:ext cx="9144000" cy="6306791"/>
          </a:xfrm>
          <a:prstGeom prst="rect">
            <a:avLst/>
          </a:prstGeom>
          <a:solidFill>
            <a:srgbClr val="FFFFCC"/>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DBBCAF7E-02CE-48EA-BEC9-F15FDC18CD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E2919-D427-4CE2-80E2-33083554A27B}"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ubtitle 2">
            <a:extLst>
              <a:ext uri="{FF2B5EF4-FFF2-40B4-BE49-F238E27FC236}">
                <a16:creationId xmlns:a16="http://schemas.microsoft.com/office/drawing/2014/main" id="{FF0E806F-0440-4B8D-A0B3-B7C16D16F287}"/>
              </a:ext>
            </a:extLst>
          </p:cNvPr>
          <p:cNvSpPr txBox="1">
            <a:spLocks/>
          </p:cNvSpPr>
          <p:nvPr/>
        </p:nvSpPr>
        <p:spPr>
          <a:xfrm>
            <a:off x="73776" y="546446"/>
            <a:ext cx="8660921" cy="597814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None/>
              <a:tabLst/>
              <a:defRPr/>
            </a:pPr>
            <a:r>
              <a:rPr kumimoji="0" lang="en-US" sz="3600" b="1" i="0" u="sng" strike="noStrike" kern="1200" cap="none" spc="0" normalizeH="0" baseline="0" noProof="0" dirty="0">
                <a:ln>
                  <a:noFill/>
                </a:ln>
                <a:solidFill>
                  <a:srgbClr val="FF0000"/>
                </a:solidFill>
                <a:effectLst/>
                <a:uLnTx/>
                <a:uFillTx/>
                <a:latin typeface="Calibri"/>
                <a:ea typeface="+mn-ea"/>
                <a:cs typeface="+mn-cs"/>
              </a:rPr>
              <a:t>TWI Example #2: wooded road</a:t>
            </a:r>
            <a:endParaRPr lang="en-US" dirty="0">
              <a:latin typeface="Calibri"/>
            </a:endParaRPr>
          </a:p>
          <a:p>
            <a:pPr marL="1257300" lvl="3" indent="0">
              <a:buNone/>
              <a:defRPr/>
            </a:pPr>
            <a:endParaRPr lang="en-US" dirty="0">
              <a:latin typeface="Calibri"/>
            </a:endParaRPr>
          </a:p>
          <a:p>
            <a:pPr lvl="3" indent="-342900">
              <a:defRPr/>
            </a:pPr>
            <a:endParaRPr lang="en-US" dirty="0">
              <a:latin typeface="Calibri"/>
            </a:endParaRPr>
          </a:p>
          <a:p>
            <a:pPr lvl="3" indent="-342900">
              <a:buFont typeface="Arial" panose="020B0604020202020204" pitchFamily="34" charset="0"/>
              <a:buChar char="•"/>
              <a:defRPr/>
            </a:pPr>
            <a:endParaRPr kumimoji="0" lang="en-US" b="0" i="0" u="none" strike="noStrike" kern="1200" cap="none" spc="0" normalizeH="0" baseline="0" noProof="0" dirty="0">
              <a:ln>
                <a:noFill/>
              </a:ln>
              <a:effectLst/>
              <a:uLnTx/>
              <a:uFillTx/>
              <a:latin typeface="Calibri"/>
              <a:ea typeface="+mn-ea"/>
              <a:cs typeface="+mn-cs"/>
            </a:endParaRPr>
          </a:p>
          <a:p>
            <a:pPr marL="1143000" marR="0" lvl="2"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effectLst/>
              <a:uLnTx/>
              <a:uFillTx/>
              <a:latin typeface="Calibri"/>
              <a:ea typeface="+mn-ea"/>
              <a:cs typeface="+mn-cs"/>
            </a:endParaRPr>
          </a:p>
        </p:txBody>
      </p:sp>
      <p:sp>
        <p:nvSpPr>
          <p:cNvPr id="11" name="Rectangle 10">
            <a:extLst>
              <a:ext uri="{FF2B5EF4-FFF2-40B4-BE49-F238E27FC236}">
                <a16:creationId xmlns:a16="http://schemas.microsoft.com/office/drawing/2014/main" id="{B74BFF49-BAA2-4E39-B83A-473C6C65E96D}"/>
              </a:ext>
            </a:extLst>
          </p:cNvPr>
          <p:cNvSpPr/>
          <p:nvPr/>
        </p:nvSpPr>
        <p:spPr bwMode="ltGray">
          <a:xfrm>
            <a:off x="0" y="0"/>
            <a:ext cx="9144000" cy="461665"/>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Euphemia"/>
              <a:ea typeface="+mn-ea"/>
              <a:cs typeface="+mn-cs"/>
            </a:endParaRPr>
          </a:p>
        </p:txBody>
      </p:sp>
      <p:sp>
        <p:nvSpPr>
          <p:cNvPr id="13" name="TextBox 12">
            <a:extLst>
              <a:ext uri="{FF2B5EF4-FFF2-40B4-BE49-F238E27FC236}">
                <a16:creationId xmlns:a16="http://schemas.microsoft.com/office/drawing/2014/main" id="{98931DAA-370C-423B-BE03-B3E64191C244}"/>
              </a:ext>
            </a:extLst>
          </p:cNvPr>
          <p:cNvSpPr txBox="1"/>
          <p:nvPr/>
        </p:nvSpPr>
        <p:spPr>
          <a:xfrm>
            <a:off x="-15240" y="0"/>
            <a:ext cx="9144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rPr>
              <a:t>GIS Updates</a:t>
            </a:r>
          </a:p>
        </p:txBody>
      </p:sp>
      <p:sp>
        <p:nvSpPr>
          <p:cNvPr id="8" name="Rectangle 7">
            <a:extLst>
              <a:ext uri="{FF2B5EF4-FFF2-40B4-BE49-F238E27FC236}">
                <a16:creationId xmlns:a16="http://schemas.microsoft.com/office/drawing/2014/main" id="{49C315A9-06A4-4A39-9470-8CB17EDFC04C}"/>
              </a:ext>
            </a:extLst>
          </p:cNvPr>
          <p:cNvSpPr/>
          <p:nvPr/>
        </p:nvSpPr>
        <p:spPr bwMode="white">
          <a:xfrm>
            <a:off x="0" y="461856"/>
            <a:ext cx="9144000" cy="84590"/>
          </a:xfrm>
          <a:prstGeom prst="rect">
            <a:avLst/>
          </a:prstGeom>
          <a:solidFill>
            <a:srgbClr val="1322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EC4572E0-D76A-4C75-8010-A4F01136AEA8}"/>
              </a:ext>
            </a:extLst>
          </p:cNvPr>
          <p:cNvSpPr txBox="1"/>
          <p:nvPr/>
        </p:nvSpPr>
        <p:spPr>
          <a:xfrm>
            <a:off x="1400175" y="1334723"/>
            <a:ext cx="1793504" cy="523220"/>
          </a:xfrm>
          <a:prstGeom prst="rect">
            <a:avLst/>
          </a:prstGeom>
          <a:noFill/>
        </p:spPr>
        <p:txBody>
          <a:bodyPr wrap="none" rtlCol="0">
            <a:spAutoFit/>
          </a:bodyPr>
          <a:lstStyle/>
          <a:p>
            <a:r>
              <a:rPr lang="en-US" sz="2800" dirty="0"/>
              <a:t>TOPO MAP</a:t>
            </a:r>
          </a:p>
        </p:txBody>
      </p:sp>
      <p:sp>
        <p:nvSpPr>
          <p:cNvPr id="16" name="TextBox 15">
            <a:extLst>
              <a:ext uri="{FF2B5EF4-FFF2-40B4-BE49-F238E27FC236}">
                <a16:creationId xmlns:a16="http://schemas.microsoft.com/office/drawing/2014/main" id="{41C322D0-1A06-4140-9363-4CF2929350B4}"/>
              </a:ext>
            </a:extLst>
          </p:cNvPr>
          <p:cNvSpPr txBox="1"/>
          <p:nvPr/>
        </p:nvSpPr>
        <p:spPr>
          <a:xfrm>
            <a:off x="6107823" y="1374637"/>
            <a:ext cx="768159" cy="523220"/>
          </a:xfrm>
          <a:prstGeom prst="rect">
            <a:avLst/>
          </a:prstGeom>
          <a:noFill/>
        </p:spPr>
        <p:txBody>
          <a:bodyPr wrap="none" rtlCol="0">
            <a:spAutoFit/>
          </a:bodyPr>
          <a:lstStyle/>
          <a:p>
            <a:r>
              <a:rPr lang="en-US" sz="2800" dirty="0"/>
              <a:t>TWI</a:t>
            </a:r>
          </a:p>
        </p:txBody>
      </p:sp>
      <p:pic>
        <p:nvPicPr>
          <p:cNvPr id="6" name="Picture 5">
            <a:extLst>
              <a:ext uri="{FF2B5EF4-FFF2-40B4-BE49-F238E27FC236}">
                <a16:creationId xmlns:a16="http://schemas.microsoft.com/office/drawing/2014/main" id="{7075F08C-8A28-4F04-BFCD-8608F099B60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026" y="1958042"/>
            <a:ext cx="4338851" cy="4899958"/>
          </a:xfrm>
          <a:prstGeom prst="rect">
            <a:avLst/>
          </a:prstGeom>
        </p:spPr>
      </p:pic>
      <p:pic>
        <p:nvPicPr>
          <p:cNvPr id="14" name="Picture 13">
            <a:extLst>
              <a:ext uri="{FF2B5EF4-FFF2-40B4-BE49-F238E27FC236}">
                <a16:creationId xmlns:a16="http://schemas.microsoft.com/office/drawing/2014/main" id="{007ADD53-A6B9-4F06-AFC1-1912C1C0DF0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89568" y="1958042"/>
            <a:ext cx="4254432" cy="4904721"/>
          </a:xfrm>
          <a:prstGeom prst="rect">
            <a:avLst/>
          </a:prstGeom>
        </p:spPr>
      </p:pic>
      <p:sp>
        <p:nvSpPr>
          <p:cNvPr id="17" name="Rectangle 16">
            <a:extLst>
              <a:ext uri="{FF2B5EF4-FFF2-40B4-BE49-F238E27FC236}">
                <a16:creationId xmlns:a16="http://schemas.microsoft.com/office/drawing/2014/main" id="{F135411C-F545-45E0-B3E7-BFE455F4BDBB}"/>
              </a:ext>
            </a:extLst>
          </p:cNvPr>
          <p:cNvSpPr/>
          <p:nvPr/>
        </p:nvSpPr>
        <p:spPr>
          <a:xfrm>
            <a:off x="5410200" y="4772025"/>
            <a:ext cx="2638425" cy="1534766"/>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8724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E978A4-649D-4357-A357-4ABCC71D8F40}"/>
              </a:ext>
            </a:extLst>
          </p:cNvPr>
          <p:cNvSpPr/>
          <p:nvPr/>
        </p:nvSpPr>
        <p:spPr>
          <a:xfrm>
            <a:off x="0" y="551209"/>
            <a:ext cx="9144000" cy="6306791"/>
          </a:xfrm>
          <a:prstGeom prst="rect">
            <a:avLst/>
          </a:prstGeom>
          <a:solidFill>
            <a:srgbClr val="FFFFCC"/>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DBBCAF7E-02CE-48EA-BEC9-F15FDC18CD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E2919-D427-4CE2-80E2-33083554A27B}"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ubtitle 2">
            <a:extLst>
              <a:ext uri="{FF2B5EF4-FFF2-40B4-BE49-F238E27FC236}">
                <a16:creationId xmlns:a16="http://schemas.microsoft.com/office/drawing/2014/main" id="{FF0E806F-0440-4B8D-A0B3-B7C16D16F287}"/>
              </a:ext>
            </a:extLst>
          </p:cNvPr>
          <p:cNvSpPr txBox="1">
            <a:spLocks/>
          </p:cNvSpPr>
          <p:nvPr/>
        </p:nvSpPr>
        <p:spPr>
          <a:xfrm>
            <a:off x="73776" y="546446"/>
            <a:ext cx="8660921" cy="597814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None/>
              <a:tabLst/>
              <a:defRPr/>
            </a:pPr>
            <a:r>
              <a:rPr kumimoji="0" lang="en-US" sz="3600" b="1" i="0" u="sng" strike="noStrike" kern="1200" cap="none" spc="0" normalizeH="0" baseline="0" noProof="0" dirty="0">
                <a:ln>
                  <a:noFill/>
                </a:ln>
                <a:solidFill>
                  <a:srgbClr val="FF0000"/>
                </a:solidFill>
                <a:effectLst/>
                <a:uLnTx/>
                <a:uFillTx/>
                <a:latin typeface="Calibri"/>
                <a:ea typeface="+mn-ea"/>
                <a:cs typeface="+mn-cs"/>
              </a:rPr>
              <a:t>TWI Example #2: wooded road</a:t>
            </a:r>
            <a:endParaRPr lang="en-US" dirty="0">
              <a:latin typeface="Calibri"/>
            </a:endParaRPr>
          </a:p>
          <a:p>
            <a:pPr marL="1257300" lvl="3" indent="0">
              <a:buNone/>
              <a:defRPr/>
            </a:pPr>
            <a:endParaRPr lang="en-US" dirty="0">
              <a:latin typeface="Calibri"/>
            </a:endParaRPr>
          </a:p>
          <a:p>
            <a:pPr lvl="3" indent="-342900">
              <a:defRPr/>
            </a:pPr>
            <a:endParaRPr lang="en-US" dirty="0">
              <a:latin typeface="Calibri"/>
            </a:endParaRPr>
          </a:p>
          <a:p>
            <a:pPr lvl="3" indent="-342900">
              <a:buFont typeface="Arial" panose="020B0604020202020204" pitchFamily="34" charset="0"/>
              <a:buChar char="•"/>
              <a:defRPr/>
            </a:pPr>
            <a:endParaRPr kumimoji="0" lang="en-US" b="0" i="0" u="none" strike="noStrike" kern="1200" cap="none" spc="0" normalizeH="0" baseline="0" noProof="0" dirty="0">
              <a:ln>
                <a:noFill/>
              </a:ln>
              <a:effectLst/>
              <a:uLnTx/>
              <a:uFillTx/>
              <a:latin typeface="Calibri"/>
              <a:ea typeface="+mn-ea"/>
              <a:cs typeface="+mn-cs"/>
            </a:endParaRPr>
          </a:p>
          <a:p>
            <a:pPr marL="1143000" marR="0" lvl="2"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effectLst/>
              <a:uLnTx/>
              <a:uFillTx/>
              <a:latin typeface="Calibri"/>
              <a:ea typeface="+mn-ea"/>
              <a:cs typeface="+mn-cs"/>
            </a:endParaRPr>
          </a:p>
        </p:txBody>
      </p:sp>
      <p:sp>
        <p:nvSpPr>
          <p:cNvPr id="11" name="Rectangle 10">
            <a:extLst>
              <a:ext uri="{FF2B5EF4-FFF2-40B4-BE49-F238E27FC236}">
                <a16:creationId xmlns:a16="http://schemas.microsoft.com/office/drawing/2014/main" id="{B74BFF49-BAA2-4E39-B83A-473C6C65E96D}"/>
              </a:ext>
            </a:extLst>
          </p:cNvPr>
          <p:cNvSpPr/>
          <p:nvPr/>
        </p:nvSpPr>
        <p:spPr bwMode="ltGray">
          <a:xfrm>
            <a:off x="0" y="0"/>
            <a:ext cx="9144000" cy="461665"/>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Euphemia"/>
              <a:ea typeface="+mn-ea"/>
              <a:cs typeface="+mn-cs"/>
            </a:endParaRPr>
          </a:p>
        </p:txBody>
      </p:sp>
      <p:sp>
        <p:nvSpPr>
          <p:cNvPr id="13" name="TextBox 12">
            <a:extLst>
              <a:ext uri="{FF2B5EF4-FFF2-40B4-BE49-F238E27FC236}">
                <a16:creationId xmlns:a16="http://schemas.microsoft.com/office/drawing/2014/main" id="{98931DAA-370C-423B-BE03-B3E64191C244}"/>
              </a:ext>
            </a:extLst>
          </p:cNvPr>
          <p:cNvSpPr txBox="1"/>
          <p:nvPr/>
        </p:nvSpPr>
        <p:spPr>
          <a:xfrm>
            <a:off x="-15240" y="0"/>
            <a:ext cx="9144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rPr>
              <a:t>GIS Updates</a:t>
            </a:r>
          </a:p>
        </p:txBody>
      </p:sp>
      <p:sp>
        <p:nvSpPr>
          <p:cNvPr id="8" name="Rectangle 7">
            <a:extLst>
              <a:ext uri="{FF2B5EF4-FFF2-40B4-BE49-F238E27FC236}">
                <a16:creationId xmlns:a16="http://schemas.microsoft.com/office/drawing/2014/main" id="{49C315A9-06A4-4A39-9470-8CB17EDFC04C}"/>
              </a:ext>
            </a:extLst>
          </p:cNvPr>
          <p:cNvSpPr/>
          <p:nvPr/>
        </p:nvSpPr>
        <p:spPr bwMode="white">
          <a:xfrm>
            <a:off x="0" y="461856"/>
            <a:ext cx="9144000" cy="84590"/>
          </a:xfrm>
          <a:prstGeom prst="rect">
            <a:avLst/>
          </a:prstGeom>
          <a:solidFill>
            <a:srgbClr val="1322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EC4572E0-D76A-4C75-8010-A4F01136AEA8}"/>
              </a:ext>
            </a:extLst>
          </p:cNvPr>
          <p:cNvSpPr txBox="1"/>
          <p:nvPr/>
        </p:nvSpPr>
        <p:spPr>
          <a:xfrm>
            <a:off x="1400175" y="1334723"/>
            <a:ext cx="1793504" cy="523220"/>
          </a:xfrm>
          <a:prstGeom prst="rect">
            <a:avLst/>
          </a:prstGeom>
          <a:noFill/>
        </p:spPr>
        <p:txBody>
          <a:bodyPr wrap="none" rtlCol="0">
            <a:spAutoFit/>
          </a:bodyPr>
          <a:lstStyle/>
          <a:p>
            <a:r>
              <a:rPr lang="en-US" sz="2800" dirty="0"/>
              <a:t>TOPO MAP</a:t>
            </a:r>
          </a:p>
        </p:txBody>
      </p:sp>
      <p:sp>
        <p:nvSpPr>
          <p:cNvPr id="16" name="TextBox 15">
            <a:extLst>
              <a:ext uri="{FF2B5EF4-FFF2-40B4-BE49-F238E27FC236}">
                <a16:creationId xmlns:a16="http://schemas.microsoft.com/office/drawing/2014/main" id="{41C322D0-1A06-4140-9363-4CF2929350B4}"/>
              </a:ext>
            </a:extLst>
          </p:cNvPr>
          <p:cNvSpPr txBox="1"/>
          <p:nvPr/>
        </p:nvSpPr>
        <p:spPr>
          <a:xfrm>
            <a:off x="6107823" y="1374637"/>
            <a:ext cx="768159" cy="523220"/>
          </a:xfrm>
          <a:prstGeom prst="rect">
            <a:avLst/>
          </a:prstGeom>
          <a:noFill/>
        </p:spPr>
        <p:txBody>
          <a:bodyPr wrap="none" rtlCol="0">
            <a:spAutoFit/>
          </a:bodyPr>
          <a:lstStyle/>
          <a:p>
            <a:r>
              <a:rPr lang="en-US" sz="2800" dirty="0"/>
              <a:t>TWI</a:t>
            </a:r>
          </a:p>
        </p:txBody>
      </p:sp>
      <p:pic>
        <p:nvPicPr>
          <p:cNvPr id="14" name="Picture 13">
            <a:extLst>
              <a:ext uri="{FF2B5EF4-FFF2-40B4-BE49-F238E27FC236}">
                <a16:creationId xmlns:a16="http://schemas.microsoft.com/office/drawing/2014/main" id="{007ADD53-A6B9-4F06-AFC1-1912C1C0DF0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9859" y="2009322"/>
            <a:ext cx="7893801" cy="4718617"/>
          </a:xfrm>
          <a:prstGeom prst="rect">
            <a:avLst/>
          </a:prstGeom>
        </p:spPr>
      </p:pic>
      <p:sp>
        <p:nvSpPr>
          <p:cNvPr id="3" name="Arrow: Down 2">
            <a:extLst>
              <a:ext uri="{FF2B5EF4-FFF2-40B4-BE49-F238E27FC236}">
                <a16:creationId xmlns:a16="http://schemas.microsoft.com/office/drawing/2014/main" id="{F56D92D0-C7F8-4921-8530-D7925D0E9E24}"/>
              </a:ext>
            </a:extLst>
          </p:cNvPr>
          <p:cNvSpPr/>
          <p:nvPr/>
        </p:nvSpPr>
        <p:spPr>
          <a:xfrm>
            <a:off x="3498799" y="3710941"/>
            <a:ext cx="419100" cy="13887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Down 14">
            <a:extLst>
              <a:ext uri="{FF2B5EF4-FFF2-40B4-BE49-F238E27FC236}">
                <a16:creationId xmlns:a16="http://schemas.microsoft.com/office/drawing/2014/main" id="{F117C745-C389-4A13-A699-682D0728F988}"/>
              </a:ext>
            </a:extLst>
          </p:cNvPr>
          <p:cNvSpPr/>
          <p:nvPr/>
        </p:nvSpPr>
        <p:spPr>
          <a:xfrm>
            <a:off x="4807003" y="4686301"/>
            <a:ext cx="419100" cy="8705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C34D47FC-7C28-4E19-A350-6A4EDC88B9FB}"/>
              </a:ext>
            </a:extLst>
          </p:cNvPr>
          <p:cNvSpPr txBox="1"/>
          <p:nvPr/>
        </p:nvSpPr>
        <p:spPr>
          <a:xfrm>
            <a:off x="3104275" y="3023587"/>
            <a:ext cx="1593706" cy="707886"/>
          </a:xfrm>
          <a:prstGeom prst="rect">
            <a:avLst/>
          </a:prstGeom>
          <a:noFill/>
        </p:spPr>
        <p:txBody>
          <a:bodyPr wrap="none" rtlCol="0">
            <a:spAutoFit/>
          </a:bodyPr>
          <a:lstStyle/>
          <a:p>
            <a:r>
              <a:rPr lang="en-US" sz="2000" dirty="0"/>
              <a:t>Non-blueline </a:t>
            </a:r>
          </a:p>
          <a:p>
            <a:r>
              <a:rPr lang="en-US" sz="2000" dirty="0"/>
              <a:t>stream Xing</a:t>
            </a:r>
          </a:p>
        </p:txBody>
      </p:sp>
      <p:sp>
        <p:nvSpPr>
          <p:cNvPr id="18" name="TextBox 17">
            <a:extLst>
              <a:ext uri="{FF2B5EF4-FFF2-40B4-BE49-F238E27FC236}">
                <a16:creationId xmlns:a16="http://schemas.microsoft.com/office/drawing/2014/main" id="{D68484C4-4B7B-4A17-8409-0858A70F9A68}"/>
              </a:ext>
            </a:extLst>
          </p:cNvPr>
          <p:cNvSpPr txBox="1"/>
          <p:nvPr/>
        </p:nvSpPr>
        <p:spPr>
          <a:xfrm>
            <a:off x="4556759" y="4013589"/>
            <a:ext cx="2305952" cy="707886"/>
          </a:xfrm>
          <a:prstGeom prst="rect">
            <a:avLst/>
          </a:prstGeom>
          <a:noFill/>
        </p:spPr>
        <p:txBody>
          <a:bodyPr wrap="none" rtlCol="0">
            <a:spAutoFit/>
          </a:bodyPr>
          <a:lstStyle/>
          <a:p>
            <a:r>
              <a:rPr lang="en-US" sz="2000" dirty="0"/>
              <a:t>Overland flow path, </a:t>
            </a:r>
          </a:p>
          <a:p>
            <a:r>
              <a:rPr lang="en-US" sz="2000" dirty="0"/>
              <a:t>no channel</a:t>
            </a:r>
          </a:p>
        </p:txBody>
      </p:sp>
    </p:spTree>
    <p:extLst>
      <p:ext uri="{BB962C8B-B14F-4D97-AF65-F5344CB8AC3E}">
        <p14:creationId xmlns:p14="http://schemas.microsoft.com/office/powerpoint/2010/main" val="24879274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E978A4-649D-4357-A357-4ABCC71D8F40}"/>
              </a:ext>
            </a:extLst>
          </p:cNvPr>
          <p:cNvSpPr/>
          <p:nvPr/>
        </p:nvSpPr>
        <p:spPr>
          <a:xfrm>
            <a:off x="0" y="551209"/>
            <a:ext cx="9144000" cy="6306791"/>
          </a:xfrm>
          <a:prstGeom prst="rect">
            <a:avLst/>
          </a:prstGeom>
          <a:solidFill>
            <a:srgbClr val="FFFFCC"/>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DBBCAF7E-02CE-48EA-BEC9-F15FDC18CD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E2919-D427-4CE2-80E2-33083554A27B}"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ubtitle 2">
            <a:extLst>
              <a:ext uri="{FF2B5EF4-FFF2-40B4-BE49-F238E27FC236}">
                <a16:creationId xmlns:a16="http://schemas.microsoft.com/office/drawing/2014/main" id="{FF0E806F-0440-4B8D-A0B3-B7C16D16F287}"/>
              </a:ext>
            </a:extLst>
          </p:cNvPr>
          <p:cNvSpPr txBox="1">
            <a:spLocks/>
          </p:cNvSpPr>
          <p:nvPr/>
        </p:nvSpPr>
        <p:spPr>
          <a:xfrm>
            <a:off x="73776" y="546446"/>
            <a:ext cx="8660921" cy="597814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None/>
              <a:tabLst/>
              <a:defRPr/>
            </a:pPr>
            <a:r>
              <a:rPr kumimoji="0" lang="en-US" sz="3600" b="1" i="0" u="sng" strike="noStrike" kern="1200" cap="none" spc="0" normalizeH="0" baseline="0" noProof="0" dirty="0">
                <a:ln>
                  <a:noFill/>
                </a:ln>
                <a:solidFill>
                  <a:srgbClr val="FF0000"/>
                </a:solidFill>
                <a:effectLst/>
                <a:uLnTx/>
                <a:uFillTx/>
                <a:latin typeface="Calibri"/>
                <a:ea typeface="+mn-ea"/>
                <a:cs typeface="+mn-cs"/>
              </a:rPr>
              <a:t>TWI Example #3: agriculture road</a:t>
            </a:r>
            <a:endParaRPr lang="en-US" dirty="0">
              <a:latin typeface="Calibri"/>
            </a:endParaRPr>
          </a:p>
          <a:p>
            <a:pPr marL="1257300" lvl="3" indent="0">
              <a:buNone/>
              <a:defRPr/>
            </a:pPr>
            <a:endParaRPr lang="en-US" dirty="0">
              <a:latin typeface="Calibri"/>
            </a:endParaRPr>
          </a:p>
          <a:p>
            <a:pPr lvl="3" indent="-342900">
              <a:defRPr/>
            </a:pPr>
            <a:endParaRPr lang="en-US" dirty="0">
              <a:latin typeface="Calibri"/>
            </a:endParaRPr>
          </a:p>
          <a:p>
            <a:pPr lvl="3" indent="-342900">
              <a:buFont typeface="Arial" panose="020B0604020202020204" pitchFamily="34" charset="0"/>
              <a:buChar char="•"/>
              <a:defRPr/>
            </a:pPr>
            <a:endParaRPr kumimoji="0" lang="en-US" b="0" i="0" u="none" strike="noStrike" kern="1200" cap="none" spc="0" normalizeH="0" baseline="0" noProof="0" dirty="0">
              <a:ln>
                <a:noFill/>
              </a:ln>
              <a:effectLst/>
              <a:uLnTx/>
              <a:uFillTx/>
              <a:latin typeface="Calibri"/>
              <a:ea typeface="+mn-ea"/>
              <a:cs typeface="+mn-cs"/>
            </a:endParaRPr>
          </a:p>
          <a:p>
            <a:pPr marL="1143000" marR="0" lvl="2"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effectLst/>
              <a:uLnTx/>
              <a:uFillTx/>
              <a:latin typeface="Calibri"/>
              <a:ea typeface="+mn-ea"/>
              <a:cs typeface="+mn-cs"/>
            </a:endParaRPr>
          </a:p>
        </p:txBody>
      </p:sp>
      <p:sp>
        <p:nvSpPr>
          <p:cNvPr id="11" name="Rectangle 10">
            <a:extLst>
              <a:ext uri="{FF2B5EF4-FFF2-40B4-BE49-F238E27FC236}">
                <a16:creationId xmlns:a16="http://schemas.microsoft.com/office/drawing/2014/main" id="{B74BFF49-BAA2-4E39-B83A-473C6C65E96D}"/>
              </a:ext>
            </a:extLst>
          </p:cNvPr>
          <p:cNvSpPr/>
          <p:nvPr/>
        </p:nvSpPr>
        <p:spPr bwMode="ltGray">
          <a:xfrm>
            <a:off x="0" y="0"/>
            <a:ext cx="9144000" cy="461665"/>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Euphemia"/>
              <a:ea typeface="+mn-ea"/>
              <a:cs typeface="+mn-cs"/>
            </a:endParaRPr>
          </a:p>
        </p:txBody>
      </p:sp>
      <p:sp>
        <p:nvSpPr>
          <p:cNvPr id="13" name="TextBox 12">
            <a:extLst>
              <a:ext uri="{FF2B5EF4-FFF2-40B4-BE49-F238E27FC236}">
                <a16:creationId xmlns:a16="http://schemas.microsoft.com/office/drawing/2014/main" id="{98931DAA-370C-423B-BE03-B3E64191C244}"/>
              </a:ext>
            </a:extLst>
          </p:cNvPr>
          <p:cNvSpPr txBox="1"/>
          <p:nvPr/>
        </p:nvSpPr>
        <p:spPr>
          <a:xfrm>
            <a:off x="-15240" y="0"/>
            <a:ext cx="9144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rPr>
              <a:t>GIS Updates</a:t>
            </a:r>
          </a:p>
        </p:txBody>
      </p:sp>
      <p:sp>
        <p:nvSpPr>
          <p:cNvPr id="8" name="Rectangle 7">
            <a:extLst>
              <a:ext uri="{FF2B5EF4-FFF2-40B4-BE49-F238E27FC236}">
                <a16:creationId xmlns:a16="http://schemas.microsoft.com/office/drawing/2014/main" id="{49C315A9-06A4-4A39-9470-8CB17EDFC04C}"/>
              </a:ext>
            </a:extLst>
          </p:cNvPr>
          <p:cNvSpPr/>
          <p:nvPr/>
        </p:nvSpPr>
        <p:spPr bwMode="white">
          <a:xfrm>
            <a:off x="0" y="461856"/>
            <a:ext cx="9144000" cy="84590"/>
          </a:xfrm>
          <a:prstGeom prst="rect">
            <a:avLst/>
          </a:prstGeom>
          <a:solidFill>
            <a:srgbClr val="1322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EC4572E0-D76A-4C75-8010-A4F01136AEA8}"/>
              </a:ext>
            </a:extLst>
          </p:cNvPr>
          <p:cNvSpPr txBox="1"/>
          <p:nvPr/>
        </p:nvSpPr>
        <p:spPr>
          <a:xfrm>
            <a:off x="1400175" y="1334723"/>
            <a:ext cx="1031051" cy="523220"/>
          </a:xfrm>
          <a:prstGeom prst="rect">
            <a:avLst/>
          </a:prstGeom>
          <a:noFill/>
        </p:spPr>
        <p:txBody>
          <a:bodyPr wrap="none" rtlCol="0">
            <a:spAutoFit/>
          </a:bodyPr>
          <a:lstStyle/>
          <a:p>
            <a:r>
              <a:rPr lang="en-US" sz="2800" dirty="0"/>
              <a:t>Aerial</a:t>
            </a:r>
          </a:p>
        </p:txBody>
      </p:sp>
      <p:sp>
        <p:nvSpPr>
          <p:cNvPr id="16" name="TextBox 15">
            <a:extLst>
              <a:ext uri="{FF2B5EF4-FFF2-40B4-BE49-F238E27FC236}">
                <a16:creationId xmlns:a16="http://schemas.microsoft.com/office/drawing/2014/main" id="{41C322D0-1A06-4140-9363-4CF2929350B4}"/>
              </a:ext>
            </a:extLst>
          </p:cNvPr>
          <p:cNvSpPr txBox="1"/>
          <p:nvPr/>
        </p:nvSpPr>
        <p:spPr>
          <a:xfrm>
            <a:off x="5715937" y="2595333"/>
            <a:ext cx="2653612" cy="954107"/>
          </a:xfrm>
          <a:prstGeom prst="rect">
            <a:avLst/>
          </a:prstGeom>
          <a:noFill/>
        </p:spPr>
        <p:txBody>
          <a:bodyPr wrap="none" rtlCol="0">
            <a:spAutoFit/>
          </a:bodyPr>
          <a:lstStyle/>
          <a:p>
            <a:pPr algn="ctr"/>
            <a:r>
              <a:rPr lang="en-US" sz="2800" dirty="0"/>
              <a:t>Ag Progress Days</a:t>
            </a:r>
          </a:p>
          <a:p>
            <a:pPr algn="ctr"/>
            <a:r>
              <a:rPr lang="en-US" sz="2800" dirty="0"/>
              <a:t>Centre County</a:t>
            </a:r>
          </a:p>
        </p:txBody>
      </p:sp>
      <p:pic>
        <p:nvPicPr>
          <p:cNvPr id="5" name="Picture 4">
            <a:extLst>
              <a:ext uri="{FF2B5EF4-FFF2-40B4-BE49-F238E27FC236}">
                <a16:creationId xmlns:a16="http://schemas.microsoft.com/office/drawing/2014/main" id="{73CB337E-98C6-45F0-AB2B-04168CC6B0C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9106" y="2214003"/>
            <a:ext cx="4812030" cy="4692671"/>
          </a:xfrm>
          <a:prstGeom prst="rect">
            <a:avLst/>
          </a:prstGeom>
        </p:spPr>
      </p:pic>
      <p:pic>
        <p:nvPicPr>
          <p:cNvPr id="18" name="Picture 17">
            <a:extLst>
              <a:ext uri="{FF2B5EF4-FFF2-40B4-BE49-F238E27FC236}">
                <a16:creationId xmlns:a16="http://schemas.microsoft.com/office/drawing/2014/main" id="{4F588479-9ED4-455E-8FC9-9444818AC30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76908" y="1484678"/>
            <a:ext cx="6759388" cy="6858000"/>
          </a:xfrm>
          <a:prstGeom prst="rect">
            <a:avLst/>
          </a:prstGeom>
        </p:spPr>
      </p:pic>
    </p:spTree>
    <p:extLst>
      <p:ext uri="{BB962C8B-B14F-4D97-AF65-F5344CB8AC3E}">
        <p14:creationId xmlns:p14="http://schemas.microsoft.com/office/powerpoint/2010/main" val="203967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E978A4-649D-4357-A357-4ABCC71D8F40}"/>
              </a:ext>
            </a:extLst>
          </p:cNvPr>
          <p:cNvSpPr/>
          <p:nvPr/>
        </p:nvSpPr>
        <p:spPr>
          <a:xfrm>
            <a:off x="0" y="551209"/>
            <a:ext cx="9144000" cy="6306791"/>
          </a:xfrm>
          <a:prstGeom prst="rect">
            <a:avLst/>
          </a:prstGeom>
          <a:solidFill>
            <a:srgbClr val="FFFFCC"/>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DBBCAF7E-02CE-48EA-BEC9-F15FDC18CD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E2919-D427-4CE2-80E2-33083554A27B}"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ubtitle 2">
            <a:extLst>
              <a:ext uri="{FF2B5EF4-FFF2-40B4-BE49-F238E27FC236}">
                <a16:creationId xmlns:a16="http://schemas.microsoft.com/office/drawing/2014/main" id="{FF0E806F-0440-4B8D-A0B3-B7C16D16F287}"/>
              </a:ext>
            </a:extLst>
          </p:cNvPr>
          <p:cNvSpPr txBox="1">
            <a:spLocks/>
          </p:cNvSpPr>
          <p:nvPr/>
        </p:nvSpPr>
        <p:spPr>
          <a:xfrm>
            <a:off x="73776" y="546446"/>
            <a:ext cx="8660921" cy="597814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None/>
              <a:tabLst/>
              <a:defRPr/>
            </a:pPr>
            <a:r>
              <a:rPr kumimoji="0" lang="en-US" sz="3600" b="1" i="0" u="sng" strike="noStrike" kern="1200" cap="none" spc="0" normalizeH="0" baseline="0" noProof="0" dirty="0">
                <a:ln>
                  <a:noFill/>
                </a:ln>
                <a:solidFill>
                  <a:srgbClr val="FF0000"/>
                </a:solidFill>
                <a:effectLst/>
                <a:uLnTx/>
                <a:uFillTx/>
                <a:latin typeface="Calibri"/>
                <a:ea typeface="+mn-ea"/>
                <a:cs typeface="+mn-cs"/>
              </a:rPr>
              <a:t>TWI Example #3: agriculture road</a:t>
            </a:r>
            <a:endParaRPr lang="en-US" dirty="0">
              <a:latin typeface="Calibri"/>
            </a:endParaRPr>
          </a:p>
          <a:p>
            <a:pPr marL="1257300" lvl="3" indent="0">
              <a:buNone/>
              <a:defRPr/>
            </a:pPr>
            <a:endParaRPr lang="en-US" dirty="0">
              <a:latin typeface="Calibri"/>
            </a:endParaRPr>
          </a:p>
          <a:p>
            <a:pPr lvl="3" indent="-342900">
              <a:defRPr/>
            </a:pPr>
            <a:endParaRPr lang="en-US" dirty="0">
              <a:latin typeface="Calibri"/>
            </a:endParaRPr>
          </a:p>
          <a:p>
            <a:pPr lvl="3" indent="-342900">
              <a:buFont typeface="Arial" panose="020B0604020202020204" pitchFamily="34" charset="0"/>
              <a:buChar char="•"/>
              <a:defRPr/>
            </a:pPr>
            <a:endParaRPr kumimoji="0" lang="en-US" b="0" i="0" u="none" strike="noStrike" kern="1200" cap="none" spc="0" normalizeH="0" baseline="0" noProof="0" dirty="0">
              <a:ln>
                <a:noFill/>
              </a:ln>
              <a:effectLst/>
              <a:uLnTx/>
              <a:uFillTx/>
              <a:latin typeface="Calibri"/>
              <a:ea typeface="+mn-ea"/>
              <a:cs typeface="+mn-cs"/>
            </a:endParaRPr>
          </a:p>
          <a:p>
            <a:pPr marL="1143000" marR="0" lvl="2"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effectLst/>
              <a:uLnTx/>
              <a:uFillTx/>
              <a:latin typeface="Calibri"/>
              <a:ea typeface="+mn-ea"/>
              <a:cs typeface="+mn-cs"/>
            </a:endParaRPr>
          </a:p>
        </p:txBody>
      </p:sp>
      <p:sp>
        <p:nvSpPr>
          <p:cNvPr id="11" name="Rectangle 10">
            <a:extLst>
              <a:ext uri="{FF2B5EF4-FFF2-40B4-BE49-F238E27FC236}">
                <a16:creationId xmlns:a16="http://schemas.microsoft.com/office/drawing/2014/main" id="{B74BFF49-BAA2-4E39-B83A-473C6C65E96D}"/>
              </a:ext>
            </a:extLst>
          </p:cNvPr>
          <p:cNvSpPr/>
          <p:nvPr/>
        </p:nvSpPr>
        <p:spPr bwMode="ltGray">
          <a:xfrm>
            <a:off x="0" y="0"/>
            <a:ext cx="9144000" cy="461665"/>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Euphemia"/>
              <a:ea typeface="+mn-ea"/>
              <a:cs typeface="+mn-cs"/>
            </a:endParaRPr>
          </a:p>
        </p:txBody>
      </p:sp>
      <p:sp>
        <p:nvSpPr>
          <p:cNvPr id="13" name="TextBox 12">
            <a:extLst>
              <a:ext uri="{FF2B5EF4-FFF2-40B4-BE49-F238E27FC236}">
                <a16:creationId xmlns:a16="http://schemas.microsoft.com/office/drawing/2014/main" id="{98931DAA-370C-423B-BE03-B3E64191C244}"/>
              </a:ext>
            </a:extLst>
          </p:cNvPr>
          <p:cNvSpPr txBox="1"/>
          <p:nvPr/>
        </p:nvSpPr>
        <p:spPr>
          <a:xfrm>
            <a:off x="-15240" y="0"/>
            <a:ext cx="9144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rPr>
              <a:t>GIS Updates</a:t>
            </a:r>
          </a:p>
        </p:txBody>
      </p:sp>
      <p:sp>
        <p:nvSpPr>
          <p:cNvPr id="8" name="Rectangle 7">
            <a:extLst>
              <a:ext uri="{FF2B5EF4-FFF2-40B4-BE49-F238E27FC236}">
                <a16:creationId xmlns:a16="http://schemas.microsoft.com/office/drawing/2014/main" id="{49C315A9-06A4-4A39-9470-8CB17EDFC04C}"/>
              </a:ext>
            </a:extLst>
          </p:cNvPr>
          <p:cNvSpPr/>
          <p:nvPr/>
        </p:nvSpPr>
        <p:spPr bwMode="white">
          <a:xfrm>
            <a:off x="0" y="461856"/>
            <a:ext cx="9144000" cy="84590"/>
          </a:xfrm>
          <a:prstGeom prst="rect">
            <a:avLst/>
          </a:prstGeom>
          <a:solidFill>
            <a:srgbClr val="1322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EC4572E0-D76A-4C75-8010-A4F01136AEA8}"/>
              </a:ext>
            </a:extLst>
          </p:cNvPr>
          <p:cNvSpPr txBox="1"/>
          <p:nvPr/>
        </p:nvSpPr>
        <p:spPr>
          <a:xfrm>
            <a:off x="1400175" y="1334723"/>
            <a:ext cx="1031051" cy="523220"/>
          </a:xfrm>
          <a:prstGeom prst="rect">
            <a:avLst/>
          </a:prstGeom>
          <a:noFill/>
        </p:spPr>
        <p:txBody>
          <a:bodyPr wrap="none" rtlCol="0">
            <a:spAutoFit/>
          </a:bodyPr>
          <a:lstStyle/>
          <a:p>
            <a:r>
              <a:rPr lang="en-US" sz="2800" dirty="0"/>
              <a:t>Aerial</a:t>
            </a:r>
          </a:p>
        </p:txBody>
      </p:sp>
      <p:sp>
        <p:nvSpPr>
          <p:cNvPr id="16" name="TextBox 15">
            <a:extLst>
              <a:ext uri="{FF2B5EF4-FFF2-40B4-BE49-F238E27FC236}">
                <a16:creationId xmlns:a16="http://schemas.microsoft.com/office/drawing/2014/main" id="{41C322D0-1A06-4140-9363-4CF2929350B4}"/>
              </a:ext>
            </a:extLst>
          </p:cNvPr>
          <p:cNvSpPr txBox="1"/>
          <p:nvPr/>
        </p:nvSpPr>
        <p:spPr>
          <a:xfrm>
            <a:off x="6107823" y="1374637"/>
            <a:ext cx="1009635" cy="523220"/>
          </a:xfrm>
          <a:prstGeom prst="rect">
            <a:avLst/>
          </a:prstGeom>
          <a:noFill/>
        </p:spPr>
        <p:txBody>
          <a:bodyPr wrap="none" rtlCol="0">
            <a:spAutoFit/>
          </a:bodyPr>
          <a:lstStyle/>
          <a:p>
            <a:r>
              <a:rPr lang="en-US" sz="2800" dirty="0"/>
              <a:t>TOPO</a:t>
            </a:r>
          </a:p>
        </p:txBody>
      </p:sp>
      <p:sp>
        <p:nvSpPr>
          <p:cNvPr id="17" name="Rectangle 16">
            <a:extLst>
              <a:ext uri="{FF2B5EF4-FFF2-40B4-BE49-F238E27FC236}">
                <a16:creationId xmlns:a16="http://schemas.microsoft.com/office/drawing/2014/main" id="{F135411C-F545-45E0-B3E7-BFE455F4BDBB}"/>
              </a:ext>
            </a:extLst>
          </p:cNvPr>
          <p:cNvSpPr/>
          <p:nvPr/>
        </p:nvSpPr>
        <p:spPr>
          <a:xfrm>
            <a:off x="5410200" y="4772025"/>
            <a:ext cx="2638425" cy="1534766"/>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3CB337E-98C6-45F0-AB2B-04168CC6B0C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9106" y="2214003"/>
            <a:ext cx="4812030" cy="4692671"/>
          </a:xfrm>
          <a:prstGeom prst="rect">
            <a:avLst/>
          </a:prstGeom>
        </p:spPr>
      </p:pic>
      <p:pic>
        <p:nvPicPr>
          <p:cNvPr id="12" name="Picture 11">
            <a:extLst>
              <a:ext uri="{FF2B5EF4-FFF2-40B4-BE49-F238E27FC236}">
                <a16:creationId xmlns:a16="http://schemas.microsoft.com/office/drawing/2014/main" id="{192E7E9A-FA4B-4EFB-A273-D56B65922AA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69812" y="2165328"/>
            <a:ext cx="4796314" cy="4692672"/>
          </a:xfrm>
          <a:prstGeom prst="rect">
            <a:avLst/>
          </a:prstGeom>
        </p:spPr>
      </p:pic>
      <p:pic>
        <p:nvPicPr>
          <p:cNvPr id="18" name="Picture 17">
            <a:extLst>
              <a:ext uri="{FF2B5EF4-FFF2-40B4-BE49-F238E27FC236}">
                <a16:creationId xmlns:a16="http://schemas.microsoft.com/office/drawing/2014/main" id="{4F588479-9ED4-455E-8FC9-9444818AC30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476908" y="1484678"/>
            <a:ext cx="6759388" cy="6858000"/>
          </a:xfrm>
          <a:prstGeom prst="rect">
            <a:avLst/>
          </a:prstGeom>
        </p:spPr>
      </p:pic>
    </p:spTree>
    <p:extLst>
      <p:ext uri="{BB962C8B-B14F-4D97-AF65-F5344CB8AC3E}">
        <p14:creationId xmlns:p14="http://schemas.microsoft.com/office/powerpoint/2010/main" val="2184557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E978A4-649D-4357-A357-4ABCC71D8F40}"/>
              </a:ext>
            </a:extLst>
          </p:cNvPr>
          <p:cNvSpPr/>
          <p:nvPr/>
        </p:nvSpPr>
        <p:spPr>
          <a:xfrm>
            <a:off x="0" y="648386"/>
            <a:ext cx="9144000" cy="6209613"/>
          </a:xfrm>
          <a:prstGeom prst="rect">
            <a:avLst/>
          </a:prstGeom>
          <a:gradFill flip="none" rotWithShape="1">
            <a:gsLst>
              <a:gs pos="100000">
                <a:srgbClr val="13223D"/>
              </a:gs>
              <a:gs pos="1000">
                <a:srgbClr val="505E8A"/>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DBBCAF7E-02CE-48EA-BEC9-F15FDC18CD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E2919-D427-4CE2-80E2-33083554A27B}"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74BFF49-BAA2-4E39-B83A-473C6C65E96D}"/>
              </a:ext>
            </a:extLst>
          </p:cNvPr>
          <p:cNvSpPr/>
          <p:nvPr/>
        </p:nvSpPr>
        <p:spPr bwMode="ltGray">
          <a:xfrm>
            <a:off x="0" y="0"/>
            <a:ext cx="9144000" cy="728372"/>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Euphemia"/>
              <a:ea typeface="+mn-ea"/>
              <a:cs typeface="+mn-cs"/>
            </a:endParaRPr>
          </a:p>
        </p:txBody>
      </p:sp>
      <p:sp>
        <p:nvSpPr>
          <p:cNvPr id="12" name="Rectangle 11">
            <a:extLst>
              <a:ext uri="{FF2B5EF4-FFF2-40B4-BE49-F238E27FC236}">
                <a16:creationId xmlns:a16="http://schemas.microsoft.com/office/drawing/2014/main" id="{DE54435F-A437-49F2-AA1B-4B74A478E8BC}"/>
              </a:ext>
            </a:extLst>
          </p:cNvPr>
          <p:cNvSpPr/>
          <p:nvPr/>
        </p:nvSpPr>
        <p:spPr bwMode="white">
          <a:xfrm>
            <a:off x="0" y="648386"/>
            <a:ext cx="9144000" cy="893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98931DAA-370C-423B-BE03-B3E64191C244}"/>
              </a:ext>
            </a:extLst>
          </p:cNvPr>
          <p:cNvSpPr txBox="1"/>
          <p:nvPr/>
        </p:nvSpPr>
        <p:spPr>
          <a:xfrm>
            <a:off x="0" y="73020"/>
            <a:ext cx="9144000" cy="1077218"/>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rPr>
              <a:t>GIS Updates:</a:t>
            </a:r>
            <a:endParaRPr kumimoji="0" lang="en-US" sz="28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endParaRPr>
          </a:p>
        </p:txBody>
      </p:sp>
      <p:pic>
        <p:nvPicPr>
          <p:cNvPr id="8" name="Picture 7">
            <a:extLst>
              <a:ext uri="{FF2B5EF4-FFF2-40B4-BE49-F238E27FC236}">
                <a16:creationId xmlns:a16="http://schemas.microsoft.com/office/drawing/2014/main" id="{302D6F15-E3CA-489B-A6FC-3FD906F223C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162161"/>
            <a:ext cx="8878888" cy="5013960"/>
          </a:xfrm>
          <a:prstGeom prst="rect">
            <a:avLst/>
          </a:prstGeom>
        </p:spPr>
      </p:pic>
      <p:pic>
        <p:nvPicPr>
          <p:cNvPr id="10" name="Picture 9">
            <a:extLst>
              <a:ext uri="{FF2B5EF4-FFF2-40B4-BE49-F238E27FC236}">
                <a16:creationId xmlns:a16="http://schemas.microsoft.com/office/drawing/2014/main" id="{E1F11359-8569-438E-9F1D-070B1C5076B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041204" y="869656"/>
            <a:ext cx="4058096" cy="4647174"/>
          </a:xfrm>
          <a:prstGeom prst="rect">
            <a:avLst/>
          </a:prstGeom>
          <a:ln w="76200">
            <a:solidFill>
              <a:srgbClr val="FF0000"/>
            </a:solidFill>
          </a:ln>
          <a:effectLst>
            <a:outerShdw blurRad="50800" dist="38100" dir="2700000" algn="tl" rotWithShape="0">
              <a:prstClr val="black">
                <a:alpha val="40000"/>
              </a:prstClr>
            </a:outerShdw>
          </a:effectLst>
        </p:spPr>
      </p:pic>
      <p:sp>
        <p:nvSpPr>
          <p:cNvPr id="15" name="TextBox 14">
            <a:extLst>
              <a:ext uri="{FF2B5EF4-FFF2-40B4-BE49-F238E27FC236}">
                <a16:creationId xmlns:a16="http://schemas.microsoft.com/office/drawing/2014/main" id="{6F0C7FFA-8DF6-41FB-919C-435A1455E126}"/>
              </a:ext>
            </a:extLst>
          </p:cNvPr>
          <p:cNvSpPr txBox="1"/>
          <p:nvPr/>
        </p:nvSpPr>
        <p:spPr>
          <a:xfrm>
            <a:off x="3153865" y="3327551"/>
            <a:ext cx="303807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srgbClr val="FF0000"/>
                </a:solidFill>
                <a:effectLst/>
                <a:uLnTx/>
                <a:uFillTx/>
                <a:latin typeface="Calibri"/>
                <a:ea typeface="+mn-ea"/>
                <a:cs typeface="+mn-cs"/>
              </a:rPr>
              <a:t>Note you can ask a question anonymously</a:t>
            </a:r>
          </a:p>
        </p:txBody>
      </p:sp>
      <p:sp>
        <p:nvSpPr>
          <p:cNvPr id="16" name="TextBox 15">
            <a:extLst>
              <a:ext uri="{FF2B5EF4-FFF2-40B4-BE49-F238E27FC236}">
                <a16:creationId xmlns:a16="http://schemas.microsoft.com/office/drawing/2014/main" id="{E8B103EA-985B-4637-8BC0-E0D4E72F0606}"/>
              </a:ext>
            </a:extLst>
          </p:cNvPr>
          <p:cNvSpPr txBox="1"/>
          <p:nvPr/>
        </p:nvSpPr>
        <p:spPr>
          <a:xfrm>
            <a:off x="4672904" y="4694706"/>
            <a:ext cx="1003801"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a:ea typeface="+mn-ea"/>
                <a:cs typeface="+mn-cs"/>
              </a:rPr>
              <a:t>Q&amp;A</a:t>
            </a:r>
          </a:p>
        </p:txBody>
      </p:sp>
      <p:sp>
        <p:nvSpPr>
          <p:cNvPr id="17" name="Right Arrow 11">
            <a:extLst>
              <a:ext uri="{FF2B5EF4-FFF2-40B4-BE49-F238E27FC236}">
                <a16:creationId xmlns:a16="http://schemas.microsoft.com/office/drawing/2014/main" id="{0300AB61-DF90-4CE4-A52D-2B8848FA1FC1}"/>
              </a:ext>
            </a:extLst>
          </p:cNvPr>
          <p:cNvSpPr/>
          <p:nvPr/>
        </p:nvSpPr>
        <p:spPr>
          <a:xfrm rot="6927166">
            <a:off x="3078261" y="4508976"/>
            <a:ext cx="1190615" cy="178249"/>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Oval 17">
            <a:extLst>
              <a:ext uri="{FF2B5EF4-FFF2-40B4-BE49-F238E27FC236}">
                <a16:creationId xmlns:a16="http://schemas.microsoft.com/office/drawing/2014/main" id="{1D252538-EF0C-4EA7-B112-9AC159F34E45}"/>
              </a:ext>
            </a:extLst>
          </p:cNvPr>
          <p:cNvSpPr/>
          <p:nvPr/>
        </p:nvSpPr>
        <p:spPr>
          <a:xfrm>
            <a:off x="4946204" y="5774201"/>
            <a:ext cx="457200" cy="42677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Right Arrow 8">
            <a:extLst>
              <a:ext uri="{FF2B5EF4-FFF2-40B4-BE49-F238E27FC236}">
                <a16:creationId xmlns:a16="http://schemas.microsoft.com/office/drawing/2014/main" id="{B9A383EF-FD6C-4836-858F-06ABB6073B3E}"/>
              </a:ext>
            </a:extLst>
          </p:cNvPr>
          <p:cNvSpPr/>
          <p:nvPr/>
        </p:nvSpPr>
        <p:spPr>
          <a:xfrm rot="5400000">
            <a:off x="4818190" y="5212030"/>
            <a:ext cx="685800" cy="609600"/>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Rectangle 19">
            <a:extLst>
              <a:ext uri="{FF2B5EF4-FFF2-40B4-BE49-F238E27FC236}">
                <a16:creationId xmlns:a16="http://schemas.microsoft.com/office/drawing/2014/main" id="{A5B98724-5389-467C-A100-09B090322E12}"/>
              </a:ext>
            </a:extLst>
          </p:cNvPr>
          <p:cNvSpPr/>
          <p:nvPr/>
        </p:nvSpPr>
        <p:spPr>
          <a:xfrm>
            <a:off x="0" y="6433787"/>
            <a:ext cx="3810000" cy="369332"/>
          </a:xfrm>
          <a:prstGeom prst="rect">
            <a:avLst/>
          </a:prstGeom>
          <a:solidFill>
            <a:schemeClr val="bg1"/>
          </a:solidFill>
          <a:ln>
            <a:solidFill>
              <a:schemeClr val="tx1"/>
            </a:solidFill>
          </a:ln>
        </p:spPr>
        <p:txBody>
          <a:bodyPr wrap="square">
            <a:spAutoFit/>
          </a:bodyPr>
          <a:lstStyle/>
          <a:p>
            <a:pPr lvl="0" defTabSz="914400">
              <a:defRPr/>
            </a:pPr>
            <a:r>
              <a:rPr kumimoji="0" lang="en-US" sz="1800" b="0" i="0" u="none" strike="noStrike" kern="1200" cap="none" spc="0" normalizeH="0" baseline="0" noProof="0" dirty="0">
                <a:ln>
                  <a:noFill/>
                </a:ln>
                <a:solidFill>
                  <a:srgbClr val="FF0000"/>
                </a:solidFill>
                <a:effectLst/>
                <a:uLnTx/>
                <a:uFillTx/>
                <a:latin typeface="Calibri"/>
                <a:ea typeface="+mn-ea"/>
                <a:cs typeface="+mn-cs"/>
              </a:rPr>
              <a:t>For audio via phone: </a:t>
            </a:r>
            <a:r>
              <a:rPr lang="en-US" dirty="0">
                <a:solidFill>
                  <a:srgbClr val="FF0000"/>
                </a:solidFill>
                <a:latin typeface="Calibri" panose="020F0502020204030204" pitchFamily="34" charset="0"/>
                <a:ea typeface="Times New Roman" panose="02020603050405020304" pitchFamily="18" charset="0"/>
              </a:rPr>
              <a:t>646-876-9923</a:t>
            </a:r>
          </a:p>
        </p:txBody>
      </p:sp>
      <p:sp>
        <p:nvSpPr>
          <p:cNvPr id="21" name="Slide Number Placeholder 1">
            <a:extLst>
              <a:ext uri="{FF2B5EF4-FFF2-40B4-BE49-F238E27FC236}">
                <a16:creationId xmlns:a16="http://schemas.microsoft.com/office/drawing/2014/main" id="{40436859-478B-4683-BEE9-46ADA698064E}"/>
              </a:ext>
            </a:extLst>
          </p:cNvPr>
          <p:cNvSpPr txBox="1">
            <a:spLocks/>
          </p:cNvSpPr>
          <p:nvPr/>
        </p:nvSpPr>
        <p:spPr>
          <a:xfrm>
            <a:off x="6457950" y="6356351"/>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8E2919-D427-4CE2-80E2-33083554A27B}" type="slidenum">
              <a:rPr lang="en-US" smtClean="0">
                <a:solidFill>
                  <a:prstClr val="black">
                    <a:tint val="75000"/>
                  </a:prstClr>
                </a:solidFill>
              </a:rPr>
              <a:pPr/>
              <a:t>2</a:t>
            </a:fld>
            <a:endParaRPr lang="en-US" dirty="0">
              <a:solidFill>
                <a:prstClr val="black">
                  <a:tint val="75000"/>
                </a:prstClr>
              </a:solidFill>
            </a:endParaRPr>
          </a:p>
        </p:txBody>
      </p:sp>
      <p:sp>
        <p:nvSpPr>
          <p:cNvPr id="22" name="TextBox 21">
            <a:extLst>
              <a:ext uri="{FF2B5EF4-FFF2-40B4-BE49-F238E27FC236}">
                <a16:creationId xmlns:a16="http://schemas.microsoft.com/office/drawing/2014/main" id="{9D144E1D-9A5D-4A89-91DF-3FAE5993D3CF}"/>
              </a:ext>
            </a:extLst>
          </p:cNvPr>
          <p:cNvSpPr txBox="1"/>
          <p:nvPr/>
        </p:nvSpPr>
        <p:spPr>
          <a:xfrm>
            <a:off x="3476897" y="10698"/>
            <a:ext cx="4602480" cy="646331"/>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800" b="1" dirty="0">
                <a:ln w="19050">
                  <a:solidFill>
                    <a:prstClr val="black"/>
                  </a:solidFill>
                </a:ln>
                <a:solidFill>
                  <a:srgbClr val="FFFF00"/>
                </a:solidFill>
                <a:effectLst>
                  <a:outerShdw blurRad="63500" sx="102000" sy="102000" algn="ctr" rotWithShape="0">
                    <a:prstClr val="black">
                      <a:alpha val="40000"/>
                    </a:prstClr>
                  </a:outerShdw>
                </a:effectLst>
                <a:latin typeface="Arial Black" panose="020B0A04020102020204" pitchFamily="34" charset="0"/>
              </a:rPr>
              <a:t>Topographic Wetness Index / Project Error Checker / Financial</a:t>
            </a:r>
            <a:endParaRPr kumimoji="0" lang="en-US" sz="18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endParaRPr>
          </a:p>
        </p:txBody>
      </p:sp>
    </p:spTree>
    <p:extLst>
      <p:ext uri="{BB962C8B-B14F-4D97-AF65-F5344CB8AC3E}">
        <p14:creationId xmlns:p14="http://schemas.microsoft.com/office/powerpoint/2010/main" val="37294013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E978A4-649D-4357-A357-4ABCC71D8F40}"/>
              </a:ext>
            </a:extLst>
          </p:cNvPr>
          <p:cNvSpPr/>
          <p:nvPr/>
        </p:nvSpPr>
        <p:spPr>
          <a:xfrm>
            <a:off x="0" y="551209"/>
            <a:ext cx="9144000" cy="6306791"/>
          </a:xfrm>
          <a:prstGeom prst="rect">
            <a:avLst/>
          </a:prstGeom>
          <a:solidFill>
            <a:srgbClr val="FFFFCC"/>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DBBCAF7E-02CE-48EA-BEC9-F15FDC18CD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E2919-D427-4CE2-80E2-33083554A27B}"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ubtitle 2">
            <a:extLst>
              <a:ext uri="{FF2B5EF4-FFF2-40B4-BE49-F238E27FC236}">
                <a16:creationId xmlns:a16="http://schemas.microsoft.com/office/drawing/2014/main" id="{FF0E806F-0440-4B8D-A0B3-B7C16D16F287}"/>
              </a:ext>
            </a:extLst>
          </p:cNvPr>
          <p:cNvSpPr txBox="1">
            <a:spLocks/>
          </p:cNvSpPr>
          <p:nvPr/>
        </p:nvSpPr>
        <p:spPr>
          <a:xfrm>
            <a:off x="73776" y="546446"/>
            <a:ext cx="8660921" cy="597814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None/>
              <a:tabLst/>
              <a:defRPr/>
            </a:pPr>
            <a:r>
              <a:rPr kumimoji="0" lang="en-US" sz="3600" b="1" i="0" u="sng" strike="noStrike" kern="1200" cap="none" spc="0" normalizeH="0" baseline="0" noProof="0" dirty="0">
                <a:ln>
                  <a:noFill/>
                </a:ln>
                <a:solidFill>
                  <a:srgbClr val="FF0000"/>
                </a:solidFill>
                <a:effectLst/>
                <a:uLnTx/>
                <a:uFillTx/>
                <a:latin typeface="Calibri"/>
                <a:ea typeface="+mn-ea"/>
                <a:cs typeface="+mn-cs"/>
              </a:rPr>
              <a:t>TWI Example #3: agriculture road</a:t>
            </a:r>
            <a:endParaRPr lang="en-US" dirty="0">
              <a:latin typeface="Calibri"/>
            </a:endParaRPr>
          </a:p>
          <a:p>
            <a:pPr marL="1257300" lvl="3" indent="0">
              <a:buNone/>
              <a:defRPr/>
            </a:pPr>
            <a:endParaRPr lang="en-US" dirty="0">
              <a:latin typeface="Calibri"/>
            </a:endParaRPr>
          </a:p>
          <a:p>
            <a:pPr lvl="3" indent="-342900">
              <a:defRPr/>
            </a:pPr>
            <a:endParaRPr lang="en-US" dirty="0">
              <a:latin typeface="Calibri"/>
            </a:endParaRPr>
          </a:p>
          <a:p>
            <a:pPr lvl="3" indent="-342900">
              <a:buFont typeface="Arial" panose="020B0604020202020204" pitchFamily="34" charset="0"/>
              <a:buChar char="•"/>
              <a:defRPr/>
            </a:pPr>
            <a:endParaRPr kumimoji="0" lang="en-US" b="0" i="0" u="none" strike="noStrike" kern="1200" cap="none" spc="0" normalizeH="0" baseline="0" noProof="0" dirty="0">
              <a:ln>
                <a:noFill/>
              </a:ln>
              <a:effectLst/>
              <a:uLnTx/>
              <a:uFillTx/>
              <a:latin typeface="Calibri"/>
              <a:ea typeface="+mn-ea"/>
              <a:cs typeface="+mn-cs"/>
            </a:endParaRPr>
          </a:p>
          <a:p>
            <a:pPr marL="1143000" marR="0" lvl="2"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effectLst/>
              <a:uLnTx/>
              <a:uFillTx/>
              <a:latin typeface="Calibri"/>
              <a:ea typeface="+mn-ea"/>
              <a:cs typeface="+mn-cs"/>
            </a:endParaRPr>
          </a:p>
        </p:txBody>
      </p:sp>
      <p:sp>
        <p:nvSpPr>
          <p:cNvPr id="11" name="Rectangle 10">
            <a:extLst>
              <a:ext uri="{FF2B5EF4-FFF2-40B4-BE49-F238E27FC236}">
                <a16:creationId xmlns:a16="http://schemas.microsoft.com/office/drawing/2014/main" id="{B74BFF49-BAA2-4E39-B83A-473C6C65E96D}"/>
              </a:ext>
            </a:extLst>
          </p:cNvPr>
          <p:cNvSpPr/>
          <p:nvPr/>
        </p:nvSpPr>
        <p:spPr bwMode="ltGray">
          <a:xfrm>
            <a:off x="0" y="0"/>
            <a:ext cx="9144000" cy="461665"/>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Euphemia"/>
              <a:ea typeface="+mn-ea"/>
              <a:cs typeface="+mn-cs"/>
            </a:endParaRPr>
          </a:p>
        </p:txBody>
      </p:sp>
      <p:sp>
        <p:nvSpPr>
          <p:cNvPr id="13" name="TextBox 12">
            <a:extLst>
              <a:ext uri="{FF2B5EF4-FFF2-40B4-BE49-F238E27FC236}">
                <a16:creationId xmlns:a16="http://schemas.microsoft.com/office/drawing/2014/main" id="{98931DAA-370C-423B-BE03-B3E64191C244}"/>
              </a:ext>
            </a:extLst>
          </p:cNvPr>
          <p:cNvSpPr txBox="1"/>
          <p:nvPr/>
        </p:nvSpPr>
        <p:spPr>
          <a:xfrm>
            <a:off x="-15240" y="0"/>
            <a:ext cx="9144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rPr>
              <a:t>GIS Updates</a:t>
            </a:r>
          </a:p>
        </p:txBody>
      </p:sp>
      <p:sp>
        <p:nvSpPr>
          <p:cNvPr id="8" name="Rectangle 7">
            <a:extLst>
              <a:ext uri="{FF2B5EF4-FFF2-40B4-BE49-F238E27FC236}">
                <a16:creationId xmlns:a16="http://schemas.microsoft.com/office/drawing/2014/main" id="{49C315A9-06A4-4A39-9470-8CB17EDFC04C}"/>
              </a:ext>
            </a:extLst>
          </p:cNvPr>
          <p:cNvSpPr/>
          <p:nvPr/>
        </p:nvSpPr>
        <p:spPr bwMode="white">
          <a:xfrm>
            <a:off x="0" y="461856"/>
            <a:ext cx="9144000" cy="84590"/>
          </a:xfrm>
          <a:prstGeom prst="rect">
            <a:avLst/>
          </a:prstGeom>
          <a:solidFill>
            <a:srgbClr val="1322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EC4572E0-D76A-4C75-8010-A4F01136AEA8}"/>
              </a:ext>
            </a:extLst>
          </p:cNvPr>
          <p:cNvSpPr txBox="1"/>
          <p:nvPr/>
        </p:nvSpPr>
        <p:spPr>
          <a:xfrm>
            <a:off x="1400175" y="1334723"/>
            <a:ext cx="768159" cy="523220"/>
          </a:xfrm>
          <a:prstGeom prst="rect">
            <a:avLst/>
          </a:prstGeom>
          <a:noFill/>
        </p:spPr>
        <p:txBody>
          <a:bodyPr wrap="none" rtlCol="0">
            <a:spAutoFit/>
          </a:bodyPr>
          <a:lstStyle/>
          <a:p>
            <a:r>
              <a:rPr lang="en-US" sz="2800" dirty="0"/>
              <a:t>TWI</a:t>
            </a:r>
          </a:p>
        </p:txBody>
      </p:sp>
      <p:sp>
        <p:nvSpPr>
          <p:cNvPr id="16" name="TextBox 15">
            <a:extLst>
              <a:ext uri="{FF2B5EF4-FFF2-40B4-BE49-F238E27FC236}">
                <a16:creationId xmlns:a16="http://schemas.microsoft.com/office/drawing/2014/main" id="{41C322D0-1A06-4140-9363-4CF2929350B4}"/>
              </a:ext>
            </a:extLst>
          </p:cNvPr>
          <p:cNvSpPr txBox="1"/>
          <p:nvPr/>
        </p:nvSpPr>
        <p:spPr>
          <a:xfrm>
            <a:off x="6107823" y="1374637"/>
            <a:ext cx="1009635" cy="523220"/>
          </a:xfrm>
          <a:prstGeom prst="rect">
            <a:avLst/>
          </a:prstGeom>
          <a:noFill/>
        </p:spPr>
        <p:txBody>
          <a:bodyPr wrap="none" rtlCol="0">
            <a:spAutoFit/>
          </a:bodyPr>
          <a:lstStyle/>
          <a:p>
            <a:r>
              <a:rPr lang="en-US" sz="2800" dirty="0"/>
              <a:t>TOPO</a:t>
            </a:r>
          </a:p>
        </p:txBody>
      </p:sp>
      <p:sp>
        <p:nvSpPr>
          <p:cNvPr id="17" name="Rectangle 16">
            <a:extLst>
              <a:ext uri="{FF2B5EF4-FFF2-40B4-BE49-F238E27FC236}">
                <a16:creationId xmlns:a16="http://schemas.microsoft.com/office/drawing/2014/main" id="{F135411C-F545-45E0-B3E7-BFE455F4BDBB}"/>
              </a:ext>
            </a:extLst>
          </p:cNvPr>
          <p:cNvSpPr/>
          <p:nvPr/>
        </p:nvSpPr>
        <p:spPr>
          <a:xfrm>
            <a:off x="5410200" y="4772025"/>
            <a:ext cx="2638425" cy="1534766"/>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192E7E9A-FA4B-4EFB-A273-D56B65922A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82664" y="2165328"/>
            <a:ext cx="4796314" cy="4692672"/>
          </a:xfrm>
          <a:prstGeom prst="rect">
            <a:avLst/>
          </a:prstGeom>
        </p:spPr>
      </p:pic>
      <p:pic>
        <p:nvPicPr>
          <p:cNvPr id="18" name="Picture 17">
            <a:extLst>
              <a:ext uri="{FF2B5EF4-FFF2-40B4-BE49-F238E27FC236}">
                <a16:creationId xmlns:a16="http://schemas.microsoft.com/office/drawing/2014/main" id="{4F588479-9ED4-455E-8FC9-9444818AC30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434" y="2165328"/>
            <a:ext cx="4625196" cy="4692672"/>
          </a:xfrm>
          <a:prstGeom prst="rect">
            <a:avLst/>
          </a:prstGeom>
        </p:spPr>
      </p:pic>
    </p:spTree>
    <p:extLst>
      <p:ext uri="{BB962C8B-B14F-4D97-AF65-F5344CB8AC3E}">
        <p14:creationId xmlns:p14="http://schemas.microsoft.com/office/powerpoint/2010/main" val="6642746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E978A4-649D-4357-A357-4ABCC71D8F40}"/>
              </a:ext>
            </a:extLst>
          </p:cNvPr>
          <p:cNvSpPr/>
          <p:nvPr/>
        </p:nvSpPr>
        <p:spPr>
          <a:xfrm>
            <a:off x="0" y="551209"/>
            <a:ext cx="9144000" cy="6306791"/>
          </a:xfrm>
          <a:prstGeom prst="rect">
            <a:avLst/>
          </a:prstGeom>
          <a:solidFill>
            <a:srgbClr val="FFFFCC"/>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DBBCAF7E-02CE-48EA-BEC9-F15FDC18CD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E2919-D427-4CE2-80E2-33083554A27B}"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ubtitle 2">
            <a:extLst>
              <a:ext uri="{FF2B5EF4-FFF2-40B4-BE49-F238E27FC236}">
                <a16:creationId xmlns:a16="http://schemas.microsoft.com/office/drawing/2014/main" id="{FF0E806F-0440-4B8D-A0B3-B7C16D16F287}"/>
              </a:ext>
            </a:extLst>
          </p:cNvPr>
          <p:cNvSpPr txBox="1">
            <a:spLocks/>
          </p:cNvSpPr>
          <p:nvPr/>
        </p:nvSpPr>
        <p:spPr>
          <a:xfrm>
            <a:off x="467839" y="901856"/>
            <a:ext cx="8660921" cy="597814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None/>
              <a:tabLst/>
              <a:defRPr/>
            </a:pPr>
            <a:r>
              <a:rPr kumimoji="0" lang="en-US" sz="3600" b="1" i="0" u="sng" strike="noStrike" kern="1200" cap="none" spc="0" normalizeH="0" baseline="0" noProof="0" dirty="0">
                <a:ln>
                  <a:noFill/>
                </a:ln>
                <a:solidFill>
                  <a:srgbClr val="FF0000"/>
                </a:solidFill>
                <a:effectLst/>
                <a:uLnTx/>
                <a:uFillTx/>
                <a:latin typeface="Calibri"/>
                <a:ea typeface="+mn-ea"/>
                <a:cs typeface="+mn-cs"/>
              </a:rPr>
              <a:t>Logistics: how to access it</a:t>
            </a:r>
          </a:p>
          <a:p>
            <a:pPr>
              <a:defRPr/>
            </a:pPr>
            <a:endParaRPr lang="en-US" sz="3600" dirty="0">
              <a:latin typeface="Calibri"/>
            </a:endParaRPr>
          </a:p>
          <a:p>
            <a:pPr>
              <a:defRPr/>
            </a:pPr>
            <a:r>
              <a:rPr lang="en-US" sz="3600" dirty="0">
                <a:latin typeface="Calibri"/>
              </a:rPr>
              <a:t>You already have access to it as a GIS layer</a:t>
            </a:r>
          </a:p>
          <a:p>
            <a:pPr>
              <a:defRPr/>
            </a:pPr>
            <a:endParaRPr lang="en-US" sz="3600" dirty="0">
              <a:latin typeface="Calibri"/>
            </a:endParaRPr>
          </a:p>
          <a:p>
            <a:pPr>
              <a:defRPr/>
            </a:pPr>
            <a:r>
              <a:rPr lang="en-US" sz="3600" b="1" dirty="0">
                <a:solidFill>
                  <a:srgbClr val="FF0000"/>
                </a:solidFill>
                <a:latin typeface="Calibri"/>
              </a:rPr>
              <a:t>DO NOT TURN TWI LAYER ON UNTIL YOU ZOOM IN.  </a:t>
            </a:r>
            <a:r>
              <a:rPr lang="en-US" sz="2800" dirty="0">
                <a:latin typeface="Calibri"/>
              </a:rPr>
              <a:t>It is a large layer and may freeze your computer up if you try to load it for the entire county.</a:t>
            </a:r>
          </a:p>
          <a:p>
            <a:pPr>
              <a:defRPr/>
            </a:pPr>
            <a:endParaRPr lang="en-US" sz="3600" dirty="0">
              <a:latin typeface="Calibri"/>
            </a:endParaRPr>
          </a:p>
          <a:p>
            <a:pPr>
              <a:defRPr/>
            </a:pPr>
            <a:r>
              <a:rPr lang="en-US" sz="3600" b="1" dirty="0">
                <a:latin typeface="Calibri"/>
              </a:rPr>
              <a:t>Quick Demo:</a:t>
            </a:r>
            <a:endParaRPr lang="en-US" b="1" dirty="0">
              <a:latin typeface="Calibri"/>
            </a:endParaRPr>
          </a:p>
          <a:p>
            <a:pPr marL="1257300" lvl="3" indent="0">
              <a:buNone/>
              <a:defRPr/>
            </a:pPr>
            <a:endParaRPr lang="en-US" dirty="0">
              <a:latin typeface="Calibri"/>
            </a:endParaRPr>
          </a:p>
          <a:p>
            <a:pPr lvl="3" indent="-342900">
              <a:defRPr/>
            </a:pPr>
            <a:endParaRPr lang="en-US" dirty="0">
              <a:latin typeface="Calibri"/>
            </a:endParaRPr>
          </a:p>
          <a:p>
            <a:pPr lvl="3" indent="-342900">
              <a:buFont typeface="Arial" panose="020B0604020202020204" pitchFamily="34" charset="0"/>
              <a:buChar char="•"/>
              <a:defRPr/>
            </a:pPr>
            <a:endParaRPr kumimoji="0" lang="en-US" b="0" i="0" u="none" strike="noStrike" kern="1200" cap="none" spc="0" normalizeH="0" baseline="0" noProof="0" dirty="0">
              <a:ln>
                <a:noFill/>
              </a:ln>
              <a:effectLst/>
              <a:uLnTx/>
              <a:uFillTx/>
              <a:latin typeface="Calibri"/>
              <a:ea typeface="+mn-ea"/>
              <a:cs typeface="+mn-cs"/>
            </a:endParaRPr>
          </a:p>
          <a:p>
            <a:pPr marL="1143000" marR="0" lvl="2"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effectLst/>
              <a:uLnTx/>
              <a:uFillTx/>
              <a:latin typeface="Calibri"/>
              <a:ea typeface="+mn-ea"/>
              <a:cs typeface="+mn-cs"/>
            </a:endParaRPr>
          </a:p>
        </p:txBody>
      </p:sp>
      <p:sp>
        <p:nvSpPr>
          <p:cNvPr id="11" name="Rectangle 10">
            <a:extLst>
              <a:ext uri="{FF2B5EF4-FFF2-40B4-BE49-F238E27FC236}">
                <a16:creationId xmlns:a16="http://schemas.microsoft.com/office/drawing/2014/main" id="{B74BFF49-BAA2-4E39-B83A-473C6C65E96D}"/>
              </a:ext>
            </a:extLst>
          </p:cNvPr>
          <p:cNvSpPr/>
          <p:nvPr/>
        </p:nvSpPr>
        <p:spPr bwMode="ltGray">
          <a:xfrm>
            <a:off x="0" y="0"/>
            <a:ext cx="9144000" cy="461665"/>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Euphemia"/>
              <a:ea typeface="+mn-ea"/>
              <a:cs typeface="+mn-cs"/>
            </a:endParaRPr>
          </a:p>
        </p:txBody>
      </p:sp>
      <p:sp>
        <p:nvSpPr>
          <p:cNvPr id="13" name="TextBox 12">
            <a:extLst>
              <a:ext uri="{FF2B5EF4-FFF2-40B4-BE49-F238E27FC236}">
                <a16:creationId xmlns:a16="http://schemas.microsoft.com/office/drawing/2014/main" id="{98931DAA-370C-423B-BE03-B3E64191C244}"/>
              </a:ext>
            </a:extLst>
          </p:cNvPr>
          <p:cNvSpPr txBox="1"/>
          <p:nvPr/>
        </p:nvSpPr>
        <p:spPr>
          <a:xfrm>
            <a:off x="-15240" y="0"/>
            <a:ext cx="9144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rPr>
              <a:t>GIS Updates</a:t>
            </a:r>
          </a:p>
        </p:txBody>
      </p:sp>
      <p:sp>
        <p:nvSpPr>
          <p:cNvPr id="8" name="Rectangle 7">
            <a:extLst>
              <a:ext uri="{FF2B5EF4-FFF2-40B4-BE49-F238E27FC236}">
                <a16:creationId xmlns:a16="http://schemas.microsoft.com/office/drawing/2014/main" id="{49C315A9-06A4-4A39-9470-8CB17EDFC04C}"/>
              </a:ext>
            </a:extLst>
          </p:cNvPr>
          <p:cNvSpPr/>
          <p:nvPr/>
        </p:nvSpPr>
        <p:spPr bwMode="white">
          <a:xfrm>
            <a:off x="0" y="461856"/>
            <a:ext cx="9144000" cy="84590"/>
          </a:xfrm>
          <a:prstGeom prst="rect">
            <a:avLst/>
          </a:prstGeom>
          <a:solidFill>
            <a:srgbClr val="1322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11262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E978A4-649D-4357-A357-4ABCC71D8F40}"/>
              </a:ext>
            </a:extLst>
          </p:cNvPr>
          <p:cNvSpPr/>
          <p:nvPr/>
        </p:nvSpPr>
        <p:spPr>
          <a:xfrm>
            <a:off x="0" y="648386"/>
            <a:ext cx="9144000" cy="6209613"/>
          </a:xfrm>
          <a:prstGeom prst="rect">
            <a:avLst/>
          </a:prstGeom>
          <a:gradFill flip="none" rotWithShape="1">
            <a:gsLst>
              <a:gs pos="100000">
                <a:srgbClr val="13223D"/>
              </a:gs>
              <a:gs pos="1000">
                <a:srgbClr val="505E8A"/>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DBBCAF7E-02CE-48EA-BEC9-F15FDC18CD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E2919-D427-4CE2-80E2-33083554A27B}"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ubtitle 2">
            <a:extLst>
              <a:ext uri="{FF2B5EF4-FFF2-40B4-BE49-F238E27FC236}">
                <a16:creationId xmlns:a16="http://schemas.microsoft.com/office/drawing/2014/main" id="{FF0E806F-0440-4B8D-A0B3-B7C16D16F287}"/>
              </a:ext>
            </a:extLst>
          </p:cNvPr>
          <p:cNvSpPr txBox="1">
            <a:spLocks/>
          </p:cNvSpPr>
          <p:nvPr/>
        </p:nvSpPr>
        <p:spPr>
          <a:xfrm>
            <a:off x="483079" y="950893"/>
            <a:ext cx="8660921" cy="597814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3600" b="1" dirty="0">
                <a:solidFill>
                  <a:schemeClr val="bg1"/>
                </a:solidFill>
                <a:latin typeface="Calibri"/>
              </a:rPr>
              <a:t>GIS Updates: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US" sz="1400" b="1" dirty="0">
              <a:solidFill>
                <a:schemeClr val="bg1"/>
              </a:solidFill>
              <a:latin typeface="Calibri"/>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3600" b="1" dirty="0">
                <a:solidFill>
                  <a:srgbClr val="FFFF00"/>
                </a:solidFill>
                <a:latin typeface="Calibri"/>
              </a:rPr>
              <a:t>Topographic Wetness Index: </a:t>
            </a:r>
            <a:r>
              <a:rPr lang="en-US" sz="2400" b="1" dirty="0">
                <a:solidFill>
                  <a:schemeClr val="bg1"/>
                </a:solidFill>
                <a:latin typeface="Calibri"/>
              </a:rPr>
              <a:t>New GIS layer that extrapolates soil wetness and make it easier to identify ephemeral streams and areas likely to see collect overland flow</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400" b="1" i="0" u="none" strike="noStrike" kern="1200" cap="none" spc="0" normalizeH="0" baseline="0" noProof="0" dirty="0">
              <a:ln>
                <a:noFill/>
              </a:ln>
              <a:solidFill>
                <a:schemeClr val="bg1"/>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3600" b="1" dirty="0">
                <a:solidFill>
                  <a:srgbClr val="FFFF00"/>
                </a:solidFill>
                <a:latin typeface="Calibri"/>
              </a:rPr>
              <a:t>Project Error Checker: </a:t>
            </a:r>
            <a:r>
              <a:rPr lang="en-US" sz="2400" b="1" dirty="0">
                <a:solidFill>
                  <a:schemeClr val="bg1"/>
                </a:solidFill>
                <a:latin typeface="Calibri"/>
              </a:rPr>
              <a:t>New GIS feature to double check the project data entered for worksites for typos or obvious errors.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400" b="1" i="0" u="none" strike="noStrike" kern="1200" cap="none" spc="0" normalizeH="0" baseline="0" noProof="0" dirty="0">
              <a:ln>
                <a:noFill/>
              </a:ln>
              <a:solidFill>
                <a:schemeClr val="bg1"/>
              </a:solidFill>
              <a:effectLst/>
              <a:uLnTx/>
              <a:uFillTx/>
              <a:latin typeface="Calibri"/>
              <a:ea typeface="+mn-ea"/>
              <a:cs typeface="+mn-cs"/>
            </a:endParaRPr>
          </a:p>
          <a:p>
            <a:pPr>
              <a:defRPr/>
            </a:pPr>
            <a:r>
              <a:rPr lang="en-US" sz="3600" b="1" dirty="0">
                <a:solidFill>
                  <a:srgbClr val="FFFF00"/>
                </a:solidFill>
                <a:latin typeface="Calibri"/>
              </a:rPr>
              <a:t>Financial Update: </a:t>
            </a:r>
            <a:r>
              <a:rPr lang="en-US" sz="2400" b="1" dirty="0">
                <a:solidFill>
                  <a:schemeClr val="bg1"/>
                </a:solidFill>
                <a:latin typeface="Calibri"/>
              </a:rPr>
              <a:t>Brief updates related to administrative and education spending.</a:t>
            </a:r>
            <a:endParaRPr kumimoji="0" lang="en-US" sz="2400" b="0" i="0" u="none" strike="noStrike" kern="1200" cap="none" spc="0" normalizeH="0" baseline="0" noProof="0" dirty="0">
              <a:ln>
                <a:noFill/>
              </a:ln>
              <a:solidFill>
                <a:schemeClr val="bg1"/>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chemeClr val="bg1"/>
              </a:solidFill>
              <a:effectLst/>
              <a:uLnTx/>
              <a:uFillTx/>
              <a:latin typeface="Calibri"/>
              <a:ea typeface="+mn-ea"/>
              <a:cs typeface="+mn-cs"/>
            </a:endParaRPr>
          </a:p>
          <a:p>
            <a:pPr marL="1143000" marR="0" lvl="2"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chemeClr val="bg1"/>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B74BFF49-BAA2-4E39-B83A-473C6C65E96D}"/>
              </a:ext>
            </a:extLst>
          </p:cNvPr>
          <p:cNvSpPr/>
          <p:nvPr/>
        </p:nvSpPr>
        <p:spPr bwMode="ltGray">
          <a:xfrm>
            <a:off x="0" y="0"/>
            <a:ext cx="9144000" cy="728372"/>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Euphemia"/>
              <a:ea typeface="+mn-ea"/>
              <a:cs typeface="+mn-cs"/>
            </a:endParaRPr>
          </a:p>
        </p:txBody>
      </p:sp>
      <p:sp>
        <p:nvSpPr>
          <p:cNvPr id="12" name="Rectangle 11">
            <a:extLst>
              <a:ext uri="{FF2B5EF4-FFF2-40B4-BE49-F238E27FC236}">
                <a16:creationId xmlns:a16="http://schemas.microsoft.com/office/drawing/2014/main" id="{DE54435F-A437-49F2-AA1B-4B74A478E8BC}"/>
              </a:ext>
            </a:extLst>
          </p:cNvPr>
          <p:cNvSpPr/>
          <p:nvPr/>
        </p:nvSpPr>
        <p:spPr bwMode="white">
          <a:xfrm>
            <a:off x="0" y="648386"/>
            <a:ext cx="9144000" cy="893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CEE3DBB4-DBBB-47E2-B01B-0C0B1AB94A0C}"/>
              </a:ext>
            </a:extLst>
          </p:cNvPr>
          <p:cNvSpPr/>
          <p:nvPr/>
        </p:nvSpPr>
        <p:spPr bwMode="ltGray">
          <a:xfrm>
            <a:off x="0" y="0"/>
            <a:ext cx="9144000" cy="728372"/>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Euphemia"/>
              <a:ea typeface="+mn-ea"/>
              <a:cs typeface="+mn-cs"/>
            </a:endParaRPr>
          </a:p>
        </p:txBody>
      </p:sp>
      <p:sp>
        <p:nvSpPr>
          <p:cNvPr id="10" name="Rectangle 9">
            <a:extLst>
              <a:ext uri="{FF2B5EF4-FFF2-40B4-BE49-F238E27FC236}">
                <a16:creationId xmlns:a16="http://schemas.microsoft.com/office/drawing/2014/main" id="{39876220-FA19-40CB-B89B-CE9514F95BBD}"/>
              </a:ext>
            </a:extLst>
          </p:cNvPr>
          <p:cNvSpPr/>
          <p:nvPr/>
        </p:nvSpPr>
        <p:spPr bwMode="white">
          <a:xfrm>
            <a:off x="0" y="648386"/>
            <a:ext cx="9144000" cy="893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3FB1B09E-5EDF-4147-B4E7-1D1E6946595F}"/>
              </a:ext>
            </a:extLst>
          </p:cNvPr>
          <p:cNvSpPr txBox="1"/>
          <p:nvPr/>
        </p:nvSpPr>
        <p:spPr>
          <a:xfrm>
            <a:off x="0" y="73020"/>
            <a:ext cx="9144000" cy="1077218"/>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rPr>
              <a:t>GIS Updates:</a:t>
            </a:r>
            <a:endParaRPr kumimoji="0" lang="en-US" sz="28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endParaRPr>
          </a:p>
        </p:txBody>
      </p:sp>
      <p:sp>
        <p:nvSpPr>
          <p:cNvPr id="16" name="TextBox 15">
            <a:extLst>
              <a:ext uri="{FF2B5EF4-FFF2-40B4-BE49-F238E27FC236}">
                <a16:creationId xmlns:a16="http://schemas.microsoft.com/office/drawing/2014/main" id="{E1328FF8-2160-47B8-BA63-E36BCE7ED2AB}"/>
              </a:ext>
            </a:extLst>
          </p:cNvPr>
          <p:cNvSpPr txBox="1"/>
          <p:nvPr/>
        </p:nvSpPr>
        <p:spPr>
          <a:xfrm>
            <a:off x="3476897" y="10698"/>
            <a:ext cx="4602480" cy="646331"/>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800" b="1" dirty="0">
                <a:ln w="19050">
                  <a:solidFill>
                    <a:prstClr val="black"/>
                  </a:solidFill>
                </a:ln>
                <a:solidFill>
                  <a:srgbClr val="FFFF00"/>
                </a:solidFill>
                <a:effectLst>
                  <a:outerShdw blurRad="63500" sx="102000" sy="102000" algn="ctr" rotWithShape="0">
                    <a:prstClr val="black">
                      <a:alpha val="40000"/>
                    </a:prstClr>
                  </a:outerShdw>
                </a:effectLst>
                <a:latin typeface="Arial Black" panose="020B0A04020102020204" pitchFamily="34" charset="0"/>
              </a:rPr>
              <a:t>Topographic Wetness Index / Project Error Checker / Financial</a:t>
            </a:r>
            <a:endParaRPr kumimoji="0" lang="en-US" sz="18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endParaRPr>
          </a:p>
        </p:txBody>
      </p:sp>
    </p:spTree>
    <p:extLst>
      <p:ext uri="{BB962C8B-B14F-4D97-AF65-F5344CB8AC3E}">
        <p14:creationId xmlns:p14="http://schemas.microsoft.com/office/powerpoint/2010/main" val="7316265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E978A4-649D-4357-A357-4ABCC71D8F40}"/>
              </a:ext>
            </a:extLst>
          </p:cNvPr>
          <p:cNvSpPr/>
          <p:nvPr/>
        </p:nvSpPr>
        <p:spPr>
          <a:xfrm>
            <a:off x="-15240" y="551209"/>
            <a:ext cx="9144000" cy="6306791"/>
          </a:xfrm>
          <a:prstGeom prst="rect">
            <a:avLst/>
          </a:prstGeom>
          <a:solidFill>
            <a:srgbClr val="FFFFCC"/>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DBBCAF7E-02CE-48EA-BEC9-F15FDC18CD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E2919-D427-4CE2-80E2-33083554A27B}"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ubtitle 2">
            <a:extLst>
              <a:ext uri="{FF2B5EF4-FFF2-40B4-BE49-F238E27FC236}">
                <a16:creationId xmlns:a16="http://schemas.microsoft.com/office/drawing/2014/main" id="{FF0E806F-0440-4B8D-A0B3-B7C16D16F287}"/>
              </a:ext>
            </a:extLst>
          </p:cNvPr>
          <p:cNvSpPr txBox="1">
            <a:spLocks/>
          </p:cNvSpPr>
          <p:nvPr/>
        </p:nvSpPr>
        <p:spPr>
          <a:xfrm>
            <a:off x="378576" y="715532"/>
            <a:ext cx="8867024" cy="597814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None/>
              <a:tabLst/>
              <a:defRPr/>
            </a:pPr>
            <a:r>
              <a:rPr kumimoji="0" lang="en-US" sz="3600" b="1" i="0" u="sng" strike="noStrike" kern="1200" cap="none" spc="0" normalizeH="0" baseline="0" noProof="0" dirty="0">
                <a:ln>
                  <a:noFill/>
                </a:ln>
                <a:solidFill>
                  <a:srgbClr val="FF0000"/>
                </a:solidFill>
                <a:effectLst/>
                <a:uLnTx/>
                <a:uFillTx/>
                <a:latin typeface="Calibri"/>
                <a:ea typeface="+mn-ea"/>
                <a:cs typeface="+mn-cs"/>
              </a:rPr>
              <a:t>Project Errors</a:t>
            </a:r>
          </a:p>
          <a:p>
            <a:pPr>
              <a:defRPr/>
            </a:pPr>
            <a:r>
              <a:rPr lang="en-US" sz="2800" b="1" dirty="0">
                <a:latin typeface="Calibri"/>
              </a:rPr>
              <a:t>All real data:</a:t>
            </a:r>
          </a:p>
          <a:p>
            <a:pPr marL="1143000" marR="0" lvl="2"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b="1" i="0" u="none" strike="noStrike" kern="1200" cap="none" spc="0" normalizeH="0" baseline="0" noProof="0" dirty="0">
                <a:ln>
                  <a:noFill/>
                </a:ln>
                <a:effectLst/>
                <a:uLnTx/>
                <a:uFillTx/>
                <a:latin typeface="Calibri"/>
                <a:ea typeface="+mn-ea"/>
                <a:cs typeface="+mn-cs"/>
              </a:rPr>
              <a:t>14 stream crossings replaced </a:t>
            </a:r>
            <a:r>
              <a:rPr kumimoji="0" lang="en-US" i="0" u="none" strike="noStrike" kern="1200" cap="none" spc="0" normalizeH="0" baseline="0" noProof="0" dirty="0">
                <a:ln>
                  <a:noFill/>
                </a:ln>
                <a:effectLst/>
                <a:uLnTx/>
                <a:uFillTx/>
                <a:latin typeface="Calibri"/>
                <a:ea typeface="+mn-ea"/>
                <a:cs typeface="+mn-cs"/>
              </a:rPr>
              <a:t>(maybe one 14 foot crossing?)</a:t>
            </a:r>
          </a:p>
          <a:p>
            <a:pPr marL="1143000" marR="0" lvl="2"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b="1" i="0" u="none" strike="noStrike" kern="1200" cap="none" spc="0" normalizeH="0" baseline="0" noProof="0" dirty="0">
                <a:ln>
                  <a:noFill/>
                </a:ln>
                <a:effectLst/>
                <a:uLnTx/>
                <a:uFillTx/>
                <a:latin typeface="Calibri"/>
                <a:ea typeface="+mn-ea"/>
                <a:cs typeface="+mn-cs"/>
              </a:rPr>
              <a:t>80 cross pipes installed  </a:t>
            </a:r>
            <a:r>
              <a:rPr kumimoji="0" lang="en-US" b="0" i="0" u="none" strike="noStrike" kern="1200" cap="none" spc="0" normalizeH="0" baseline="0" noProof="0" dirty="0">
                <a:ln>
                  <a:noFill/>
                </a:ln>
                <a:effectLst/>
                <a:uLnTx/>
                <a:uFillTx/>
                <a:latin typeface="Calibri"/>
                <a:ea typeface="+mn-ea"/>
                <a:cs typeface="+mn-cs"/>
              </a:rPr>
              <a:t>(maybe</a:t>
            </a:r>
            <a:r>
              <a:rPr lang="en-US" dirty="0">
                <a:latin typeface="Calibri"/>
              </a:rPr>
              <a:t> length reported?)</a:t>
            </a:r>
          </a:p>
          <a:p>
            <a:pPr lvl="2" indent="-342900">
              <a:defRPr/>
            </a:pPr>
            <a:r>
              <a:rPr lang="en-US" b="1" dirty="0">
                <a:latin typeface="Calibri"/>
              </a:rPr>
              <a:t>45 cross pipes replaced </a:t>
            </a:r>
            <a:r>
              <a:rPr kumimoji="0" lang="en-US" b="0" i="0" u="none" strike="noStrike" kern="1200" cap="none" spc="0" normalizeH="0" baseline="0" noProof="0" dirty="0">
                <a:ln>
                  <a:noFill/>
                </a:ln>
                <a:effectLst/>
                <a:uLnTx/>
                <a:uFillTx/>
                <a:latin typeface="Calibri"/>
                <a:ea typeface="+mn-ea"/>
                <a:cs typeface="+mn-cs"/>
              </a:rPr>
              <a:t>(maybe</a:t>
            </a:r>
            <a:r>
              <a:rPr lang="en-US" dirty="0">
                <a:latin typeface="Calibri"/>
              </a:rPr>
              <a:t> length reported?)</a:t>
            </a:r>
          </a:p>
          <a:p>
            <a:pPr lvl="2" indent="-342900">
              <a:defRPr/>
            </a:pPr>
            <a:r>
              <a:rPr lang="en-US" b="1" dirty="0">
                <a:latin typeface="Calibri"/>
              </a:rPr>
              <a:t>9,000 tons DSA </a:t>
            </a:r>
            <a:r>
              <a:rPr lang="en-US" dirty="0">
                <a:latin typeface="Calibri"/>
              </a:rPr>
              <a:t>(on a 5,000 foot site? Equates to a 50’ wide placement)</a:t>
            </a:r>
          </a:p>
          <a:p>
            <a:pPr lvl="2" indent="-342900">
              <a:defRPr/>
            </a:pPr>
            <a:r>
              <a:rPr lang="en-US" b="1" dirty="0">
                <a:latin typeface="Calibri"/>
              </a:rPr>
              <a:t>17,000 tons road fill </a:t>
            </a:r>
            <a:r>
              <a:rPr lang="en-US" dirty="0">
                <a:latin typeface="Calibri"/>
              </a:rPr>
              <a:t>( on a 1,000 foot site?, Equates to 8’ of fill over entire site)</a:t>
            </a:r>
          </a:p>
          <a:p>
            <a:pPr lvl="2" indent="-342900">
              <a:defRPr/>
            </a:pPr>
            <a:r>
              <a:rPr lang="en-US" b="1" dirty="0">
                <a:latin typeface="Calibri"/>
              </a:rPr>
              <a:t>20,000 cu yd paving </a:t>
            </a:r>
            <a:r>
              <a:rPr lang="en-US" dirty="0">
                <a:latin typeface="Calibri"/>
              </a:rPr>
              <a:t>( on a 3,000 ft site, equates to asphalt about 19” in thickness)</a:t>
            </a:r>
          </a:p>
          <a:p>
            <a:pPr>
              <a:defRPr/>
            </a:pPr>
            <a:r>
              <a:rPr lang="en-US" dirty="0">
                <a:latin typeface="Calibri"/>
              </a:rPr>
              <a:t>Errors remain in database and make annual reports more difficult each year</a:t>
            </a:r>
          </a:p>
          <a:p>
            <a:pPr lvl="3" indent="-342900">
              <a:buFont typeface="Arial" panose="020B0604020202020204" pitchFamily="34" charset="0"/>
              <a:buChar char="•"/>
              <a:defRPr/>
            </a:pPr>
            <a:endParaRPr lang="en-US" dirty="0">
              <a:latin typeface="Calibri"/>
            </a:endParaRPr>
          </a:p>
          <a:p>
            <a:pPr marL="1257300" lvl="3" indent="0">
              <a:buNone/>
              <a:defRPr/>
            </a:pPr>
            <a:endParaRPr lang="en-US" dirty="0">
              <a:latin typeface="Calibri"/>
            </a:endParaRPr>
          </a:p>
          <a:p>
            <a:pPr lvl="3" indent="-342900">
              <a:defRPr/>
            </a:pPr>
            <a:endParaRPr lang="en-US" dirty="0">
              <a:latin typeface="Calibri"/>
            </a:endParaRPr>
          </a:p>
          <a:p>
            <a:pPr lvl="3" indent="-342900">
              <a:buFont typeface="Arial" panose="020B0604020202020204" pitchFamily="34" charset="0"/>
              <a:buChar char="•"/>
              <a:defRPr/>
            </a:pPr>
            <a:endParaRPr kumimoji="0" lang="en-US" b="0" i="0" u="none" strike="noStrike" kern="1200" cap="none" spc="0" normalizeH="0" baseline="0" noProof="0" dirty="0">
              <a:ln>
                <a:noFill/>
              </a:ln>
              <a:effectLst/>
              <a:uLnTx/>
              <a:uFillTx/>
              <a:latin typeface="Calibri"/>
              <a:ea typeface="+mn-ea"/>
              <a:cs typeface="+mn-cs"/>
            </a:endParaRPr>
          </a:p>
          <a:p>
            <a:pPr marL="1143000" marR="0" lvl="2"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effectLst/>
              <a:uLnTx/>
              <a:uFillTx/>
              <a:latin typeface="Calibri"/>
              <a:ea typeface="+mn-ea"/>
              <a:cs typeface="+mn-cs"/>
            </a:endParaRPr>
          </a:p>
        </p:txBody>
      </p:sp>
      <p:sp>
        <p:nvSpPr>
          <p:cNvPr id="11" name="Rectangle 10">
            <a:extLst>
              <a:ext uri="{FF2B5EF4-FFF2-40B4-BE49-F238E27FC236}">
                <a16:creationId xmlns:a16="http://schemas.microsoft.com/office/drawing/2014/main" id="{B74BFF49-BAA2-4E39-B83A-473C6C65E96D}"/>
              </a:ext>
            </a:extLst>
          </p:cNvPr>
          <p:cNvSpPr/>
          <p:nvPr/>
        </p:nvSpPr>
        <p:spPr bwMode="ltGray">
          <a:xfrm>
            <a:off x="0" y="0"/>
            <a:ext cx="9144000" cy="461665"/>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Euphemia"/>
              <a:ea typeface="+mn-ea"/>
              <a:cs typeface="+mn-cs"/>
            </a:endParaRPr>
          </a:p>
        </p:txBody>
      </p:sp>
      <p:sp>
        <p:nvSpPr>
          <p:cNvPr id="13" name="TextBox 12">
            <a:extLst>
              <a:ext uri="{FF2B5EF4-FFF2-40B4-BE49-F238E27FC236}">
                <a16:creationId xmlns:a16="http://schemas.microsoft.com/office/drawing/2014/main" id="{98931DAA-370C-423B-BE03-B3E64191C244}"/>
              </a:ext>
            </a:extLst>
          </p:cNvPr>
          <p:cNvSpPr txBox="1"/>
          <p:nvPr/>
        </p:nvSpPr>
        <p:spPr>
          <a:xfrm>
            <a:off x="-15240" y="0"/>
            <a:ext cx="9144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rPr>
              <a:t>GIS Updates</a:t>
            </a:r>
          </a:p>
        </p:txBody>
      </p:sp>
      <p:sp>
        <p:nvSpPr>
          <p:cNvPr id="8" name="Rectangle 7">
            <a:extLst>
              <a:ext uri="{FF2B5EF4-FFF2-40B4-BE49-F238E27FC236}">
                <a16:creationId xmlns:a16="http://schemas.microsoft.com/office/drawing/2014/main" id="{49C315A9-06A4-4A39-9470-8CB17EDFC04C}"/>
              </a:ext>
            </a:extLst>
          </p:cNvPr>
          <p:cNvSpPr/>
          <p:nvPr/>
        </p:nvSpPr>
        <p:spPr bwMode="white">
          <a:xfrm>
            <a:off x="0" y="461856"/>
            <a:ext cx="9144000" cy="84590"/>
          </a:xfrm>
          <a:prstGeom prst="rect">
            <a:avLst/>
          </a:prstGeom>
          <a:solidFill>
            <a:srgbClr val="1322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60926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E978A4-649D-4357-A357-4ABCC71D8F40}"/>
              </a:ext>
            </a:extLst>
          </p:cNvPr>
          <p:cNvSpPr/>
          <p:nvPr/>
        </p:nvSpPr>
        <p:spPr>
          <a:xfrm>
            <a:off x="-15240" y="551209"/>
            <a:ext cx="9144000" cy="6306791"/>
          </a:xfrm>
          <a:prstGeom prst="rect">
            <a:avLst/>
          </a:prstGeom>
          <a:solidFill>
            <a:srgbClr val="FFFFCC"/>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DBBCAF7E-02CE-48EA-BEC9-F15FDC18CD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E2919-D427-4CE2-80E2-33083554A27B}"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ubtitle 2">
            <a:extLst>
              <a:ext uri="{FF2B5EF4-FFF2-40B4-BE49-F238E27FC236}">
                <a16:creationId xmlns:a16="http://schemas.microsoft.com/office/drawing/2014/main" id="{FF0E806F-0440-4B8D-A0B3-B7C16D16F287}"/>
              </a:ext>
            </a:extLst>
          </p:cNvPr>
          <p:cNvSpPr txBox="1">
            <a:spLocks/>
          </p:cNvSpPr>
          <p:nvPr/>
        </p:nvSpPr>
        <p:spPr>
          <a:xfrm>
            <a:off x="378576" y="715532"/>
            <a:ext cx="8867024" cy="597814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None/>
              <a:tabLst/>
              <a:defRPr/>
            </a:pPr>
            <a:r>
              <a:rPr kumimoji="0" lang="en-US" sz="3600" b="1" i="0" u="sng" strike="noStrike" kern="1200" cap="none" spc="0" normalizeH="0" baseline="0" noProof="0" dirty="0">
                <a:ln>
                  <a:noFill/>
                </a:ln>
                <a:solidFill>
                  <a:srgbClr val="FF0000"/>
                </a:solidFill>
                <a:effectLst/>
                <a:uLnTx/>
                <a:uFillTx/>
                <a:latin typeface="Calibri"/>
                <a:ea typeface="+mn-ea"/>
                <a:cs typeface="+mn-cs"/>
              </a:rPr>
              <a:t>Project Errors</a:t>
            </a:r>
          </a:p>
          <a:p>
            <a:pPr>
              <a:defRPr/>
            </a:pPr>
            <a:r>
              <a:rPr lang="en-US" sz="2800" b="1" dirty="0">
                <a:latin typeface="Calibri"/>
              </a:rPr>
              <a:t>Error Checker designed to catch these mistakes.</a:t>
            </a:r>
          </a:p>
          <a:p>
            <a:pPr marL="1143000" marR="0" lvl="2"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b="1" i="0" u="none" strike="noStrike" kern="1200" cap="none" spc="0" normalizeH="0" baseline="0" noProof="0" dirty="0">
                <a:ln>
                  <a:noFill/>
                </a:ln>
                <a:effectLst/>
                <a:uLnTx/>
                <a:uFillTx/>
                <a:latin typeface="Calibri"/>
                <a:ea typeface="+mn-ea"/>
                <a:cs typeface="+mn-cs"/>
              </a:rPr>
              <a:t>Run by the CD before Annual Report</a:t>
            </a:r>
          </a:p>
          <a:p>
            <a:pPr marL="1143000" marR="0" lvl="2"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b="1" dirty="0">
                <a:latin typeface="Calibri"/>
              </a:rPr>
              <a:t>Give CD list of potential Errors</a:t>
            </a:r>
          </a:p>
          <a:p>
            <a:pPr lvl="3" indent="-342900">
              <a:buFont typeface="Arial" panose="020B0604020202020204" pitchFamily="34" charset="0"/>
              <a:buChar char="•"/>
              <a:defRPr/>
            </a:pPr>
            <a:r>
              <a:rPr lang="en-US" b="1" dirty="0">
                <a:latin typeface="Calibri"/>
              </a:rPr>
              <a:t>Not all potential errors may be true errors</a:t>
            </a:r>
          </a:p>
          <a:p>
            <a:pPr marL="1143000" marR="0" lvl="2"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b="1" dirty="0">
                <a:latin typeface="Calibri"/>
              </a:rPr>
              <a:t>CD must go in and correct data prior to submitting ASR</a:t>
            </a:r>
          </a:p>
          <a:p>
            <a:pPr lvl="3" indent="-342900">
              <a:buFont typeface="Arial" panose="020B0604020202020204" pitchFamily="34" charset="0"/>
              <a:buChar char="•"/>
              <a:defRPr/>
            </a:pPr>
            <a:r>
              <a:rPr lang="en-US" b="1" dirty="0">
                <a:latin typeface="Calibri"/>
              </a:rPr>
              <a:t>Ignore non-errors reported as errors</a:t>
            </a:r>
            <a:endParaRPr lang="en-US" dirty="0">
              <a:latin typeface="Calibri"/>
            </a:endParaRPr>
          </a:p>
          <a:p>
            <a:pPr marL="1257300" lvl="3" indent="0">
              <a:buNone/>
              <a:defRPr/>
            </a:pPr>
            <a:endParaRPr lang="en-US" dirty="0">
              <a:latin typeface="Calibri"/>
            </a:endParaRPr>
          </a:p>
          <a:p>
            <a:pPr lvl="3" indent="-342900">
              <a:defRPr/>
            </a:pPr>
            <a:endParaRPr lang="en-US" dirty="0">
              <a:latin typeface="Calibri"/>
            </a:endParaRPr>
          </a:p>
          <a:p>
            <a:pPr lvl="3" indent="-342900">
              <a:buFont typeface="Arial" panose="020B0604020202020204" pitchFamily="34" charset="0"/>
              <a:buChar char="•"/>
              <a:defRPr/>
            </a:pPr>
            <a:endParaRPr kumimoji="0" lang="en-US" b="0" i="0" u="none" strike="noStrike" kern="1200" cap="none" spc="0" normalizeH="0" baseline="0" noProof="0" dirty="0">
              <a:ln>
                <a:noFill/>
              </a:ln>
              <a:effectLst/>
              <a:uLnTx/>
              <a:uFillTx/>
              <a:latin typeface="Calibri"/>
              <a:ea typeface="+mn-ea"/>
              <a:cs typeface="+mn-cs"/>
            </a:endParaRPr>
          </a:p>
          <a:p>
            <a:pPr marL="1143000" marR="0" lvl="2"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effectLst/>
              <a:uLnTx/>
              <a:uFillTx/>
              <a:latin typeface="Calibri"/>
              <a:ea typeface="+mn-ea"/>
              <a:cs typeface="+mn-cs"/>
            </a:endParaRPr>
          </a:p>
        </p:txBody>
      </p:sp>
      <p:sp>
        <p:nvSpPr>
          <p:cNvPr id="11" name="Rectangle 10">
            <a:extLst>
              <a:ext uri="{FF2B5EF4-FFF2-40B4-BE49-F238E27FC236}">
                <a16:creationId xmlns:a16="http://schemas.microsoft.com/office/drawing/2014/main" id="{B74BFF49-BAA2-4E39-B83A-473C6C65E96D}"/>
              </a:ext>
            </a:extLst>
          </p:cNvPr>
          <p:cNvSpPr/>
          <p:nvPr/>
        </p:nvSpPr>
        <p:spPr bwMode="ltGray">
          <a:xfrm>
            <a:off x="0" y="0"/>
            <a:ext cx="9144000" cy="461665"/>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Euphemia"/>
              <a:ea typeface="+mn-ea"/>
              <a:cs typeface="+mn-cs"/>
            </a:endParaRPr>
          </a:p>
        </p:txBody>
      </p:sp>
      <p:sp>
        <p:nvSpPr>
          <p:cNvPr id="13" name="TextBox 12">
            <a:extLst>
              <a:ext uri="{FF2B5EF4-FFF2-40B4-BE49-F238E27FC236}">
                <a16:creationId xmlns:a16="http://schemas.microsoft.com/office/drawing/2014/main" id="{98931DAA-370C-423B-BE03-B3E64191C244}"/>
              </a:ext>
            </a:extLst>
          </p:cNvPr>
          <p:cNvSpPr txBox="1"/>
          <p:nvPr/>
        </p:nvSpPr>
        <p:spPr>
          <a:xfrm>
            <a:off x="-15240" y="0"/>
            <a:ext cx="9144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rPr>
              <a:t>GIS Updates</a:t>
            </a:r>
          </a:p>
        </p:txBody>
      </p:sp>
      <p:sp>
        <p:nvSpPr>
          <p:cNvPr id="8" name="Rectangle 7">
            <a:extLst>
              <a:ext uri="{FF2B5EF4-FFF2-40B4-BE49-F238E27FC236}">
                <a16:creationId xmlns:a16="http://schemas.microsoft.com/office/drawing/2014/main" id="{49C315A9-06A4-4A39-9470-8CB17EDFC04C}"/>
              </a:ext>
            </a:extLst>
          </p:cNvPr>
          <p:cNvSpPr/>
          <p:nvPr/>
        </p:nvSpPr>
        <p:spPr bwMode="white">
          <a:xfrm>
            <a:off x="0" y="461856"/>
            <a:ext cx="9144000" cy="84590"/>
          </a:xfrm>
          <a:prstGeom prst="rect">
            <a:avLst/>
          </a:prstGeom>
          <a:solidFill>
            <a:srgbClr val="1322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C00803EA-24EC-4079-8338-CD09989E378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66636" y="4156841"/>
            <a:ext cx="7010727" cy="198562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426500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E978A4-649D-4357-A357-4ABCC71D8F40}"/>
              </a:ext>
            </a:extLst>
          </p:cNvPr>
          <p:cNvSpPr/>
          <p:nvPr/>
        </p:nvSpPr>
        <p:spPr>
          <a:xfrm>
            <a:off x="-15240" y="551209"/>
            <a:ext cx="9144000" cy="6306791"/>
          </a:xfrm>
          <a:prstGeom prst="rect">
            <a:avLst/>
          </a:prstGeom>
          <a:solidFill>
            <a:srgbClr val="FFFFCC"/>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DBBCAF7E-02CE-48EA-BEC9-F15FDC18CD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E2919-D427-4CE2-80E2-33083554A27B}"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ubtitle 2">
            <a:extLst>
              <a:ext uri="{FF2B5EF4-FFF2-40B4-BE49-F238E27FC236}">
                <a16:creationId xmlns:a16="http://schemas.microsoft.com/office/drawing/2014/main" id="{FF0E806F-0440-4B8D-A0B3-B7C16D16F287}"/>
              </a:ext>
            </a:extLst>
          </p:cNvPr>
          <p:cNvSpPr txBox="1">
            <a:spLocks/>
          </p:cNvSpPr>
          <p:nvPr/>
        </p:nvSpPr>
        <p:spPr>
          <a:xfrm>
            <a:off x="378576" y="715532"/>
            <a:ext cx="8867024" cy="597814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None/>
              <a:tabLst/>
              <a:defRPr/>
            </a:pPr>
            <a:r>
              <a:rPr kumimoji="0" lang="en-US" sz="3600" b="1" i="0" u="sng" strike="noStrike" kern="1200" cap="none" spc="0" normalizeH="0" baseline="0" noProof="0" dirty="0">
                <a:ln>
                  <a:noFill/>
                </a:ln>
                <a:solidFill>
                  <a:srgbClr val="FF0000"/>
                </a:solidFill>
                <a:effectLst/>
                <a:uLnTx/>
                <a:uFillTx/>
                <a:latin typeface="Calibri"/>
                <a:ea typeface="+mn-ea"/>
                <a:cs typeface="+mn-cs"/>
              </a:rPr>
              <a:t>Project Errors</a:t>
            </a:r>
          </a:p>
          <a:p>
            <a:pPr>
              <a:defRPr/>
            </a:pPr>
            <a:r>
              <a:rPr lang="en-US" sz="2800" b="1" dirty="0">
                <a:latin typeface="Calibri"/>
              </a:rPr>
              <a:t>Potential errors are determined by comparing project totals on assigned cutoff values determined by the Center.</a:t>
            </a:r>
          </a:p>
          <a:p>
            <a:pPr marL="0" indent="0">
              <a:buNone/>
              <a:defRPr/>
            </a:pPr>
            <a:endParaRPr lang="en-US" sz="2800" b="1" dirty="0">
              <a:latin typeface="Calibri"/>
            </a:endParaRPr>
          </a:p>
          <a:p>
            <a:pPr marL="1143000" marR="0" lvl="2"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US" b="1" dirty="0">
              <a:latin typeface="Calibri"/>
            </a:endParaRPr>
          </a:p>
          <a:p>
            <a:pPr>
              <a:defRPr/>
            </a:pPr>
            <a:r>
              <a:rPr lang="en-US" sz="2800" b="1" dirty="0">
                <a:latin typeface="Calibri"/>
              </a:rPr>
              <a:t>Potential Error if Comparison Value &gt; Cutoff Value</a:t>
            </a:r>
          </a:p>
          <a:p>
            <a:pPr>
              <a:defRPr/>
            </a:pPr>
            <a:r>
              <a:rPr lang="en-US" sz="2800" b="1" dirty="0">
                <a:latin typeface="Calibri"/>
              </a:rPr>
              <a:t>Cutoff values will be provided as a downloadable pdf </a:t>
            </a:r>
          </a:p>
          <a:p>
            <a:pPr lvl="3" indent="-342900">
              <a:defRPr/>
            </a:pPr>
            <a:endParaRPr lang="en-US" dirty="0">
              <a:latin typeface="Calibri"/>
            </a:endParaRPr>
          </a:p>
          <a:p>
            <a:pPr lvl="3" indent="-342900">
              <a:buFont typeface="Arial" panose="020B0604020202020204" pitchFamily="34" charset="0"/>
              <a:buChar char="•"/>
              <a:defRPr/>
            </a:pPr>
            <a:endParaRPr kumimoji="0" lang="en-US" b="0" i="0" u="none" strike="noStrike" kern="1200" cap="none" spc="0" normalizeH="0" baseline="0" noProof="0" dirty="0">
              <a:ln>
                <a:noFill/>
              </a:ln>
              <a:effectLst/>
              <a:uLnTx/>
              <a:uFillTx/>
              <a:latin typeface="Calibri"/>
              <a:ea typeface="+mn-ea"/>
              <a:cs typeface="+mn-cs"/>
            </a:endParaRPr>
          </a:p>
          <a:p>
            <a:pPr marL="1143000" marR="0" lvl="2"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effectLst/>
              <a:uLnTx/>
              <a:uFillTx/>
              <a:latin typeface="Calibri"/>
              <a:ea typeface="+mn-ea"/>
              <a:cs typeface="+mn-cs"/>
            </a:endParaRPr>
          </a:p>
        </p:txBody>
      </p:sp>
      <p:sp>
        <p:nvSpPr>
          <p:cNvPr id="11" name="Rectangle 10">
            <a:extLst>
              <a:ext uri="{FF2B5EF4-FFF2-40B4-BE49-F238E27FC236}">
                <a16:creationId xmlns:a16="http://schemas.microsoft.com/office/drawing/2014/main" id="{B74BFF49-BAA2-4E39-B83A-473C6C65E96D}"/>
              </a:ext>
            </a:extLst>
          </p:cNvPr>
          <p:cNvSpPr/>
          <p:nvPr/>
        </p:nvSpPr>
        <p:spPr bwMode="ltGray">
          <a:xfrm>
            <a:off x="0" y="0"/>
            <a:ext cx="9144000" cy="461665"/>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Euphemia"/>
              <a:ea typeface="+mn-ea"/>
              <a:cs typeface="+mn-cs"/>
            </a:endParaRPr>
          </a:p>
        </p:txBody>
      </p:sp>
      <p:sp>
        <p:nvSpPr>
          <p:cNvPr id="13" name="TextBox 12">
            <a:extLst>
              <a:ext uri="{FF2B5EF4-FFF2-40B4-BE49-F238E27FC236}">
                <a16:creationId xmlns:a16="http://schemas.microsoft.com/office/drawing/2014/main" id="{98931DAA-370C-423B-BE03-B3E64191C244}"/>
              </a:ext>
            </a:extLst>
          </p:cNvPr>
          <p:cNvSpPr txBox="1"/>
          <p:nvPr/>
        </p:nvSpPr>
        <p:spPr>
          <a:xfrm>
            <a:off x="-15240" y="0"/>
            <a:ext cx="9144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rPr>
              <a:t>GIS Updates</a:t>
            </a:r>
          </a:p>
        </p:txBody>
      </p:sp>
      <p:sp>
        <p:nvSpPr>
          <p:cNvPr id="8" name="Rectangle 7">
            <a:extLst>
              <a:ext uri="{FF2B5EF4-FFF2-40B4-BE49-F238E27FC236}">
                <a16:creationId xmlns:a16="http://schemas.microsoft.com/office/drawing/2014/main" id="{49C315A9-06A4-4A39-9470-8CB17EDFC04C}"/>
              </a:ext>
            </a:extLst>
          </p:cNvPr>
          <p:cNvSpPr/>
          <p:nvPr/>
        </p:nvSpPr>
        <p:spPr bwMode="white">
          <a:xfrm>
            <a:off x="0" y="461856"/>
            <a:ext cx="9144000" cy="84590"/>
          </a:xfrm>
          <a:prstGeom prst="rect">
            <a:avLst/>
          </a:prstGeom>
          <a:solidFill>
            <a:srgbClr val="1322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11DA4490-BF9B-416A-997D-E85473701943}"/>
              </a:ext>
            </a:extLst>
          </p:cNvPr>
          <p:cNvSpPr txBox="1"/>
          <p:nvPr/>
        </p:nvSpPr>
        <p:spPr>
          <a:xfrm>
            <a:off x="355090" y="2905780"/>
            <a:ext cx="8433820" cy="523220"/>
          </a:xfrm>
          <a:prstGeom prst="rect">
            <a:avLst/>
          </a:prstGeom>
          <a:solidFill>
            <a:srgbClr val="CCECFF"/>
          </a:solidFill>
          <a:effectLst>
            <a:softEdge rad="63500"/>
          </a:effectLst>
        </p:spPr>
        <p:txBody>
          <a:bodyPr wrap="square" rtlCol="0">
            <a:spAutoFit/>
          </a:bodyPr>
          <a:lstStyle/>
          <a:p>
            <a:pPr algn="ctr"/>
            <a:r>
              <a:rPr lang="en-US" sz="2800" b="1" dirty="0">
                <a:latin typeface="Calibri"/>
              </a:rPr>
              <a:t>Error Comparison Value = Project Total / Site Length (ft) </a:t>
            </a:r>
          </a:p>
        </p:txBody>
      </p:sp>
    </p:spTree>
    <p:extLst>
      <p:ext uri="{BB962C8B-B14F-4D97-AF65-F5344CB8AC3E}">
        <p14:creationId xmlns:p14="http://schemas.microsoft.com/office/powerpoint/2010/main" val="17389966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E978A4-649D-4357-A357-4ABCC71D8F40}"/>
              </a:ext>
            </a:extLst>
          </p:cNvPr>
          <p:cNvSpPr/>
          <p:nvPr/>
        </p:nvSpPr>
        <p:spPr>
          <a:xfrm>
            <a:off x="-15240" y="551209"/>
            <a:ext cx="9144000" cy="6306791"/>
          </a:xfrm>
          <a:prstGeom prst="rect">
            <a:avLst/>
          </a:prstGeom>
          <a:solidFill>
            <a:srgbClr val="FFFFCC"/>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DBBCAF7E-02CE-48EA-BEC9-F15FDC18CD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E2919-D427-4CE2-80E2-33083554A27B}"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ubtitle 2">
            <a:extLst>
              <a:ext uri="{FF2B5EF4-FFF2-40B4-BE49-F238E27FC236}">
                <a16:creationId xmlns:a16="http://schemas.microsoft.com/office/drawing/2014/main" id="{FF0E806F-0440-4B8D-A0B3-B7C16D16F287}"/>
              </a:ext>
            </a:extLst>
          </p:cNvPr>
          <p:cNvSpPr txBox="1">
            <a:spLocks/>
          </p:cNvSpPr>
          <p:nvPr/>
        </p:nvSpPr>
        <p:spPr>
          <a:xfrm>
            <a:off x="378576" y="715532"/>
            <a:ext cx="8639300" cy="597814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None/>
              <a:tabLst/>
              <a:defRPr/>
            </a:pPr>
            <a:r>
              <a:rPr kumimoji="0" lang="en-US" sz="3600" b="1" i="0" u="sng" strike="noStrike" kern="1200" cap="none" spc="0" normalizeH="0" baseline="0" noProof="0" dirty="0">
                <a:ln>
                  <a:noFill/>
                </a:ln>
                <a:solidFill>
                  <a:srgbClr val="FF0000"/>
                </a:solidFill>
                <a:effectLst/>
                <a:uLnTx/>
                <a:uFillTx/>
                <a:latin typeface="Calibri"/>
                <a:ea typeface="+mn-ea"/>
                <a:cs typeface="+mn-cs"/>
              </a:rPr>
              <a:t>Project Errors</a:t>
            </a:r>
          </a:p>
          <a:p>
            <a:pPr>
              <a:defRPr/>
            </a:pPr>
            <a:r>
              <a:rPr lang="en-US" sz="2800" b="1" dirty="0">
                <a:latin typeface="Calibri"/>
              </a:rPr>
              <a:t>Example: A site in the GIS has a length of 850 feet but   12 </a:t>
            </a:r>
            <a:r>
              <a:rPr lang="en-US" sz="2800" b="1" dirty="0" err="1">
                <a:latin typeface="Calibri"/>
              </a:rPr>
              <a:t>crosspipes</a:t>
            </a:r>
            <a:r>
              <a:rPr lang="en-US" sz="2800" b="1" dirty="0">
                <a:latin typeface="Calibri"/>
              </a:rPr>
              <a:t> were entered. Would this be flagged as  an error?</a:t>
            </a:r>
          </a:p>
          <a:p>
            <a:pPr lvl="1">
              <a:buFont typeface="Arial" panose="020B0604020202020204" pitchFamily="34" charset="0"/>
              <a:buChar char="•"/>
              <a:defRPr/>
            </a:pPr>
            <a:r>
              <a:rPr lang="en-US" sz="2400" b="1" dirty="0">
                <a:latin typeface="Calibri"/>
              </a:rPr>
              <a:t>The cutoff value is 0.01 (this equals 1 </a:t>
            </a:r>
            <a:r>
              <a:rPr lang="en-US" sz="2400" b="1" dirty="0" err="1">
                <a:latin typeface="Calibri"/>
              </a:rPr>
              <a:t>crosspipe</a:t>
            </a:r>
            <a:r>
              <a:rPr lang="en-US" sz="2400" b="1" dirty="0">
                <a:latin typeface="Calibri"/>
              </a:rPr>
              <a:t> per 100 feet)</a:t>
            </a:r>
          </a:p>
          <a:p>
            <a:pPr lvl="1">
              <a:buFont typeface="Arial" panose="020B0604020202020204" pitchFamily="34" charset="0"/>
              <a:buChar char="•"/>
              <a:defRPr/>
            </a:pPr>
            <a:r>
              <a:rPr lang="en-US" sz="2400" b="1" dirty="0">
                <a:latin typeface="Calibri"/>
              </a:rPr>
              <a:t>12/850 = 0.014 &gt; 0.01 = </a:t>
            </a:r>
            <a:r>
              <a:rPr lang="en-US" sz="2400" b="1" dirty="0">
                <a:solidFill>
                  <a:srgbClr val="FF0000"/>
                </a:solidFill>
                <a:latin typeface="Calibri"/>
              </a:rPr>
              <a:t>Potential Error</a:t>
            </a:r>
          </a:p>
          <a:p>
            <a:pPr>
              <a:defRPr/>
            </a:pPr>
            <a:r>
              <a:rPr lang="en-US" sz="2800" b="1" dirty="0">
                <a:latin typeface="Calibri"/>
              </a:rPr>
              <a:t>Solutions</a:t>
            </a:r>
          </a:p>
          <a:p>
            <a:pPr marL="914400" lvl="1" indent="-457200">
              <a:buFont typeface="+mj-lt"/>
              <a:buAutoNum type="arabicPeriod"/>
              <a:defRPr/>
            </a:pPr>
            <a:r>
              <a:rPr lang="en-US" sz="2400" b="1" dirty="0">
                <a:latin typeface="Calibri"/>
              </a:rPr>
              <a:t>Is the Project Total entry correct? </a:t>
            </a:r>
          </a:p>
          <a:p>
            <a:pPr marL="1314450" lvl="2" indent="-457200">
              <a:buFont typeface="+mj-lt"/>
              <a:buAutoNum type="alphaLcParenR"/>
              <a:defRPr/>
            </a:pPr>
            <a:r>
              <a:rPr lang="en-US" sz="2000" b="1" dirty="0">
                <a:latin typeface="Calibri"/>
              </a:rPr>
              <a:t>Check the units. (i.e., # vs feet, sq ft vs sq yards, English vs Metric)</a:t>
            </a:r>
          </a:p>
          <a:p>
            <a:pPr marL="1314450" lvl="2" indent="-457200">
              <a:buFont typeface="+mj-lt"/>
              <a:buAutoNum type="alphaLcParenR"/>
              <a:defRPr/>
            </a:pPr>
            <a:r>
              <a:rPr lang="en-US" sz="2000" b="1" dirty="0">
                <a:latin typeface="Calibri"/>
              </a:rPr>
              <a:t>Typo (i.e., 1 vs 10)</a:t>
            </a:r>
          </a:p>
          <a:p>
            <a:pPr marL="914400" lvl="1" indent="-457200">
              <a:buFont typeface="+mj-lt"/>
              <a:buAutoNum type="arabicPeriod"/>
              <a:defRPr/>
            </a:pPr>
            <a:r>
              <a:rPr lang="en-US" sz="2400" b="1" dirty="0">
                <a:latin typeface="Calibri"/>
              </a:rPr>
              <a:t>Is the site length in the GIS correct? If it is too short, consider lengthening it.</a:t>
            </a:r>
          </a:p>
          <a:p>
            <a:pPr marL="914400" lvl="1" indent="-457200">
              <a:buFont typeface="+mj-lt"/>
              <a:buAutoNum type="arabicPeriod"/>
              <a:defRPr/>
            </a:pPr>
            <a:r>
              <a:rPr lang="en-US" sz="2400" b="1" dirty="0">
                <a:latin typeface="Calibri"/>
              </a:rPr>
              <a:t>This is not an error (Site length and project total correct)</a:t>
            </a:r>
            <a:endParaRPr lang="en-US" sz="2400" dirty="0">
              <a:latin typeface="Calibri"/>
            </a:endParaRPr>
          </a:p>
          <a:p>
            <a:pPr lvl="3" indent="-342900">
              <a:defRPr/>
            </a:pPr>
            <a:endParaRPr lang="en-US" dirty="0">
              <a:latin typeface="Calibri"/>
            </a:endParaRPr>
          </a:p>
          <a:p>
            <a:pPr lvl="3" indent="-342900">
              <a:buFont typeface="Arial" panose="020B0604020202020204" pitchFamily="34" charset="0"/>
              <a:buChar char="•"/>
              <a:defRPr/>
            </a:pPr>
            <a:endParaRPr kumimoji="0" lang="en-US" b="0" i="0" u="none" strike="noStrike" kern="1200" cap="none" spc="0" normalizeH="0" baseline="0" noProof="0" dirty="0">
              <a:ln>
                <a:noFill/>
              </a:ln>
              <a:effectLst/>
              <a:uLnTx/>
              <a:uFillTx/>
              <a:latin typeface="Calibri"/>
              <a:ea typeface="+mn-ea"/>
              <a:cs typeface="+mn-cs"/>
            </a:endParaRPr>
          </a:p>
          <a:p>
            <a:pPr marL="1143000" marR="0" lvl="2"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effectLst/>
              <a:uLnTx/>
              <a:uFillTx/>
              <a:latin typeface="Calibri"/>
              <a:ea typeface="+mn-ea"/>
              <a:cs typeface="+mn-cs"/>
            </a:endParaRPr>
          </a:p>
        </p:txBody>
      </p:sp>
      <p:sp>
        <p:nvSpPr>
          <p:cNvPr id="11" name="Rectangle 10">
            <a:extLst>
              <a:ext uri="{FF2B5EF4-FFF2-40B4-BE49-F238E27FC236}">
                <a16:creationId xmlns:a16="http://schemas.microsoft.com/office/drawing/2014/main" id="{B74BFF49-BAA2-4E39-B83A-473C6C65E96D}"/>
              </a:ext>
            </a:extLst>
          </p:cNvPr>
          <p:cNvSpPr/>
          <p:nvPr/>
        </p:nvSpPr>
        <p:spPr bwMode="ltGray">
          <a:xfrm>
            <a:off x="0" y="0"/>
            <a:ext cx="9144000" cy="461665"/>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Euphemia"/>
              <a:ea typeface="+mn-ea"/>
              <a:cs typeface="+mn-cs"/>
            </a:endParaRPr>
          </a:p>
        </p:txBody>
      </p:sp>
      <p:sp>
        <p:nvSpPr>
          <p:cNvPr id="13" name="TextBox 12">
            <a:extLst>
              <a:ext uri="{FF2B5EF4-FFF2-40B4-BE49-F238E27FC236}">
                <a16:creationId xmlns:a16="http://schemas.microsoft.com/office/drawing/2014/main" id="{98931DAA-370C-423B-BE03-B3E64191C244}"/>
              </a:ext>
            </a:extLst>
          </p:cNvPr>
          <p:cNvSpPr txBox="1"/>
          <p:nvPr/>
        </p:nvSpPr>
        <p:spPr>
          <a:xfrm>
            <a:off x="-15240" y="0"/>
            <a:ext cx="9144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rPr>
              <a:t>GIS Updates</a:t>
            </a:r>
          </a:p>
        </p:txBody>
      </p:sp>
      <p:sp>
        <p:nvSpPr>
          <p:cNvPr id="8" name="Rectangle 7">
            <a:extLst>
              <a:ext uri="{FF2B5EF4-FFF2-40B4-BE49-F238E27FC236}">
                <a16:creationId xmlns:a16="http://schemas.microsoft.com/office/drawing/2014/main" id="{49C315A9-06A4-4A39-9470-8CB17EDFC04C}"/>
              </a:ext>
            </a:extLst>
          </p:cNvPr>
          <p:cNvSpPr/>
          <p:nvPr/>
        </p:nvSpPr>
        <p:spPr bwMode="white">
          <a:xfrm>
            <a:off x="0" y="461856"/>
            <a:ext cx="9144000" cy="84590"/>
          </a:xfrm>
          <a:prstGeom prst="rect">
            <a:avLst/>
          </a:prstGeom>
          <a:solidFill>
            <a:srgbClr val="1322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67507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E978A4-649D-4357-A357-4ABCC71D8F40}"/>
              </a:ext>
            </a:extLst>
          </p:cNvPr>
          <p:cNvSpPr/>
          <p:nvPr/>
        </p:nvSpPr>
        <p:spPr>
          <a:xfrm>
            <a:off x="-15240" y="551209"/>
            <a:ext cx="9144000" cy="6306791"/>
          </a:xfrm>
          <a:prstGeom prst="rect">
            <a:avLst/>
          </a:prstGeom>
          <a:solidFill>
            <a:srgbClr val="FFFFCC"/>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DBBCAF7E-02CE-48EA-BEC9-F15FDC18CD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E2919-D427-4CE2-80E2-33083554A27B}"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ubtitle 2">
            <a:extLst>
              <a:ext uri="{FF2B5EF4-FFF2-40B4-BE49-F238E27FC236}">
                <a16:creationId xmlns:a16="http://schemas.microsoft.com/office/drawing/2014/main" id="{FF0E806F-0440-4B8D-A0B3-B7C16D16F287}"/>
              </a:ext>
            </a:extLst>
          </p:cNvPr>
          <p:cNvSpPr txBox="1">
            <a:spLocks/>
          </p:cNvSpPr>
          <p:nvPr/>
        </p:nvSpPr>
        <p:spPr>
          <a:xfrm>
            <a:off x="378576" y="715532"/>
            <a:ext cx="8867024" cy="597814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None/>
              <a:tabLst/>
              <a:defRPr/>
            </a:pPr>
            <a:r>
              <a:rPr kumimoji="0" lang="en-US" sz="3600" b="1" i="0" u="sng" strike="noStrike" kern="1200" cap="none" spc="0" normalizeH="0" baseline="0" noProof="0" dirty="0">
                <a:ln>
                  <a:noFill/>
                </a:ln>
                <a:solidFill>
                  <a:srgbClr val="FF0000"/>
                </a:solidFill>
                <a:effectLst/>
                <a:uLnTx/>
                <a:uFillTx/>
                <a:latin typeface="Calibri"/>
                <a:ea typeface="+mn-ea"/>
                <a:cs typeface="+mn-cs"/>
              </a:rPr>
              <a:t>Project Errors</a:t>
            </a:r>
          </a:p>
          <a:p>
            <a:pPr marL="0" marR="0" lvl="0" indent="0" algn="l" defTabSz="914400" rtl="0" eaLnBrk="1" fontAlgn="auto" latinLnBrk="0" hangingPunct="1">
              <a:lnSpc>
                <a:spcPct val="100000"/>
              </a:lnSpc>
              <a:spcBef>
                <a:spcPct val="20000"/>
              </a:spcBef>
              <a:spcAft>
                <a:spcPts val="0"/>
              </a:spcAft>
              <a:buClrTx/>
              <a:buSzTx/>
              <a:buNone/>
              <a:tabLst/>
              <a:defRPr/>
            </a:pPr>
            <a:endParaRPr lang="en-US" sz="3600" b="1" u="sng" dirty="0">
              <a:solidFill>
                <a:srgbClr val="FF0000"/>
              </a:solidFill>
              <a:latin typeface="Calibri"/>
            </a:endParaRPr>
          </a:p>
          <a:p>
            <a:pPr marL="0" marR="0" lvl="0" indent="0" algn="l" defTabSz="914400" rtl="0" eaLnBrk="1" fontAlgn="auto" latinLnBrk="0" hangingPunct="1">
              <a:lnSpc>
                <a:spcPct val="100000"/>
              </a:lnSpc>
              <a:spcBef>
                <a:spcPct val="20000"/>
              </a:spcBef>
              <a:spcAft>
                <a:spcPts val="0"/>
              </a:spcAft>
              <a:buClrTx/>
              <a:buSzTx/>
              <a:buNone/>
              <a:tabLst/>
              <a:defRPr/>
            </a:pPr>
            <a:r>
              <a:rPr lang="en-US" sz="4800" b="1" dirty="0">
                <a:solidFill>
                  <a:srgbClr val="FF0000"/>
                </a:solidFill>
                <a:latin typeface="Calibri"/>
              </a:rPr>
              <a:t> </a:t>
            </a:r>
            <a:endParaRPr kumimoji="0" lang="en-US" b="0" i="0" u="none" strike="noStrike" kern="1200" cap="none" spc="0" normalizeH="0" baseline="0" noProof="0" dirty="0">
              <a:ln>
                <a:noFill/>
              </a:ln>
              <a:effectLst/>
              <a:uLnTx/>
              <a:uFillTx/>
              <a:latin typeface="Calibri"/>
              <a:ea typeface="+mn-ea"/>
              <a:cs typeface="+mn-cs"/>
            </a:endParaRPr>
          </a:p>
          <a:p>
            <a:pPr marL="1143000" marR="0" lvl="2"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effectLst/>
              <a:uLnTx/>
              <a:uFillTx/>
              <a:latin typeface="Calibri"/>
              <a:ea typeface="+mn-ea"/>
              <a:cs typeface="+mn-cs"/>
            </a:endParaRPr>
          </a:p>
        </p:txBody>
      </p:sp>
      <p:sp>
        <p:nvSpPr>
          <p:cNvPr id="11" name="Rectangle 10">
            <a:extLst>
              <a:ext uri="{FF2B5EF4-FFF2-40B4-BE49-F238E27FC236}">
                <a16:creationId xmlns:a16="http://schemas.microsoft.com/office/drawing/2014/main" id="{B74BFF49-BAA2-4E39-B83A-473C6C65E96D}"/>
              </a:ext>
            </a:extLst>
          </p:cNvPr>
          <p:cNvSpPr/>
          <p:nvPr/>
        </p:nvSpPr>
        <p:spPr bwMode="ltGray">
          <a:xfrm>
            <a:off x="0" y="0"/>
            <a:ext cx="9144000" cy="461665"/>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Euphemia"/>
              <a:ea typeface="+mn-ea"/>
              <a:cs typeface="+mn-cs"/>
            </a:endParaRPr>
          </a:p>
        </p:txBody>
      </p:sp>
      <p:sp>
        <p:nvSpPr>
          <p:cNvPr id="13" name="TextBox 12">
            <a:extLst>
              <a:ext uri="{FF2B5EF4-FFF2-40B4-BE49-F238E27FC236}">
                <a16:creationId xmlns:a16="http://schemas.microsoft.com/office/drawing/2014/main" id="{98931DAA-370C-423B-BE03-B3E64191C244}"/>
              </a:ext>
            </a:extLst>
          </p:cNvPr>
          <p:cNvSpPr txBox="1"/>
          <p:nvPr/>
        </p:nvSpPr>
        <p:spPr>
          <a:xfrm>
            <a:off x="-15240" y="0"/>
            <a:ext cx="9144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rPr>
              <a:t>GIS Updates</a:t>
            </a:r>
          </a:p>
        </p:txBody>
      </p:sp>
      <p:sp>
        <p:nvSpPr>
          <p:cNvPr id="8" name="Rectangle 7">
            <a:extLst>
              <a:ext uri="{FF2B5EF4-FFF2-40B4-BE49-F238E27FC236}">
                <a16:creationId xmlns:a16="http://schemas.microsoft.com/office/drawing/2014/main" id="{49C315A9-06A4-4A39-9470-8CB17EDFC04C}"/>
              </a:ext>
            </a:extLst>
          </p:cNvPr>
          <p:cNvSpPr/>
          <p:nvPr/>
        </p:nvSpPr>
        <p:spPr bwMode="white">
          <a:xfrm>
            <a:off x="0" y="461856"/>
            <a:ext cx="9144000" cy="84590"/>
          </a:xfrm>
          <a:prstGeom prst="rect">
            <a:avLst/>
          </a:prstGeom>
          <a:solidFill>
            <a:srgbClr val="1322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2D42B774-3E98-4F84-8EF1-E60C226C6F08}"/>
              </a:ext>
            </a:extLst>
          </p:cNvPr>
          <p:cNvSpPr txBox="1"/>
          <p:nvPr/>
        </p:nvSpPr>
        <p:spPr>
          <a:xfrm>
            <a:off x="2238287" y="2452473"/>
            <a:ext cx="5147601" cy="1446550"/>
          </a:xfrm>
          <a:prstGeom prst="rect">
            <a:avLst/>
          </a:prstGeom>
          <a:solidFill>
            <a:srgbClr val="CCECFF"/>
          </a:solidFill>
          <a:effectLst>
            <a:softEdge rad="63500"/>
          </a:effectLst>
        </p:spPr>
        <p:txBody>
          <a:bodyPr wrap="square" rtlCol="0">
            <a:spAutoFit/>
          </a:bodyPr>
          <a:lstStyle/>
          <a:p>
            <a:pPr algn="ctr"/>
            <a:r>
              <a:rPr lang="en-US" sz="8800" b="1" dirty="0">
                <a:latin typeface="Calibri"/>
              </a:rPr>
              <a:t>GIS Demo </a:t>
            </a:r>
          </a:p>
        </p:txBody>
      </p:sp>
    </p:spTree>
    <p:extLst>
      <p:ext uri="{BB962C8B-B14F-4D97-AF65-F5344CB8AC3E}">
        <p14:creationId xmlns:p14="http://schemas.microsoft.com/office/powerpoint/2010/main" val="23383324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E978A4-649D-4357-A357-4ABCC71D8F40}"/>
              </a:ext>
            </a:extLst>
          </p:cNvPr>
          <p:cNvSpPr/>
          <p:nvPr/>
        </p:nvSpPr>
        <p:spPr>
          <a:xfrm>
            <a:off x="0" y="648386"/>
            <a:ext cx="9144000" cy="6209613"/>
          </a:xfrm>
          <a:prstGeom prst="rect">
            <a:avLst/>
          </a:prstGeom>
          <a:gradFill flip="none" rotWithShape="1">
            <a:gsLst>
              <a:gs pos="100000">
                <a:srgbClr val="13223D"/>
              </a:gs>
              <a:gs pos="1000">
                <a:srgbClr val="505E8A"/>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DBBCAF7E-02CE-48EA-BEC9-F15FDC18CD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E2919-D427-4CE2-80E2-33083554A27B}"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ubtitle 2">
            <a:extLst>
              <a:ext uri="{FF2B5EF4-FFF2-40B4-BE49-F238E27FC236}">
                <a16:creationId xmlns:a16="http://schemas.microsoft.com/office/drawing/2014/main" id="{FF0E806F-0440-4B8D-A0B3-B7C16D16F287}"/>
              </a:ext>
            </a:extLst>
          </p:cNvPr>
          <p:cNvSpPr txBox="1">
            <a:spLocks/>
          </p:cNvSpPr>
          <p:nvPr/>
        </p:nvSpPr>
        <p:spPr>
          <a:xfrm>
            <a:off x="483079" y="950893"/>
            <a:ext cx="8660921" cy="597814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3600" b="1" dirty="0">
                <a:solidFill>
                  <a:schemeClr val="bg1"/>
                </a:solidFill>
                <a:latin typeface="Calibri"/>
              </a:rPr>
              <a:t>GIS Updates: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US" sz="1400" b="1" dirty="0">
              <a:solidFill>
                <a:schemeClr val="bg1"/>
              </a:solidFill>
              <a:latin typeface="Calibri"/>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3600" b="1" dirty="0">
                <a:solidFill>
                  <a:srgbClr val="FFFF00"/>
                </a:solidFill>
                <a:latin typeface="Calibri"/>
              </a:rPr>
              <a:t>Topographic Wetness Index: </a:t>
            </a:r>
            <a:r>
              <a:rPr lang="en-US" sz="2400" b="1" dirty="0">
                <a:solidFill>
                  <a:schemeClr val="bg1"/>
                </a:solidFill>
                <a:latin typeface="Calibri"/>
              </a:rPr>
              <a:t>New GIS layer that extrapolates soil wetness and make it easier to identify ephemeral streams and areas likely to see collect overland flow</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400" b="1" i="0" u="none" strike="noStrike" kern="1200" cap="none" spc="0" normalizeH="0" baseline="0" noProof="0" dirty="0">
              <a:ln>
                <a:noFill/>
              </a:ln>
              <a:solidFill>
                <a:schemeClr val="bg1"/>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3600" b="1" dirty="0">
                <a:solidFill>
                  <a:srgbClr val="FFFF00"/>
                </a:solidFill>
                <a:latin typeface="Calibri"/>
              </a:rPr>
              <a:t>Project Error Checker: </a:t>
            </a:r>
            <a:r>
              <a:rPr lang="en-US" sz="2400" b="1" dirty="0">
                <a:solidFill>
                  <a:schemeClr val="bg1"/>
                </a:solidFill>
                <a:latin typeface="Calibri"/>
              </a:rPr>
              <a:t>New GIS feature to double check the project data entered for worksites for typos or obvious errors.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400" b="1" i="0" u="none" strike="noStrike" kern="1200" cap="none" spc="0" normalizeH="0" baseline="0" noProof="0" dirty="0">
              <a:ln>
                <a:noFill/>
              </a:ln>
              <a:solidFill>
                <a:schemeClr val="bg1"/>
              </a:solidFill>
              <a:effectLst/>
              <a:uLnTx/>
              <a:uFillTx/>
              <a:latin typeface="Calibri"/>
              <a:ea typeface="+mn-ea"/>
              <a:cs typeface="+mn-cs"/>
            </a:endParaRPr>
          </a:p>
          <a:p>
            <a:pPr>
              <a:defRPr/>
            </a:pPr>
            <a:r>
              <a:rPr lang="en-US" sz="3600" b="1" dirty="0">
                <a:solidFill>
                  <a:srgbClr val="FFFF00"/>
                </a:solidFill>
                <a:latin typeface="Calibri"/>
              </a:rPr>
              <a:t>Financial Update: </a:t>
            </a:r>
            <a:r>
              <a:rPr lang="en-US" sz="2400" b="1" dirty="0">
                <a:solidFill>
                  <a:schemeClr val="bg1"/>
                </a:solidFill>
                <a:latin typeface="Calibri"/>
              </a:rPr>
              <a:t>Brief updates related to administrative and education spending.</a:t>
            </a:r>
            <a:endParaRPr kumimoji="0" lang="en-US" sz="2400" b="0" i="0" u="none" strike="noStrike" kern="1200" cap="none" spc="0" normalizeH="0" baseline="0" noProof="0" dirty="0">
              <a:ln>
                <a:noFill/>
              </a:ln>
              <a:solidFill>
                <a:schemeClr val="bg1"/>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chemeClr val="bg1"/>
              </a:solidFill>
              <a:effectLst/>
              <a:uLnTx/>
              <a:uFillTx/>
              <a:latin typeface="Calibri"/>
              <a:ea typeface="+mn-ea"/>
              <a:cs typeface="+mn-cs"/>
            </a:endParaRPr>
          </a:p>
          <a:p>
            <a:pPr marL="1143000" marR="0" lvl="2"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chemeClr val="bg1"/>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B74BFF49-BAA2-4E39-B83A-473C6C65E96D}"/>
              </a:ext>
            </a:extLst>
          </p:cNvPr>
          <p:cNvSpPr/>
          <p:nvPr/>
        </p:nvSpPr>
        <p:spPr bwMode="ltGray">
          <a:xfrm>
            <a:off x="0" y="0"/>
            <a:ext cx="9144000" cy="728372"/>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Euphemia"/>
              <a:ea typeface="+mn-ea"/>
              <a:cs typeface="+mn-cs"/>
            </a:endParaRPr>
          </a:p>
        </p:txBody>
      </p:sp>
      <p:sp>
        <p:nvSpPr>
          <p:cNvPr id="12" name="Rectangle 11">
            <a:extLst>
              <a:ext uri="{FF2B5EF4-FFF2-40B4-BE49-F238E27FC236}">
                <a16:creationId xmlns:a16="http://schemas.microsoft.com/office/drawing/2014/main" id="{DE54435F-A437-49F2-AA1B-4B74A478E8BC}"/>
              </a:ext>
            </a:extLst>
          </p:cNvPr>
          <p:cNvSpPr/>
          <p:nvPr/>
        </p:nvSpPr>
        <p:spPr bwMode="white">
          <a:xfrm>
            <a:off x="0" y="648386"/>
            <a:ext cx="9144000" cy="893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CEE3DBB4-DBBB-47E2-B01B-0C0B1AB94A0C}"/>
              </a:ext>
            </a:extLst>
          </p:cNvPr>
          <p:cNvSpPr/>
          <p:nvPr/>
        </p:nvSpPr>
        <p:spPr bwMode="ltGray">
          <a:xfrm>
            <a:off x="0" y="0"/>
            <a:ext cx="9144000" cy="728372"/>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Euphemia"/>
              <a:ea typeface="+mn-ea"/>
              <a:cs typeface="+mn-cs"/>
            </a:endParaRPr>
          </a:p>
        </p:txBody>
      </p:sp>
      <p:sp>
        <p:nvSpPr>
          <p:cNvPr id="10" name="Rectangle 9">
            <a:extLst>
              <a:ext uri="{FF2B5EF4-FFF2-40B4-BE49-F238E27FC236}">
                <a16:creationId xmlns:a16="http://schemas.microsoft.com/office/drawing/2014/main" id="{39876220-FA19-40CB-B89B-CE9514F95BBD}"/>
              </a:ext>
            </a:extLst>
          </p:cNvPr>
          <p:cNvSpPr/>
          <p:nvPr/>
        </p:nvSpPr>
        <p:spPr bwMode="white">
          <a:xfrm>
            <a:off x="0" y="648386"/>
            <a:ext cx="9144000" cy="893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3FB1B09E-5EDF-4147-B4E7-1D1E6946595F}"/>
              </a:ext>
            </a:extLst>
          </p:cNvPr>
          <p:cNvSpPr txBox="1"/>
          <p:nvPr/>
        </p:nvSpPr>
        <p:spPr>
          <a:xfrm>
            <a:off x="0" y="73020"/>
            <a:ext cx="9144000" cy="1077218"/>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rPr>
              <a:t>GIS Updates:</a:t>
            </a:r>
            <a:endParaRPr kumimoji="0" lang="en-US" sz="28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endParaRPr>
          </a:p>
        </p:txBody>
      </p:sp>
      <p:sp>
        <p:nvSpPr>
          <p:cNvPr id="16" name="TextBox 15">
            <a:extLst>
              <a:ext uri="{FF2B5EF4-FFF2-40B4-BE49-F238E27FC236}">
                <a16:creationId xmlns:a16="http://schemas.microsoft.com/office/drawing/2014/main" id="{E1328FF8-2160-47B8-BA63-E36BCE7ED2AB}"/>
              </a:ext>
            </a:extLst>
          </p:cNvPr>
          <p:cNvSpPr txBox="1"/>
          <p:nvPr/>
        </p:nvSpPr>
        <p:spPr>
          <a:xfrm>
            <a:off x="3476897" y="10698"/>
            <a:ext cx="4602480" cy="646331"/>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800" b="1" dirty="0">
                <a:ln w="19050">
                  <a:solidFill>
                    <a:prstClr val="black"/>
                  </a:solidFill>
                </a:ln>
                <a:solidFill>
                  <a:srgbClr val="FFFF00"/>
                </a:solidFill>
                <a:effectLst>
                  <a:outerShdw blurRad="63500" sx="102000" sy="102000" algn="ctr" rotWithShape="0">
                    <a:prstClr val="black">
                      <a:alpha val="40000"/>
                    </a:prstClr>
                  </a:outerShdw>
                </a:effectLst>
                <a:latin typeface="Arial Black" panose="020B0A04020102020204" pitchFamily="34" charset="0"/>
              </a:rPr>
              <a:t>Topographic Wetness Index / Project Error Checker / Financial</a:t>
            </a:r>
            <a:endParaRPr kumimoji="0" lang="en-US" sz="18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endParaRPr>
          </a:p>
        </p:txBody>
      </p:sp>
    </p:spTree>
    <p:extLst>
      <p:ext uri="{BB962C8B-B14F-4D97-AF65-F5344CB8AC3E}">
        <p14:creationId xmlns:p14="http://schemas.microsoft.com/office/powerpoint/2010/main" val="23944110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E978A4-649D-4357-A357-4ABCC71D8F40}"/>
              </a:ext>
            </a:extLst>
          </p:cNvPr>
          <p:cNvSpPr/>
          <p:nvPr/>
        </p:nvSpPr>
        <p:spPr>
          <a:xfrm>
            <a:off x="-15240" y="551209"/>
            <a:ext cx="9144000" cy="6306791"/>
          </a:xfrm>
          <a:prstGeom prst="rect">
            <a:avLst/>
          </a:prstGeom>
          <a:solidFill>
            <a:srgbClr val="FFFFCC"/>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DBBCAF7E-02CE-48EA-BEC9-F15FDC18CD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E2919-D427-4CE2-80E2-33083554A27B}"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ubtitle 2">
            <a:extLst>
              <a:ext uri="{FF2B5EF4-FFF2-40B4-BE49-F238E27FC236}">
                <a16:creationId xmlns:a16="http://schemas.microsoft.com/office/drawing/2014/main" id="{FF0E806F-0440-4B8D-A0B3-B7C16D16F287}"/>
              </a:ext>
            </a:extLst>
          </p:cNvPr>
          <p:cNvSpPr txBox="1">
            <a:spLocks/>
          </p:cNvSpPr>
          <p:nvPr/>
        </p:nvSpPr>
        <p:spPr>
          <a:xfrm>
            <a:off x="378576" y="715532"/>
            <a:ext cx="8867024" cy="597814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None/>
              <a:tabLst/>
              <a:defRPr/>
            </a:pPr>
            <a:r>
              <a:rPr kumimoji="0" lang="en-US" sz="3600" b="1" i="0" u="sng" strike="noStrike" kern="1200" cap="none" spc="0" normalizeH="0" baseline="0" noProof="0" dirty="0">
                <a:ln>
                  <a:noFill/>
                </a:ln>
                <a:solidFill>
                  <a:srgbClr val="FF0000"/>
                </a:solidFill>
                <a:effectLst/>
                <a:uLnTx/>
                <a:uFillTx/>
                <a:latin typeface="Calibri"/>
                <a:ea typeface="+mn-ea"/>
                <a:cs typeface="+mn-cs"/>
              </a:rPr>
              <a:t>Financial Updates</a:t>
            </a:r>
          </a:p>
          <a:p>
            <a:pPr>
              <a:defRPr/>
            </a:pPr>
            <a:r>
              <a:rPr lang="en-US" sz="2800" b="1" dirty="0">
                <a:latin typeface="Calibri"/>
              </a:rPr>
              <a:t>Administrative and Education available spending reduced to 1 year (SCC Approved July 2020).</a:t>
            </a:r>
          </a:p>
          <a:p>
            <a:pPr lvl="1">
              <a:buFont typeface="Arial" panose="020B0604020202020204" pitchFamily="34" charset="0"/>
              <a:buChar char="•"/>
              <a:defRPr/>
            </a:pPr>
            <a:r>
              <a:rPr lang="en-US" sz="2400" b="1" dirty="0">
                <a:latin typeface="Calibri"/>
              </a:rPr>
              <a:t>Unless an extension granted by SCC</a:t>
            </a:r>
          </a:p>
          <a:p>
            <a:pPr>
              <a:defRPr/>
            </a:pPr>
            <a:r>
              <a:rPr lang="en-US" sz="2800" b="1" dirty="0">
                <a:latin typeface="Calibri"/>
              </a:rPr>
              <a:t>Includes FY 20/21</a:t>
            </a:r>
          </a:p>
          <a:p>
            <a:pPr marL="1257300" lvl="3" indent="0">
              <a:buNone/>
              <a:defRPr/>
            </a:pPr>
            <a:endParaRPr lang="en-US" dirty="0">
              <a:latin typeface="Calibri"/>
            </a:endParaRPr>
          </a:p>
          <a:p>
            <a:pPr lvl="3" indent="-342900">
              <a:defRPr/>
            </a:pPr>
            <a:endParaRPr lang="en-US" dirty="0">
              <a:latin typeface="Calibri"/>
            </a:endParaRPr>
          </a:p>
          <a:p>
            <a:pPr lvl="3" indent="-342900">
              <a:buFont typeface="Arial" panose="020B0604020202020204" pitchFamily="34" charset="0"/>
              <a:buChar char="•"/>
              <a:defRPr/>
            </a:pPr>
            <a:endParaRPr kumimoji="0" lang="en-US" b="0" i="0" u="none" strike="noStrike" kern="1200" cap="none" spc="0" normalizeH="0" baseline="0" noProof="0" dirty="0">
              <a:ln>
                <a:noFill/>
              </a:ln>
              <a:effectLst/>
              <a:uLnTx/>
              <a:uFillTx/>
              <a:latin typeface="Calibri"/>
              <a:ea typeface="+mn-ea"/>
              <a:cs typeface="+mn-cs"/>
            </a:endParaRPr>
          </a:p>
          <a:p>
            <a:pPr marL="1143000" marR="0" lvl="2"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effectLst/>
              <a:uLnTx/>
              <a:uFillTx/>
              <a:latin typeface="Calibri"/>
              <a:ea typeface="+mn-ea"/>
              <a:cs typeface="+mn-cs"/>
            </a:endParaRPr>
          </a:p>
        </p:txBody>
      </p:sp>
      <p:sp>
        <p:nvSpPr>
          <p:cNvPr id="11" name="Rectangle 10">
            <a:extLst>
              <a:ext uri="{FF2B5EF4-FFF2-40B4-BE49-F238E27FC236}">
                <a16:creationId xmlns:a16="http://schemas.microsoft.com/office/drawing/2014/main" id="{B74BFF49-BAA2-4E39-B83A-473C6C65E96D}"/>
              </a:ext>
            </a:extLst>
          </p:cNvPr>
          <p:cNvSpPr/>
          <p:nvPr/>
        </p:nvSpPr>
        <p:spPr bwMode="ltGray">
          <a:xfrm>
            <a:off x="0" y="0"/>
            <a:ext cx="9144000" cy="461665"/>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Euphemia"/>
              <a:ea typeface="+mn-ea"/>
              <a:cs typeface="+mn-cs"/>
            </a:endParaRPr>
          </a:p>
        </p:txBody>
      </p:sp>
      <p:sp>
        <p:nvSpPr>
          <p:cNvPr id="13" name="TextBox 12">
            <a:extLst>
              <a:ext uri="{FF2B5EF4-FFF2-40B4-BE49-F238E27FC236}">
                <a16:creationId xmlns:a16="http://schemas.microsoft.com/office/drawing/2014/main" id="{98931DAA-370C-423B-BE03-B3E64191C244}"/>
              </a:ext>
            </a:extLst>
          </p:cNvPr>
          <p:cNvSpPr txBox="1"/>
          <p:nvPr/>
        </p:nvSpPr>
        <p:spPr>
          <a:xfrm>
            <a:off x="-15240" y="0"/>
            <a:ext cx="9144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rPr>
              <a:t>GIS Updates</a:t>
            </a:r>
          </a:p>
        </p:txBody>
      </p:sp>
      <p:sp>
        <p:nvSpPr>
          <p:cNvPr id="8" name="Rectangle 7">
            <a:extLst>
              <a:ext uri="{FF2B5EF4-FFF2-40B4-BE49-F238E27FC236}">
                <a16:creationId xmlns:a16="http://schemas.microsoft.com/office/drawing/2014/main" id="{49C315A9-06A4-4A39-9470-8CB17EDFC04C}"/>
              </a:ext>
            </a:extLst>
          </p:cNvPr>
          <p:cNvSpPr/>
          <p:nvPr/>
        </p:nvSpPr>
        <p:spPr bwMode="white">
          <a:xfrm>
            <a:off x="0" y="461856"/>
            <a:ext cx="9144000" cy="84590"/>
          </a:xfrm>
          <a:prstGeom prst="rect">
            <a:avLst/>
          </a:prstGeom>
          <a:solidFill>
            <a:srgbClr val="1322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15554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E978A4-649D-4357-A357-4ABCC71D8F40}"/>
              </a:ext>
            </a:extLst>
          </p:cNvPr>
          <p:cNvSpPr/>
          <p:nvPr/>
        </p:nvSpPr>
        <p:spPr>
          <a:xfrm>
            <a:off x="0" y="648386"/>
            <a:ext cx="9144000" cy="6209613"/>
          </a:xfrm>
          <a:prstGeom prst="rect">
            <a:avLst/>
          </a:prstGeom>
          <a:gradFill flip="none" rotWithShape="1">
            <a:gsLst>
              <a:gs pos="100000">
                <a:srgbClr val="13223D"/>
              </a:gs>
              <a:gs pos="1000">
                <a:srgbClr val="505E8A"/>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DBBCAF7E-02CE-48EA-BEC9-F15FDC18CD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E2919-D427-4CE2-80E2-33083554A27B}"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ubtitle 2">
            <a:extLst>
              <a:ext uri="{FF2B5EF4-FFF2-40B4-BE49-F238E27FC236}">
                <a16:creationId xmlns:a16="http://schemas.microsoft.com/office/drawing/2014/main" id="{FF0E806F-0440-4B8D-A0B3-B7C16D16F287}"/>
              </a:ext>
            </a:extLst>
          </p:cNvPr>
          <p:cNvSpPr txBox="1">
            <a:spLocks/>
          </p:cNvSpPr>
          <p:nvPr/>
        </p:nvSpPr>
        <p:spPr>
          <a:xfrm>
            <a:off x="483079" y="950893"/>
            <a:ext cx="8660921" cy="597814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3600" b="1" dirty="0">
                <a:solidFill>
                  <a:schemeClr val="bg1"/>
                </a:solidFill>
                <a:latin typeface="Calibri"/>
              </a:rPr>
              <a:t>GIS Updates: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US" sz="1400" b="1" dirty="0">
              <a:solidFill>
                <a:schemeClr val="bg1"/>
              </a:solidFill>
              <a:latin typeface="Calibri"/>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3600" b="1" dirty="0">
                <a:solidFill>
                  <a:srgbClr val="FFFF00"/>
                </a:solidFill>
                <a:latin typeface="Calibri"/>
              </a:rPr>
              <a:t>Topographic Wetness Index: </a:t>
            </a:r>
            <a:r>
              <a:rPr lang="en-US" sz="2400" b="1" dirty="0">
                <a:solidFill>
                  <a:schemeClr val="bg1"/>
                </a:solidFill>
                <a:latin typeface="Calibri"/>
              </a:rPr>
              <a:t>New GIS layer that extrapolates soil wetness and make it easier to identify ephemeral streams and areas likely to see collect overland flow</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400" b="1" i="0" u="none" strike="noStrike" kern="1200" cap="none" spc="0" normalizeH="0" baseline="0" noProof="0" dirty="0">
              <a:ln>
                <a:noFill/>
              </a:ln>
              <a:solidFill>
                <a:schemeClr val="bg1"/>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3600" b="1" dirty="0">
                <a:solidFill>
                  <a:srgbClr val="FFFF00"/>
                </a:solidFill>
                <a:latin typeface="Calibri"/>
              </a:rPr>
              <a:t>Project Error Checker: </a:t>
            </a:r>
            <a:r>
              <a:rPr lang="en-US" sz="2400" b="1" dirty="0">
                <a:solidFill>
                  <a:schemeClr val="bg1"/>
                </a:solidFill>
                <a:latin typeface="Calibri"/>
              </a:rPr>
              <a:t>New GIS feature to double check the project data entered for worksites for typos or obvious errors.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400" b="1" i="0" u="none" strike="noStrike" kern="1200" cap="none" spc="0" normalizeH="0" baseline="0" noProof="0" dirty="0">
              <a:ln>
                <a:noFill/>
              </a:ln>
              <a:solidFill>
                <a:schemeClr val="bg1"/>
              </a:solidFill>
              <a:effectLst/>
              <a:uLnTx/>
              <a:uFillTx/>
              <a:latin typeface="Calibri"/>
              <a:ea typeface="+mn-ea"/>
              <a:cs typeface="+mn-cs"/>
            </a:endParaRPr>
          </a:p>
          <a:p>
            <a:pPr>
              <a:defRPr/>
            </a:pPr>
            <a:r>
              <a:rPr lang="en-US" sz="3600" b="1" dirty="0">
                <a:solidFill>
                  <a:srgbClr val="FFFF00"/>
                </a:solidFill>
                <a:latin typeface="Calibri"/>
              </a:rPr>
              <a:t>Financial Update: </a:t>
            </a:r>
            <a:r>
              <a:rPr lang="en-US" sz="2400" b="1" dirty="0">
                <a:solidFill>
                  <a:schemeClr val="bg1"/>
                </a:solidFill>
                <a:latin typeface="Calibri"/>
              </a:rPr>
              <a:t>Brief updates related to administrative and education spending.</a:t>
            </a:r>
            <a:endParaRPr kumimoji="0" lang="en-US" sz="2400" b="0" i="0" u="none" strike="noStrike" kern="1200" cap="none" spc="0" normalizeH="0" baseline="0" noProof="0" dirty="0">
              <a:ln>
                <a:noFill/>
              </a:ln>
              <a:solidFill>
                <a:schemeClr val="bg1"/>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chemeClr val="bg1"/>
              </a:solidFill>
              <a:effectLst/>
              <a:uLnTx/>
              <a:uFillTx/>
              <a:latin typeface="Calibri"/>
              <a:ea typeface="+mn-ea"/>
              <a:cs typeface="+mn-cs"/>
            </a:endParaRPr>
          </a:p>
          <a:p>
            <a:pPr marL="1143000" marR="0" lvl="2"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chemeClr val="bg1"/>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B74BFF49-BAA2-4E39-B83A-473C6C65E96D}"/>
              </a:ext>
            </a:extLst>
          </p:cNvPr>
          <p:cNvSpPr/>
          <p:nvPr/>
        </p:nvSpPr>
        <p:spPr bwMode="ltGray">
          <a:xfrm>
            <a:off x="0" y="0"/>
            <a:ext cx="9144000" cy="728372"/>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Euphemia"/>
              <a:ea typeface="+mn-ea"/>
              <a:cs typeface="+mn-cs"/>
            </a:endParaRPr>
          </a:p>
        </p:txBody>
      </p:sp>
      <p:sp>
        <p:nvSpPr>
          <p:cNvPr id="12" name="Rectangle 11">
            <a:extLst>
              <a:ext uri="{FF2B5EF4-FFF2-40B4-BE49-F238E27FC236}">
                <a16:creationId xmlns:a16="http://schemas.microsoft.com/office/drawing/2014/main" id="{DE54435F-A437-49F2-AA1B-4B74A478E8BC}"/>
              </a:ext>
            </a:extLst>
          </p:cNvPr>
          <p:cNvSpPr/>
          <p:nvPr/>
        </p:nvSpPr>
        <p:spPr bwMode="white">
          <a:xfrm>
            <a:off x="0" y="648386"/>
            <a:ext cx="9144000" cy="893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CEE3DBB4-DBBB-47E2-B01B-0C0B1AB94A0C}"/>
              </a:ext>
            </a:extLst>
          </p:cNvPr>
          <p:cNvSpPr/>
          <p:nvPr/>
        </p:nvSpPr>
        <p:spPr bwMode="ltGray">
          <a:xfrm>
            <a:off x="0" y="0"/>
            <a:ext cx="9144000" cy="728372"/>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Euphemia"/>
              <a:ea typeface="+mn-ea"/>
              <a:cs typeface="+mn-cs"/>
            </a:endParaRPr>
          </a:p>
        </p:txBody>
      </p:sp>
      <p:sp>
        <p:nvSpPr>
          <p:cNvPr id="10" name="Rectangle 9">
            <a:extLst>
              <a:ext uri="{FF2B5EF4-FFF2-40B4-BE49-F238E27FC236}">
                <a16:creationId xmlns:a16="http://schemas.microsoft.com/office/drawing/2014/main" id="{39876220-FA19-40CB-B89B-CE9514F95BBD}"/>
              </a:ext>
            </a:extLst>
          </p:cNvPr>
          <p:cNvSpPr/>
          <p:nvPr/>
        </p:nvSpPr>
        <p:spPr bwMode="white">
          <a:xfrm>
            <a:off x="0" y="648386"/>
            <a:ext cx="9144000" cy="893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3FB1B09E-5EDF-4147-B4E7-1D1E6946595F}"/>
              </a:ext>
            </a:extLst>
          </p:cNvPr>
          <p:cNvSpPr txBox="1"/>
          <p:nvPr/>
        </p:nvSpPr>
        <p:spPr>
          <a:xfrm>
            <a:off x="0" y="73020"/>
            <a:ext cx="9144000" cy="1077218"/>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rPr>
              <a:t>GIS Updates:</a:t>
            </a:r>
            <a:endParaRPr kumimoji="0" lang="en-US" sz="28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endParaRPr>
          </a:p>
        </p:txBody>
      </p:sp>
      <p:sp>
        <p:nvSpPr>
          <p:cNvPr id="16" name="TextBox 15">
            <a:extLst>
              <a:ext uri="{FF2B5EF4-FFF2-40B4-BE49-F238E27FC236}">
                <a16:creationId xmlns:a16="http://schemas.microsoft.com/office/drawing/2014/main" id="{E1328FF8-2160-47B8-BA63-E36BCE7ED2AB}"/>
              </a:ext>
            </a:extLst>
          </p:cNvPr>
          <p:cNvSpPr txBox="1"/>
          <p:nvPr/>
        </p:nvSpPr>
        <p:spPr>
          <a:xfrm>
            <a:off x="3476897" y="10698"/>
            <a:ext cx="4602480" cy="646331"/>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800" b="1" dirty="0">
                <a:ln w="19050">
                  <a:solidFill>
                    <a:prstClr val="black"/>
                  </a:solidFill>
                </a:ln>
                <a:solidFill>
                  <a:srgbClr val="FFFF00"/>
                </a:solidFill>
                <a:effectLst>
                  <a:outerShdw blurRad="63500" sx="102000" sy="102000" algn="ctr" rotWithShape="0">
                    <a:prstClr val="black">
                      <a:alpha val="40000"/>
                    </a:prstClr>
                  </a:outerShdw>
                </a:effectLst>
                <a:latin typeface="Arial Black" panose="020B0A04020102020204" pitchFamily="34" charset="0"/>
              </a:rPr>
              <a:t>Topographic Wetness Index / Project Error Checker / Financial</a:t>
            </a:r>
            <a:endParaRPr kumimoji="0" lang="en-US" sz="18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endParaRPr>
          </a:p>
        </p:txBody>
      </p:sp>
    </p:spTree>
    <p:extLst>
      <p:ext uri="{BB962C8B-B14F-4D97-AF65-F5344CB8AC3E}">
        <p14:creationId xmlns:p14="http://schemas.microsoft.com/office/powerpoint/2010/main" val="31653781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E978A4-649D-4357-A357-4ABCC71D8F40}"/>
              </a:ext>
            </a:extLst>
          </p:cNvPr>
          <p:cNvSpPr/>
          <p:nvPr/>
        </p:nvSpPr>
        <p:spPr>
          <a:xfrm>
            <a:off x="-15240" y="551209"/>
            <a:ext cx="9144000" cy="6306791"/>
          </a:xfrm>
          <a:prstGeom prst="rect">
            <a:avLst/>
          </a:prstGeom>
          <a:solidFill>
            <a:srgbClr val="FFFFCC"/>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DBBCAF7E-02CE-48EA-BEC9-F15FDC18CD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E2919-D427-4CE2-80E2-33083554A27B}"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ubtitle 2">
            <a:extLst>
              <a:ext uri="{FF2B5EF4-FFF2-40B4-BE49-F238E27FC236}">
                <a16:creationId xmlns:a16="http://schemas.microsoft.com/office/drawing/2014/main" id="{FF0E806F-0440-4B8D-A0B3-B7C16D16F287}"/>
              </a:ext>
            </a:extLst>
          </p:cNvPr>
          <p:cNvSpPr txBox="1">
            <a:spLocks/>
          </p:cNvSpPr>
          <p:nvPr/>
        </p:nvSpPr>
        <p:spPr>
          <a:xfrm>
            <a:off x="378576" y="715532"/>
            <a:ext cx="8867024" cy="597814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None/>
              <a:tabLst/>
              <a:defRPr/>
            </a:pPr>
            <a:r>
              <a:rPr kumimoji="0" lang="en-US" sz="3600" b="1" i="0" u="sng" strike="noStrike" kern="1200" cap="none" spc="0" normalizeH="0" baseline="0" noProof="0" dirty="0">
                <a:ln>
                  <a:noFill/>
                </a:ln>
                <a:solidFill>
                  <a:srgbClr val="FF0000"/>
                </a:solidFill>
                <a:effectLst/>
                <a:uLnTx/>
                <a:uFillTx/>
                <a:latin typeface="Calibri"/>
                <a:ea typeface="+mn-ea"/>
                <a:cs typeface="+mn-cs"/>
              </a:rPr>
              <a:t>Financial Updates</a:t>
            </a:r>
          </a:p>
          <a:p>
            <a:pPr>
              <a:defRPr/>
            </a:pPr>
            <a:r>
              <a:rPr lang="en-US" sz="2800" b="1" dirty="0">
                <a:latin typeface="Calibri"/>
              </a:rPr>
              <a:t>What happens July 1, 2021</a:t>
            </a:r>
          </a:p>
          <a:p>
            <a:pPr lvl="1">
              <a:buFont typeface="Arial" panose="020B0604020202020204" pitchFamily="34" charset="0"/>
              <a:buChar char="•"/>
              <a:defRPr/>
            </a:pPr>
            <a:r>
              <a:rPr lang="en-US" sz="2400" b="1" u="sng" dirty="0">
                <a:latin typeface="Calibri"/>
              </a:rPr>
              <a:t>ALL</a:t>
            </a:r>
            <a:r>
              <a:rPr lang="en-US" sz="2400" b="1" dirty="0">
                <a:latin typeface="Calibri"/>
              </a:rPr>
              <a:t> remaining FY 19/20 and FY 20/21 administrative and education funds are reset to $0. (they roll back into projects)</a:t>
            </a:r>
          </a:p>
          <a:p>
            <a:pPr lvl="1">
              <a:buFont typeface="Arial" panose="020B0604020202020204" pitchFamily="34" charset="0"/>
              <a:buChar char="•"/>
              <a:defRPr/>
            </a:pPr>
            <a:r>
              <a:rPr lang="en-US" sz="2400" b="1" dirty="0">
                <a:latin typeface="Calibri"/>
              </a:rPr>
              <a:t>FY 21/22 funds become available. </a:t>
            </a:r>
            <a:endParaRPr lang="en-US" dirty="0">
              <a:latin typeface="Calibri"/>
            </a:endParaRPr>
          </a:p>
          <a:p>
            <a:pPr marL="1257300" lvl="3" indent="0">
              <a:buNone/>
              <a:defRPr/>
            </a:pPr>
            <a:endParaRPr lang="en-US" dirty="0">
              <a:latin typeface="Calibri"/>
            </a:endParaRPr>
          </a:p>
          <a:p>
            <a:pPr lvl="3" indent="-342900">
              <a:defRPr/>
            </a:pPr>
            <a:endParaRPr lang="en-US" dirty="0">
              <a:latin typeface="Calibri"/>
            </a:endParaRPr>
          </a:p>
          <a:p>
            <a:pPr lvl="3" indent="-342900">
              <a:buFont typeface="Arial" panose="020B0604020202020204" pitchFamily="34" charset="0"/>
              <a:buChar char="•"/>
              <a:defRPr/>
            </a:pPr>
            <a:endParaRPr kumimoji="0" lang="en-US" b="0" i="0" u="none" strike="noStrike" kern="1200" cap="none" spc="0" normalizeH="0" baseline="0" noProof="0" dirty="0">
              <a:ln>
                <a:noFill/>
              </a:ln>
              <a:effectLst/>
              <a:uLnTx/>
              <a:uFillTx/>
              <a:latin typeface="Calibri"/>
              <a:ea typeface="+mn-ea"/>
              <a:cs typeface="+mn-cs"/>
            </a:endParaRPr>
          </a:p>
          <a:p>
            <a:pPr marL="1143000" marR="0" lvl="2"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effectLst/>
              <a:uLnTx/>
              <a:uFillTx/>
              <a:latin typeface="Calibri"/>
              <a:ea typeface="+mn-ea"/>
              <a:cs typeface="+mn-cs"/>
            </a:endParaRPr>
          </a:p>
        </p:txBody>
      </p:sp>
      <p:sp>
        <p:nvSpPr>
          <p:cNvPr id="11" name="Rectangle 10">
            <a:extLst>
              <a:ext uri="{FF2B5EF4-FFF2-40B4-BE49-F238E27FC236}">
                <a16:creationId xmlns:a16="http://schemas.microsoft.com/office/drawing/2014/main" id="{B74BFF49-BAA2-4E39-B83A-473C6C65E96D}"/>
              </a:ext>
            </a:extLst>
          </p:cNvPr>
          <p:cNvSpPr/>
          <p:nvPr/>
        </p:nvSpPr>
        <p:spPr bwMode="ltGray">
          <a:xfrm>
            <a:off x="0" y="0"/>
            <a:ext cx="9144000" cy="461665"/>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Euphemia"/>
              <a:ea typeface="+mn-ea"/>
              <a:cs typeface="+mn-cs"/>
            </a:endParaRPr>
          </a:p>
        </p:txBody>
      </p:sp>
      <p:sp>
        <p:nvSpPr>
          <p:cNvPr id="13" name="TextBox 12">
            <a:extLst>
              <a:ext uri="{FF2B5EF4-FFF2-40B4-BE49-F238E27FC236}">
                <a16:creationId xmlns:a16="http://schemas.microsoft.com/office/drawing/2014/main" id="{98931DAA-370C-423B-BE03-B3E64191C244}"/>
              </a:ext>
            </a:extLst>
          </p:cNvPr>
          <p:cNvSpPr txBox="1"/>
          <p:nvPr/>
        </p:nvSpPr>
        <p:spPr>
          <a:xfrm>
            <a:off x="-15240" y="0"/>
            <a:ext cx="9144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rPr>
              <a:t>GIS Updates</a:t>
            </a:r>
          </a:p>
        </p:txBody>
      </p:sp>
      <p:sp>
        <p:nvSpPr>
          <p:cNvPr id="8" name="Rectangle 7">
            <a:extLst>
              <a:ext uri="{FF2B5EF4-FFF2-40B4-BE49-F238E27FC236}">
                <a16:creationId xmlns:a16="http://schemas.microsoft.com/office/drawing/2014/main" id="{49C315A9-06A4-4A39-9470-8CB17EDFC04C}"/>
              </a:ext>
            </a:extLst>
          </p:cNvPr>
          <p:cNvSpPr/>
          <p:nvPr/>
        </p:nvSpPr>
        <p:spPr bwMode="white">
          <a:xfrm>
            <a:off x="0" y="461856"/>
            <a:ext cx="9144000" cy="84590"/>
          </a:xfrm>
          <a:prstGeom prst="rect">
            <a:avLst/>
          </a:prstGeom>
          <a:solidFill>
            <a:srgbClr val="1322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id="{0448EE4C-2471-41CC-833F-1117F066DF3A}"/>
              </a:ext>
            </a:extLst>
          </p:cNvPr>
          <p:cNvGrpSpPr/>
          <p:nvPr/>
        </p:nvGrpSpPr>
        <p:grpSpPr>
          <a:xfrm>
            <a:off x="215067" y="3254415"/>
            <a:ext cx="8713866" cy="3139712"/>
            <a:chOff x="235259" y="3367379"/>
            <a:chExt cx="8713866" cy="3139712"/>
          </a:xfrm>
        </p:grpSpPr>
        <p:pic>
          <p:nvPicPr>
            <p:cNvPr id="5" name="Picture 4" descr="Graphical user interface, text, application, email&#10;&#10;Description automatically generated">
              <a:extLst>
                <a:ext uri="{FF2B5EF4-FFF2-40B4-BE49-F238E27FC236}">
                  <a16:creationId xmlns:a16="http://schemas.microsoft.com/office/drawing/2014/main" id="{C0862F84-04EE-4BE7-9CC0-D3C10484F50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5259" y="3367379"/>
              <a:ext cx="4214225" cy="3139712"/>
            </a:xfrm>
            <a:prstGeom prst="rect">
              <a:avLst/>
            </a:prstGeom>
            <a:ln>
              <a:noFill/>
            </a:ln>
            <a:effectLst>
              <a:outerShdw blurRad="292100" dist="139700" dir="2700000" algn="tl" rotWithShape="0">
                <a:srgbClr val="333333">
                  <a:alpha val="65000"/>
                </a:srgbClr>
              </a:outerShdw>
            </a:effectLst>
          </p:spPr>
        </p:pic>
        <p:pic>
          <p:nvPicPr>
            <p:cNvPr id="7" name="Picture 6" descr="Graphical user interface, text, application, email&#10;&#10;Description automatically generated">
              <a:extLst>
                <a:ext uri="{FF2B5EF4-FFF2-40B4-BE49-F238E27FC236}">
                  <a16:creationId xmlns:a16="http://schemas.microsoft.com/office/drawing/2014/main" id="{B9548FC4-9A88-4B45-8106-E988BD7E4E4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35346" y="3367379"/>
              <a:ext cx="4213779" cy="3139380"/>
            </a:xfrm>
            <a:prstGeom prst="rect">
              <a:avLst/>
            </a:prstGeom>
            <a:ln>
              <a:noFill/>
            </a:ln>
            <a:effectLst>
              <a:outerShdw blurRad="292100" dist="139700" dir="2700000" algn="tl" rotWithShape="0">
                <a:srgbClr val="333333">
                  <a:alpha val="65000"/>
                </a:srgbClr>
              </a:outerShdw>
            </a:effectLst>
          </p:spPr>
        </p:pic>
        <p:cxnSp>
          <p:nvCxnSpPr>
            <p:cNvPr id="12" name="Straight Arrow Connector 11">
              <a:extLst>
                <a:ext uri="{FF2B5EF4-FFF2-40B4-BE49-F238E27FC236}">
                  <a16:creationId xmlns:a16="http://schemas.microsoft.com/office/drawing/2014/main" id="{95814D79-2351-49A1-BCB1-6EEDCB230435}"/>
                </a:ext>
              </a:extLst>
            </p:cNvPr>
            <p:cNvCxnSpPr>
              <a:cxnSpLocks/>
            </p:cNvCxnSpPr>
            <p:nvPr/>
          </p:nvCxnSpPr>
          <p:spPr>
            <a:xfrm flipV="1">
              <a:off x="3244035" y="3925608"/>
              <a:ext cx="2562931" cy="75674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BDB4794E-3F6A-42C4-95D8-7BE9145C1E95}"/>
                </a:ext>
              </a:extLst>
            </p:cNvPr>
            <p:cNvSpPr/>
            <p:nvPr/>
          </p:nvSpPr>
          <p:spPr>
            <a:xfrm>
              <a:off x="1329559" y="4787456"/>
              <a:ext cx="2958662" cy="3941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D609C6B-4288-4648-AAF5-A59809C97F3D}"/>
                </a:ext>
              </a:extLst>
            </p:cNvPr>
            <p:cNvSpPr/>
            <p:nvPr/>
          </p:nvSpPr>
          <p:spPr>
            <a:xfrm>
              <a:off x="5806762" y="4035966"/>
              <a:ext cx="2958662" cy="3941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425242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E978A4-649D-4357-A357-4ABCC71D8F40}"/>
              </a:ext>
            </a:extLst>
          </p:cNvPr>
          <p:cNvSpPr/>
          <p:nvPr/>
        </p:nvSpPr>
        <p:spPr>
          <a:xfrm>
            <a:off x="-15240" y="551209"/>
            <a:ext cx="9144000" cy="6306791"/>
          </a:xfrm>
          <a:prstGeom prst="rect">
            <a:avLst/>
          </a:prstGeom>
          <a:solidFill>
            <a:srgbClr val="FFFFCC"/>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DBBCAF7E-02CE-48EA-BEC9-F15FDC18CD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E2919-D427-4CE2-80E2-33083554A27B}"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ubtitle 2">
            <a:extLst>
              <a:ext uri="{FF2B5EF4-FFF2-40B4-BE49-F238E27FC236}">
                <a16:creationId xmlns:a16="http://schemas.microsoft.com/office/drawing/2014/main" id="{FF0E806F-0440-4B8D-A0B3-B7C16D16F287}"/>
              </a:ext>
            </a:extLst>
          </p:cNvPr>
          <p:cNvSpPr txBox="1">
            <a:spLocks/>
          </p:cNvSpPr>
          <p:nvPr/>
        </p:nvSpPr>
        <p:spPr>
          <a:xfrm>
            <a:off x="378576" y="715532"/>
            <a:ext cx="8686596" cy="597814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None/>
              <a:tabLst/>
              <a:defRPr/>
            </a:pPr>
            <a:r>
              <a:rPr kumimoji="0" lang="en-US" sz="3600" b="1" i="0" u="sng" strike="noStrike" kern="1200" cap="none" spc="0" normalizeH="0" baseline="0" noProof="0" dirty="0">
                <a:ln>
                  <a:noFill/>
                </a:ln>
                <a:solidFill>
                  <a:srgbClr val="FF0000"/>
                </a:solidFill>
                <a:effectLst/>
                <a:uLnTx/>
                <a:uFillTx/>
                <a:latin typeface="Calibri"/>
                <a:ea typeface="+mn-ea"/>
                <a:cs typeface="+mn-cs"/>
              </a:rPr>
              <a:t>Financial Updates</a:t>
            </a:r>
          </a:p>
          <a:p>
            <a:pPr>
              <a:defRPr/>
            </a:pPr>
            <a:endParaRPr lang="en-US" sz="2800" b="1" dirty="0">
              <a:latin typeface="Calibri"/>
            </a:endParaRPr>
          </a:p>
          <a:p>
            <a:pPr>
              <a:defRPr/>
            </a:pPr>
            <a:endParaRPr lang="en-US" sz="2800" b="1" dirty="0">
              <a:latin typeface="Calibri"/>
            </a:endParaRPr>
          </a:p>
          <a:p>
            <a:pPr>
              <a:defRPr/>
            </a:pPr>
            <a:r>
              <a:rPr lang="en-US" sz="2800" b="1" dirty="0">
                <a:latin typeface="Calibri"/>
              </a:rPr>
              <a:t>Come July 1, 2020, you won’t be able to use any prior fiscal year monies for administrative and/or educational expenses.</a:t>
            </a:r>
          </a:p>
          <a:p>
            <a:pPr>
              <a:defRPr/>
            </a:pPr>
            <a:r>
              <a:rPr lang="en-US" sz="2800" b="1" dirty="0">
                <a:latin typeface="Calibri"/>
              </a:rPr>
              <a:t>All remaining monies will simply convert to project funds</a:t>
            </a:r>
          </a:p>
          <a:p>
            <a:pPr>
              <a:defRPr/>
            </a:pPr>
            <a:endParaRPr lang="en-US" sz="2800" b="1" dirty="0">
              <a:latin typeface="Calibri"/>
            </a:endParaRPr>
          </a:p>
          <a:p>
            <a:pPr marL="1257300" lvl="3" indent="0">
              <a:buNone/>
              <a:defRPr/>
            </a:pPr>
            <a:endParaRPr lang="en-US" dirty="0">
              <a:latin typeface="Calibri"/>
            </a:endParaRPr>
          </a:p>
          <a:p>
            <a:pPr lvl="3" indent="-342900">
              <a:defRPr/>
            </a:pPr>
            <a:endParaRPr lang="en-US" dirty="0">
              <a:latin typeface="Calibri"/>
            </a:endParaRPr>
          </a:p>
          <a:p>
            <a:pPr lvl="3" indent="-342900">
              <a:buFont typeface="Arial" panose="020B0604020202020204" pitchFamily="34" charset="0"/>
              <a:buChar char="•"/>
              <a:defRPr/>
            </a:pPr>
            <a:endParaRPr kumimoji="0" lang="en-US" b="0" i="0" u="none" strike="noStrike" kern="1200" cap="none" spc="0" normalizeH="0" baseline="0" noProof="0" dirty="0">
              <a:ln>
                <a:noFill/>
              </a:ln>
              <a:effectLst/>
              <a:uLnTx/>
              <a:uFillTx/>
              <a:latin typeface="Calibri"/>
              <a:ea typeface="+mn-ea"/>
              <a:cs typeface="+mn-cs"/>
            </a:endParaRPr>
          </a:p>
          <a:p>
            <a:pPr marL="1143000" marR="0" lvl="2"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effectLst/>
              <a:uLnTx/>
              <a:uFillTx/>
              <a:latin typeface="Calibri"/>
              <a:ea typeface="+mn-ea"/>
              <a:cs typeface="+mn-cs"/>
            </a:endParaRPr>
          </a:p>
        </p:txBody>
      </p:sp>
      <p:sp>
        <p:nvSpPr>
          <p:cNvPr id="11" name="Rectangle 10">
            <a:extLst>
              <a:ext uri="{FF2B5EF4-FFF2-40B4-BE49-F238E27FC236}">
                <a16:creationId xmlns:a16="http://schemas.microsoft.com/office/drawing/2014/main" id="{B74BFF49-BAA2-4E39-B83A-473C6C65E96D}"/>
              </a:ext>
            </a:extLst>
          </p:cNvPr>
          <p:cNvSpPr/>
          <p:nvPr/>
        </p:nvSpPr>
        <p:spPr bwMode="ltGray">
          <a:xfrm>
            <a:off x="0" y="0"/>
            <a:ext cx="9144000" cy="461665"/>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Euphemia"/>
              <a:ea typeface="+mn-ea"/>
              <a:cs typeface="+mn-cs"/>
            </a:endParaRPr>
          </a:p>
        </p:txBody>
      </p:sp>
      <p:sp>
        <p:nvSpPr>
          <p:cNvPr id="13" name="TextBox 12">
            <a:extLst>
              <a:ext uri="{FF2B5EF4-FFF2-40B4-BE49-F238E27FC236}">
                <a16:creationId xmlns:a16="http://schemas.microsoft.com/office/drawing/2014/main" id="{98931DAA-370C-423B-BE03-B3E64191C244}"/>
              </a:ext>
            </a:extLst>
          </p:cNvPr>
          <p:cNvSpPr txBox="1"/>
          <p:nvPr/>
        </p:nvSpPr>
        <p:spPr>
          <a:xfrm>
            <a:off x="-15240" y="0"/>
            <a:ext cx="9144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rPr>
              <a:t>GIS Updates</a:t>
            </a:r>
          </a:p>
        </p:txBody>
      </p:sp>
      <p:sp>
        <p:nvSpPr>
          <p:cNvPr id="8" name="Rectangle 7">
            <a:extLst>
              <a:ext uri="{FF2B5EF4-FFF2-40B4-BE49-F238E27FC236}">
                <a16:creationId xmlns:a16="http://schemas.microsoft.com/office/drawing/2014/main" id="{49C315A9-06A4-4A39-9470-8CB17EDFC04C}"/>
              </a:ext>
            </a:extLst>
          </p:cNvPr>
          <p:cNvSpPr/>
          <p:nvPr/>
        </p:nvSpPr>
        <p:spPr bwMode="white">
          <a:xfrm>
            <a:off x="0" y="461856"/>
            <a:ext cx="9144000" cy="84590"/>
          </a:xfrm>
          <a:prstGeom prst="rect">
            <a:avLst/>
          </a:prstGeom>
          <a:solidFill>
            <a:srgbClr val="1322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6E203837-367B-4525-8275-393ABEE83971}"/>
              </a:ext>
            </a:extLst>
          </p:cNvPr>
          <p:cNvSpPr txBox="1"/>
          <p:nvPr/>
        </p:nvSpPr>
        <p:spPr>
          <a:xfrm>
            <a:off x="339850" y="1695729"/>
            <a:ext cx="8433820" cy="523220"/>
          </a:xfrm>
          <a:prstGeom prst="rect">
            <a:avLst/>
          </a:prstGeom>
          <a:solidFill>
            <a:srgbClr val="CCECFF"/>
          </a:solidFill>
          <a:effectLst>
            <a:softEdge rad="63500"/>
          </a:effectLst>
        </p:spPr>
        <p:txBody>
          <a:bodyPr wrap="square" rtlCol="0">
            <a:spAutoFit/>
          </a:bodyPr>
          <a:lstStyle/>
          <a:p>
            <a:pPr algn="ctr"/>
            <a:r>
              <a:rPr lang="en-US" sz="2800" b="1" dirty="0">
                <a:latin typeface="Calibri"/>
              </a:rPr>
              <a:t>What Does This Mean???</a:t>
            </a:r>
          </a:p>
        </p:txBody>
      </p:sp>
    </p:spTree>
    <p:extLst>
      <p:ext uri="{BB962C8B-B14F-4D97-AF65-F5344CB8AC3E}">
        <p14:creationId xmlns:p14="http://schemas.microsoft.com/office/powerpoint/2010/main" val="35981529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E978A4-649D-4357-A357-4ABCC71D8F40}"/>
              </a:ext>
            </a:extLst>
          </p:cNvPr>
          <p:cNvSpPr/>
          <p:nvPr/>
        </p:nvSpPr>
        <p:spPr>
          <a:xfrm>
            <a:off x="-15240" y="551209"/>
            <a:ext cx="9144000" cy="6306791"/>
          </a:xfrm>
          <a:prstGeom prst="rect">
            <a:avLst/>
          </a:prstGeom>
          <a:solidFill>
            <a:srgbClr val="FFFFCC"/>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DBBCAF7E-02CE-48EA-BEC9-F15FDC18CD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E2919-D427-4CE2-80E2-33083554A27B}"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ubtitle 2">
            <a:extLst>
              <a:ext uri="{FF2B5EF4-FFF2-40B4-BE49-F238E27FC236}">
                <a16:creationId xmlns:a16="http://schemas.microsoft.com/office/drawing/2014/main" id="{FF0E806F-0440-4B8D-A0B3-B7C16D16F287}"/>
              </a:ext>
            </a:extLst>
          </p:cNvPr>
          <p:cNvSpPr txBox="1">
            <a:spLocks/>
          </p:cNvSpPr>
          <p:nvPr/>
        </p:nvSpPr>
        <p:spPr>
          <a:xfrm>
            <a:off x="378576" y="715532"/>
            <a:ext cx="8623534" cy="597814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None/>
              <a:tabLst/>
              <a:defRPr/>
            </a:pPr>
            <a:r>
              <a:rPr kumimoji="0" lang="en-US" sz="3600" b="1" i="0" u="sng" strike="noStrike" kern="1200" cap="none" spc="0" normalizeH="0" baseline="0" noProof="0" dirty="0">
                <a:ln>
                  <a:noFill/>
                </a:ln>
                <a:solidFill>
                  <a:srgbClr val="FF0000"/>
                </a:solidFill>
                <a:effectLst/>
                <a:uLnTx/>
                <a:uFillTx/>
                <a:latin typeface="Calibri"/>
                <a:ea typeface="+mn-ea"/>
                <a:cs typeface="+mn-cs"/>
              </a:rPr>
              <a:t>Financial Updates</a:t>
            </a:r>
          </a:p>
          <a:p>
            <a:pPr>
              <a:defRPr/>
            </a:pPr>
            <a:endParaRPr lang="en-US" sz="2800" b="1" dirty="0">
              <a:latin typeface="Calibri"/>
            </a:endParaRPr>
          </a:p>
          <a:p>
            <a:pPr>
              <a:defRPr/>
            </a:pPr>
            <a:endParaRPr lang="en-US" sz="2800" b="1" dirty="0">
              <a:latin typeface="Calibri"/>
            </a:endParaRPr>
          </a:p>
          <a:p>
            <a:pPr>
              <a:defRPr/>
            </a:pPr>
            <a:r>
              <a:rPr lang="en-US" sz="2800" b="1" dirty="0">
                <a:latin typeface="Calibri"/>
              </a:rPr>
              <a:t>Using the QR, see how much FY 19/20 and FY 20/21 cap space is remaining. </a:t>
            </a:r>
          </a:p>
          <a:p>
            <a:pPr>
              <a:defRPr/>
            </a:pPr>
            <a:r>
              <a:rPr lang="en-US" sz="2800" b="1" dirty="0">
                <a:latin typeface="Calibri"/>
              </a:rPr>
              <a:t>Budget your remaining cap space through June 30, 2021.</a:t>
            </a:r>
          </a:p>
          <a:p>
            <a:pPr lvl="1">
              <a:buFont typeface="Arial" panose="020B0604020202020204" pitchFamily="34" charset="0"/>
              <a:buChar char="•"/>
              <a:defRPr/>
            </a:pPr>
            <a:r>
              <a:rPr lang="en-US" sz="2400" b="1" dirty="0">
                <a:latin typeface="Calibri"/>
              </a:rPr>
              <a:t>Don’t forget to budget this against expected project expenses to ensure you have enough available funds.</a:t>
            </a:r>
          </a:p>
          <a:p>
            <a:pPr>
              <a:defRPr/>
            </a:pPr>
            <a:r>
              <a:rPr lang="en-US" sz="2800" b="1" dirty="0">
                <a:latin typeface="Calibri"/>
              </a:rPr>
              <a:t>Call Ken with any questions.</a:t>
            </a:r>
          </a:p>
          <a:p>
            <a:pPr>
              <a:defRPr/>
            </a:pPr>
            <a:endParaRPr lang="en-US" sz="2800" b="1" dirty="0">
              <a:latin typeface="Calibri"/>
            </a:endParaRPr>
          </a:p>
          <a:p>
            <a:pPr marL="1257300" lvl="3" indent="0">
              <a:buNone/>
              <a:defRPr/>
            </a:pPr>
            <a:endParaRPr lang="en-US" dirty="0">
              <a:latin typeface="Calibri"/>
            </a:endParaRPr>
          </a:p>
          <a:p>
            <a:pPr lvl="3" indent="-342900">
              <a:defRPr/>
            </a:pPr>
            <a:endParaRPr lang="en-US" dirty="0">
              <a:latin typeface="Calibri"/>
            </a:endParaRPr>
          </a:p>
          <a:p>
            <a:pPr lvl="3" indent="-342900">
              <a:buFont typeface="Arial" panose="020B0604020202020204" pitchFamily="34" charset="0"/>
              <a:buChar char="•"/>
              <a:defRPr/>
            </a:pPr>
            <a:endParaRPr kumimoji="0" lang="en-US" b="0" i="0" u="none" strike="noStrike" kern="1200" cap="none" spc="0" normalizeH="0" baseline="0" noProof="0" dirty="0">
              <a:ln>
                <a:noFill/>
              </a:ln>
              <a:effectLst/>
              <a:uLnTx/>
              <a:uFillTx/>
              <a:latin typeface="Calibri"/>
              <a:ea typeface="+mn-ea"/>
              <a:cs typeface="+mn-cs"/>
            </a:endParaRPr>
          </a:p>
          <a:p>
            <a:pPr marL="1143000" marR="0" lvl="2"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effectLst/>
              <a:uLnTx/>
              <a:uFillTx/>
              <a:latin typeface="Calibri"/>
              <a:ea typeface="+mn-ea"/>
              <a:cs typeface="+mn-cs"/>
            </a:endParaRPr>
          </a:p>
        </p:txBody>
      </p:sp>
      <p:sp>
        <p:nvSpPr>
          <p:cNvPr id="11" name="Rectangle 10">
            <a:extLst>
              <a:ext uri="{FF2B5EF4-FFF2-40B4-BE49-F238E27FC236}">
                <a16:creationId xmlns:a16="http://schemas.microsoft.com/office/drawing/2014/main" id="{B74BFF49-BAA2-4E39-B83A-473C6C65E96D}"/>
              </a:ext>
            </a:extLst>
          </p:cNvPr>
          <p:cNvSpPr/>
          <p:nvPr/>
        </p:nvSpPr>
        <p:spPr bwMode="ltGray">
          <a:xfrm>
            <a:off x="0" y="0"/>
            <a:ext cx="9144000" cy="461665"/>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Euphemia"/>
              <a:ea typeface="+mn-ea"/>
              <a:cs typeface="+mn-cs"/>
            </a:endParaRPr>
          </a:p>
        </p:txBody>
      </p:sp>
      <p:sp>
        <p:nvSpPr>
          <p:cNvPr id="13" name="TextBox 12">
            <a:extLst>
              <a:ext uri="{FF2B5EF4-FFF2-40B4-BE49-F238E27FC236}">
                <a16:creationId xmlns:a16="http://schemas.microsoft.com/office/drawing/2014/main" id="{98931DAA-370C-423B-BE03-B3E64191C244}"/>
              </a:ext>
            </a:extLst>
          </p:cNvPr>
          <p:cNvSpPr txBox="1"/>
          <p:nvPr/>
        </p:nvSpPr>
        <p:spPr>
          <a:xfrm>
            <a:off x="-15240" y="0"/>
            <a:ext cx="9144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rPr>
              <a:t>GIS Updates</a:t>
            </a:r>
          </a:p>
        </p:txBody>
      </p:sp>
      <p:sp>
        <p:nvSpPr>
          <p:cNvPr id="8" name="Rectangle 7">
            <a:extLst>
              <a:ext uri="{FF2B5EF4-FFF2-40B4-BE49-F238E27FC236}">
                <a16:creationId xmlns:a16="http://schemas.microsoft.com/office/drawing/2014/main" id="{49C315A9-06A4-4A39-9470-8CB17EDFC04C}"/>
              </a:ext>
            </a:extLst>
          </p:cNvPr>
          <p:cNvSpPr/>
          <p:nvPr/>
        </p:nvSpPr>
        <p:spPr bwMode="white">
          <a:xfrm>
            <a:off x="0" y="461856"/>
            <a:ext cx="9144000" cy="84590"/>
          </a:xfrm>
          <a:prstGeom prst="rect">
            <a:avLst/>
          </a:prstGeom>
          <a:solidFill>
            <a:srgbClr val="1322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6E203837-367B-4525-8275-393ABEE83971}"/>
              </a:ext>
            </a:extLst>
          </p:cNvPr>
          <p:cNvSpPr txBox="1"/>
          <p:nvPr/>
        </p:nvSpPr>
        <p:spPr>
          <a:xfrm>
            <a:off x="339850" y="1695729"/>
            <a:ext cx="8433820" cy="523220"/>
          </a:xfrm>
          <a:prstGeom prst="rect">
            <a:avLst/>
          </a:prstGeom>
          <a:solidFill>
            <a:srgbClr val="CCECFF"/>
          </a:solidFill>
          <a:effectLst>
            <a:softEdge rad="63500"/>
          </a:effectLst>
        </p:spPr>
        <p:txBody>
          <a:bodyPr wrap="square" rtlCol="0">
            <a:spAutoFit/>
          </a:bodyPr>
          <a:lstStyle/>
          <a:p>
            <a:pPr algn="ctr"/>
            <a:r>
              <a:rPr lang="en-US" sz="2800" b="1" dirty="0">
                <a:latin typeface="Calibri"/>
              </a:rPr>
              <a:t>How Should I Plan?</a:t>
            </a:r>
          </a:p>
        </p:txBody>
      </p:sp>
    </p:spTree>
    <p:extLst>
      <p:ext uri="{BB962C8B-B14F-4D97-AF65-F5344CB8AC3E}">
        <p14:creationId xmlns:p14="http://schemas.microsoft.com/office/powerpoint/2010/main" val="35514484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E978A4-649D-4357-A357-4ABCC71D8F40}"/>
              </a:ext>
            </a:extLst>
          </p:cNvPr>
          <p:cNvSpPr/>
          <p:nvPr/>
        </p:nvSpPr>
        <p:spPr>
          <a:xfrm>
            <a:off x="0" y="648386"/>
            <a:ext cx="9144000" cy="6209613"/>
          </a:xfrm>
          <a:prstGeom prst="rect">
            <a:avLst/>
          </a:prstGeom>
          <a:gradFill flip="none" rotWithShape="1">
            <a:gsLst>
              <a:gs pos="100000">
                <a:srgbClr val="13223D"/>
              </a:gs>
              <a:gs pos="1000">
                <a:srgbClr val="505E8A"/>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DBBCAF7E-02CE-48EA-BEC9-F15FDC18CD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E2919-D427-4CE2-80E2-33083554A27B}"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ubtitle 2">
            <a:extLst>
              <a:ext uri="{FF2B5EF4-FFF2-40B4-BE49-F238E27FC236}">
                <a16:creationId xmlns:a16="http://schemas.microsoft.com/office/drawing/2014/main" id="{FF0E806F-0440-4B8D-A0B3-B7C16D16F287}"/>
              </a:ext>
            </a:extLst>
          </p:cNvPr>
          <p:cNvSpPr txBox="1">
            <a:spLocks/>
          </p:cNvSpPr>
          <p:nvPr/>
        </p:nvSpPr>
        <p:spPr>
          <a:xfrm>
            <a:off x="483079" y="950893"/>
            <a:ext cx="8660921" cy="597814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3600" b="1" dirty="0">
                <a:solidFill>
                  <a:schemeClr val="bg1"/>
                </a:solidFill>
                <a:latin typeface="Calibri"/>
              </a:rPr>
              <a:t>GIS Updates: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US" sz="1400" b="1" dirty="0">
              <a:solidFill>
                <a:schemeClr val="bg1"/>
              </a:solidFill>
              <a:latin typeface="Calibri"/>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3600" b="1" dirty="0">
                <a:solidFill>
                  <a:srgbClr val="FFFF00"/>
                </a:solidFill>
                <a:latin typeface="Calibri"/>
              </a:rPr>
              <a:t>Topographic Wetness Index: </a:t>
            </a:r>
            <a:r>
              <a:rPr lang="en-US" sz="2400" b="1" dirty="0">
                <a:solidFill>
                  <a:schemeClr val="bg1"/>
                </a:solidFill>
                <a:latin typeface="Calibri"/>
              </a:rPr>
              <a:t>New GIS layer that extrapolates soil wetness and make it easier to identify ephemeral streams and areas likely to see collect overland flow</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400" b="1" i="0" u="none" strike="noStrike" kern="1200" cap="none" spc="0" normalizeH="0" baseline="0" noProof="0" dirty="0">
              <a:ln>
                <a:noFill/>
              </a:ln>
              <a:solidFill>
                <a:schemeClr val="bg1"/>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3600" b="1" dirty="0">
                <a:solidFill>
                  <a:srgbClr val="FFFF00"/>
                </a:solidFill>
                <a:latin typeface="Calibri"/>
              </a:rPr>
              <a:t>Project Error Checker: </a:t>
            </a:r>
            <a:r>
              <a:rPr lang="en-US" sz="2400" b="1" dirty="0">
                <a:solidFill>
                  <a:schemeClr val="bg1"/>
                </a:solidFill>
                <a:latin typeface="Calibri"/>
              </a:rPr>
              <a:t>New GIS feature to double check the project data entered for worksites for typos or obvious errors.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400" b="1" i="0" u="none" strike="noStrike" kern="1200" cap="none" spc="0" normalizeH="0" baseline="0" noProof="0" dirty="0">
              <a:ln>
                <a:noFill/>
              </a:ln>
              <a:solidFill>
                <a:schemeClr val="bg1"/>
              </a:solidFill>
              <a:effectLst/>
              <a:uLnTx/>
              <a:uFillTx/>
              <a:latin typeface="Calibri"/>
              <a:ea typeface="+mn-ea"/>
              <a:cs typeface="+mn-cs"/>
            </a:endParaRPr>
          </a:p>
          <a:p>
            <a:pPr>
              <a:defRPr/>
            </a:pPr>
            <a:r>
              <a:rPr lang="en-US" sz="3600" b="1" dirty="0">
                <a:solidFill>
                  <a:srgbClr val="FFFF00"/>
                </a:solidFill>
                <a:latin typeface="Calibri"/>
              </a:rPr>
              <a:t>Financial Update: </a:t>
            </a:r>
            <a:r>
              <a:rPr lang="en-US" sz="2400" b="1" dirty="0">
                <a:solidFill>
                  <a:schemeClr val="bg1"/>
                </a:solidFill>
                <a:latin typeface="Calibri"/>
              </a:rPr>
              <a:t>Brief updates related to administrative and education spending.</a:t>
            </a:r>
            <a:endParaRPr kumimoji="0" lang="en-US" sz="2400" b="0" i="0" u="none" strike="noStrike" kern="1200" cap="none" spc="0" normalizeH="0" baseline="0" noProof="0" dirty="0">
              <a:ln>
                <a:noFill/>
              </a:ln>
              <a:solidFill>
                <a:schemeClr val="bg1"/>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chemeClr val="bg1"/>
              </a:solidFill>
              <a:effectLst/>
              <a:uLnTx/>
              <a:uFillTx/>
              <a:latin typeface="Calibri"/>
              <a:ea typeface="+mn-ea"/>
              <a:cs typeface="+mn-cs"/>
            </a:endParaRPr>
          </a:p>
          <a:p>
            <a:pPr marL="1143000" marR="0" lvl="2"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chemeClr val="bg1"/>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B74BFF49-BAA2-4E39-B83A-473C6C65E96D}"/>
              </a:ext>
            </a:extLst>
          </p:cNvPr>
          <p:cNvSpPr/>
          <p:nvPr/>
        </p:nvSpPr>
        <p:spPr bwMode="ltGray">
          <a:xfrm>
            <a:off x="0" y="0"/>
            <a:ext cx="9144000" cy="728372"/>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Euphemia"/>
              <a:ea typeface="+mn-ea"/>
              <a:cs typeface="+mn-cs"/>
            </a:endParaRPr>
          </a:p>
        </p:txBody>
      </p:sp>
      <p:sp>
        <p:nvSpPr>
          <p:cNvPr id="12" name="Rectangle 11">
            <a:extLst>
              <a:ext uri="{FF2B5EF4-FFF2-40B4-BE49-F238E27FC236}">
                <a16:creationId xmlns:a16="http://schemas.microsoft.com/office/drawing/2014/main" id="{DE54435F-A437-49F2-AA1B-4B74A478E8BC}"/>
              </a:ext>
            </a:extLst>
          </p:cNvPr>
          <p:cNvSpPr/>
          <p:nvPr/>
        </p:nvSpPr>
        <p:spPr bwMode="white">
          <a:xfrm>
            <a:off x="0" y="648386"/>
            <a:ext cx="9144000" cy="893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CEE3DBB4-DBBB-47E2-B01B-0C0B1AB94A0C}"/>
              </a:ext>
            </a:extLst>
          </p:cNvPr>
          <p:cNvSpPr/>
          <p:nvPr/>
        </p:nvSpPr>
        <p:spPr bwMode="ltGray">
          <a:xfrm>
            <a:off x="0" y="0"/>
            <a:ext cx="9144000" cy="728372"/>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Euphemia"/>
              <a:ea typeface="+mn-ea"/>
              <a:cs typeface="+mn-cs"/>
            </a:endParaRPr>
          </a:p>
        </p:txBody>
      </p:sp>
      <p:sp>
        <p:nvSpPr>
          <p:cNvPr id="10" name="Rectangle 9">
            <a:extLst>
              <a:ext uri="{FF2B5EF4-FFF2-40B4-BE49-F238E27FC236}">
                <a16:creationId xmlns:a16="http://schemas.microsoft.com/office/drawing/2014/main" id="{39876220-FA19-40CB-B89B-CE9514F95BBD}"/>
              </a:ext>
            </a:extLst>
          </p:cNvPr>
          <p:cNvSpPr/>
          <p:nvPr/>
        </p:nvSpPr>
        <p:spPr bwMode="white">
          <a:xfrm>
            <a:off x="0" y="648386"/>
            <a:ext cx="9144000" cy="893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3FB1B09E-5EDF-4147-B4E7-1D1E6946595F}"/>
              </a:ext>
            </a:extLst>
          </p:cNvPr>
          <p:cNvSpPr txBox="1"/>
          <p:nvPr/>
        </p:nvSpPr>
        <p:spPr>
          <a:xfrm>
            <a:off x="0" y="73020"/>
            <a:ext cx="9144000" cy="1077218"/>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rPr>
              <a:t>GIS Updates:</a:t>
            </a:r>
            <a:endParaRPr kumimoji="0" lang="en-US" sz="28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endParaRPr>
          </a:p>
        </p:txBody>
      </p:sp>
      <p:sp>
        <p:nvSpPr>
          <p:cNvPr id="16" name="TextBox 15">
            <a:extLst>
              <a:ext uri="{FF2B5EF4-FFF2-40B4-BE49-F238E27FC236}">
                <a16:creationId xmlns:a16="http://schemas.microsoft.com/office/drawing/2014/main" id="{E1328FF8-2160-47B8-BA63-E36BCE7ED2AB}"/>
              </a:ext>
            </a:extLst>
          </p:cNvPr>
          <p:cNvSpPr txBox="1"/>
          <p:nvPr/>
        </p:nvSpPr>
        <p:spPr>
          <a:xfrm>
            <a:off x="3476897" y="10698"/>
            <a:ext cx="4602480" cy="646331"/>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800" b="1" dirty="0">
                <a:ln w="19050">
                  <a:solidFill>
                    <a:prstClr val="black"/>
                  </a:solidFill>
                </a:ln>
                <a:solidFill>
                  <a:srgbClr val="FFFF00"/>
                </a:solidFill>
                <a:effectLst>
                  <a:outerShdw blurRad="63500" sx="102000" sy="102000" algn="ctr" rotWithShape="0">
                    <a:prstClr val="black">
                      <a:alpha val="40000"/>
                    </a:prstClr>
                  </a:outerShdw>
                </a:effectLst>
                <a:latin typeface="Arial Black" panose="020B0A04020102020204" pitchFamily="34" charset="0"/>
              </a:rPr>
              <a:t>Topographic Wetness Index / Project Error Checker / Financial</a:t>
            </a:r>
            <a:endParaRPr kumimoji="0" lang="en-US" sz="18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endParaRPr>
          </a:p>
        </p:txBody>
      </p:sp>
    </p:spTree>
    <p:extLst>
      <p:ext uri="{BB962C8B-B14F-4D97-AF65-F5344CB8AC3E}">
        <p14:creationId xmlns:p14="http://schemas.microsoft.com/office/powerpoint/2010/main" val="19801284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E978A4-649D-4357-A357-4ABCC71D8F40}"/>
              </a:ext>
            </a:extLst>
          </p:cNvPr>
          <p:cNvSpPr/>
          <p:nvPr/>
        </p:nvSpPr>
        <p:spPr>
          <a:xfrm>
            <a:off x="-15240" y="638295"/>
            <a:ext cx="9144000" cy="6306791"/>
          </a:xfrm>
          <a:prstGeom prst="rect">
            <a:avLst/>
          </a:prstGeom>
          <a:solidFill>
            <a:srgbClr val="FFFFCC"/>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DBBCAF7E-02CE-48EA-BEC9-F15FDC18CD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E2919-D427-4CE2-80E2-33083554A27B}"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ubtitle 2">
            <a:extLst>
              <a:ext uri="{FF2B5EF4-FFF2-40B4-BE49-F238E27FC236}">
                <a16:creationId xmlns:a16="http://schemas.microsoft.com/office/drawing/2014/main" id="{FF0E806F-0440-4B8D-A0B3-B7C16D16F287}"/>
              </a:ext>
            </a:extLst>
          </p:cNvPr>
          <p:cNvSpPr txBox="1">
            <a:spLocks/>
          </p:cNvSpPr>
          <p:nvPr/>
        </p:nvSpPr>
        <p:spPr>
          <a:xfrm>
            <a:off x="378576" y="715532"/>
            <a:ext cx="8136773" cy="590298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None/>
              <a:tabLst/>
              <a:defRPr/>
            </a:pPr>
            <a:r>
              <a:rPr kumimoji="0" lang="en-US" sz="3600" b="1" i="0" u="sng" strike="noStrike" kern="1200" cap="none" spc="0" normalizeH="0" baseline="0" noProof="0" dirty="0">
                <a:ln>
                  <a:noFill/>
                </a:ln>
                <a:solidFill>
                  <a:srgbClr val="FF0000"/>
                </a:solidFill>
                <a:effectLst/>
                <a:uLnTx/>
                <a:uFillTx/>
                <a:latin typeface="Calibri"/>
                <a:ea typeface="+mn-ea"/>
                <a:cs typeface="+mn-cs"/>
              </a:rPr>
              <a:t>Winter Assessments</a:t>
            </a:r>
          </a:p>
          <a:p>
            <a:pPr lvl="1">
              <a:buFont typeface="Arial" panose="020B0604020202020204" pitchFamily="34" charset="0"/>
              <a:buChar char="•"/>
              <a:defRPr/>
            </a:pPr>
            <a:r>
              <a:rPr kumimoji="0" lang="en-US" sz="2400" b="1" i="0" u="none" strike="noStrike" kern="1200" cap="none" spc="0" normalizeH="0" baseline="0" noProof="0" dirty="0">
                <a:ln>
                  <a:noFill/>
                </a:ln>
                <a:effectLst/>
                <a:uLnTx/>
                <a:uFillTx/>
                <a:latin typeface="Calibri"/>
                <a:ea typeface="+mn-ea"/>
                <a:cs typeface="+mn-cs"/>
              </a:rPr>
              <a:t>Unpaved Road Assessments: </a:t>
            </a:r>
            <a:r>
              <a:rPr kumimoji="0" lang="en-US" sz="2400" i="0" u="none" strike="noStrike" kern="1200" cap="none" spc="0" normalizeH="0" baseline="0" noProof="0" dirty="0">
                <a:ln>
                  <a:noFill/>
                </a:ln>
                <a:effectLst/>
                <a:uLnTx/>
                <a:uFillTx/>
                <a:latin typeface="Calibri"/>
                <a:ea typeface="+mn-ea"/>
                <a:cs typeface="+mn-cs"/>
              </a:rPr>
              <a:t>driving unpaved roads in your county and identifying pollution sites</a:t>
            </a:r>
          </a:p>
          <a:p>
            <a:pPr lvl="1">
              <a:buFont typeface="Arial" panose="020B0604020202020204" pitchFamily="34" charset="0"/>
              <a:buChar char="•"/>
              <a:defRPr/>
            </a:pPr>
            <a:r>
              <a:rPr kumimoji="0" lang="en-US" sz="2400" b="1" i="0" u="sng" strike="noStrike" kern="1200" cap="none" spc="0" normalizeH="0" baseline="0" noProof="0" dirty="0">
                <a:ln>
                  <a:noFill/>
                </a:ln>
                <a:solidFill>
                  <a:srgbClr val="FF0000"/>
                </a:solidFill>
                <a:effectLst/>
                <a:uLnTx/>
                <a:uFillTx/>
                <a:latin typeface="Calibri"/>
                <a:ea typeface="+mn-ea"/>
                <a:cs typeface="+mn-cs"/>
              </a:rPr>
              <a:t>November through May </a:t>
            </a:r>
            <a:r>
              <a:rPr kumimoji="0" lang="en-US" sz="2400" b="1" i="0" u="none" strike="noStrike" kern="1200" cap="none" spc="0" normalizeH="0" baseline="0" noProof="0" dirty="0">
                <a:ln>
                  <a:noFill/>
                </a:ln>
                <a:solidFill>
                  <a:srgbClr val="FF0000"/>
                </a:solidFill>
                <a:effectLst/>
                <a:uLnTx/>
                <a:uFillTx/>
                <a:latin typeface="Calibri"/>
                <a:ea typeface="+mn-ea"/>
                <a:cs typeface="+mn-cs"/>
              </a:rPr>
              <a:t>is the best time to do unpaved road assessments </a:t>
            </a:r>
            <a:r>
              <a:rPr kumimoji="0" lang="en-US" sz="2000" b="1" i="1" u="none" strike="noStrike" kern="1200" cap="none" spc="0" normalizeH="0" baseline="0" noProof="0" dirty="0">
                <a:ln>
                  <a:noFill/>
                </a:ln>
                <a:solidFill>
                  <a:srgbClr val="FF0000"/>
                </a:solidFill>
                <a:effectLst/>
                <a:uLnTx/>
                <a:uFillTx/>
                <a:latin typeface="Calibri"/>
                <a:ea typeface="+mn-ea"/>
                <a:cs typeface="+mn-cs"/>
              </a:rPr>
              <a:t>(with &lt;~3” of snow cover)</a:t>
            </a:r>
          </a:p>
          <a:p>
            <a:pPr lvl="1">
              <a:buFont typeface="Arial" panose="020B0604020202020204" pitchFamily="34" charset="0"/>
              <a:buChar char="•"/>
              <a:defRPr/>
            </a:pPr>
            <a:r>
              <a:rPr kumimoji="0" lang="en-US" sz="2400" b="1" i="0" u="none" strike="noStrike" kern="1200" cap="none" spc="0" normalizeH="0" baseline="0" noProof="0" dirty="0">
                <a:ln>
                  <a:noFill/>
                </a:ln>
                <a:effectLst/>
                <a:uLnTx/>
                <a:uFillTx/>
                <a:latin typeface="Calibri"/>
                <a:ea typeface="+mn-ea"/>
                <a:cs typeface="+mn-cs"/>
              </a:rPr>
              <a:t>Webinar 12/22: </a:t>
            </a:r>
            <a:r>
              <a:rPr kumimoji="0" lang="en-US" sz="2400" i="0" u="none" strike="noStrike" kern="1200" cap="none" spc="0" normalizeH="0" baseline="0" noProof="0" dirty="0">
                <a:ln>
                  <a:noFill/>
                </a:ln>
                <a:effectLst/>
                <a:uLnTx/>
                <a:uFillTx/>
                <a:latin typeface="Calibri"/>
                <a:ea typeface="+mn-ea"/>
                <a:cs typeface="+mn-cs"/>
              </a:rPr>
              <a:t>Assessment Refresher/Primer </a:t>
            </a:r>
          </a:p>
          <a:p>
            <a:pPr lvl="1">
              <a:buFont typeface="Arial" panose="020B0604020202020204" pitchFamily="34" charset="0"/>
              <a:buChar char="•"/>
              <a:defRPr/>
            </a:pPr>
            <a:r>
              <a:rPr lang="en-US" sz="2400" b="1" dirty="0">
                <a:latin typeface="Calibri"/>
              </a:rPr>
              <a:t>Recorded Webinar Training on CDGRS website:</a:t>
            </a:r>
          </a:p>
          <a:p>
            <a:pPr lvl="2">
              <a:defRPr/>
            </a:pPr>
            <a:r>
              <a:rPr kumimoji="0" lang="en-US" i="0" u="none" strike="noStrike" kern="1200" cap="none" spc="0" normalizeH="0" baseline="0" noProof="0" dirty="0">
                <a:ln>
                  <a:noFill/>
                </a:ln>
                <a:effectLst/>
                <a:uLnTx/>
                <a:uFillTx/>
                <a:latin typeface="Calibri"/>
                <a:ea typeface="+mn-ea"/>
                <a:cs typeface="+mn-cs"/>
              </a:rPr>
              <a:t>~1.5 hours total, broken into 8 sections</a:t>
            </a:r>
          </a:p>
          <a:p>
            <a:pPr lvl="2">
              <a:defRPr/>
            </a:pPr>
            <a:r>
              <a:rPr kumimoji="0" lang="en-US" sz="2000" i="0" u="none" strike="noStrike" kern="1200" cap="none" spc="0" normalizeH="0" baseline="0" noProof="0" dirty="0">
                <a:ln>
                  <a:noFill/>
                </a:ln>
                <a:effectLst/>
                <a:uLnTx/>
                <a:uFillTx/>
                <a:latin typeface="Calibri"/>
                <a:ea typeface="+mn-ea"/>
                <a:cs typeface="+mn-cs"/>
                <a:hlinkClick r:id="rId2"/>
              </a:rPr>
              <a:t>www.dirtandgravelroads.org</a:t>
            </a:r>
            <a:r>
              <a:rPr kumimoji="0" lang="en-US" sz="2000" i="0" u="none" strike="noStrike" kern="1200" cap="none" spc="0" normalizeH="0" baseline="0" noProof="0" dirty="0">
                <a:ln>
                  <a:noFill/>
                </a:ln>
                <a:effectLst/>
                <a:uLnTx/>
                <a:uFillTx/>
                <a:latin typeface="Calibri"/>
                <a:ea typeface="+mn-ea"/>
                <a:cs typeface="+mn-cs"/>
              </a:rPr>
              <a:t> – education - assessment</a:t>
            </a:r>
          </a:p>
        </p:txBody>
      </p:sp>
      <p:sp>
        <p:nvSpPr>
          <p:cNvPr id="11" name="Rectangle 10">
            <a:extLst>
              <a:ext uri="{FF2B5EF4-FFF2-40B4-BE49-F238E27FC236}">
                <a16:creationId xmlns:a16="http://schemas.microsoft.com/office/drawing/2014/main" id="{B74BFF49-BAA2-4E39-B83A-473C6C65E96D}"/>
              </a:ext>
            </a:extLst>
          </p:cNvPr>
          <p:cNvSpPr/>
          <p:nvPr/>
        </p:nvSpPr>
        <p:spPr bwMode="ltGray">
          <a:xfrm>
            <a:off x="0" y="0"/>
            <a:ext cx="9144000" cy="461665"/>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Euphemia"/>
              <a:ea typeface="+mn-ea"/>
              <a:cs typeface="+mn-cs"/>
            </a:endParaRPr>
          </a:p>
        </p:txBody>
      </p:sp>
      <p:sp>
        <p:nvSpPr>
          <p:cNvPr id="13" name="TextBox 12">
            <a:extLst>
              <a:ext uri="{FF2B5EF4-FFF2-40B4-BE49-F238E27FC236}">
                <a16:creationId xmlns:a16="http://schemas.microsoft.com/office/drawing/2014/main" id="{98931DAA-370C-423B-BE03-B3E64191C244}"/>
              </a:ext>
            </a:extLst>
          </p:cNvPr>
          <p:cNvSpPr txBox="1"/>
          <p:nvPr/>
        </p:nvSpPr>
        <p:spPr>
          <a:xfrm>
            <a:off x="-15240" y="0"/>
            <a:ext cx="9144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rPr>
              <a:t>GIS Updates</a:t>
            </a:r>
          </a:p>
        </p:txBody>
      </p:sp>
      <p:sp>
        <p:nvSpPr>
          <p:cNvPr id="8" name="Rectangle 7">
            <a:extLst>
              <a:ext uri="{FF2B5EF4-FFF2-40B4-BE49-F238E27FC236}">
                <a16:creationId xmlns:a16="http://schemas.microsoft.com/office/drawing/2014/main" id="{49C315A9-06A4-4A39-9470-8CB17EDFC04C}"/>
              </a:ext>
            </a:extLst>
          </p:cNvPr>
          <p:cNvSpPr/>
          <p:nvPr/>
        </p:nvSpPr>
        <p:spPr bwMode="white">
          <a:xfrm>
            <a:off x="0" y="461856"/>
            <a:ext cx="9144000" cy="84590"/>
          </a:xfrm>
          <a:prstGeom prst="rect">
            <a:avLst/>
          </a:prstGeom>
          <a:solidFill>
            <a:srgbClr val="1322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picture containing outdoor, tree, nature, plant&#10;&#10;Description automatically generated">
            <a:extLst>
              <a:ext uri="{FF2B5EF4-FFF2-40B4-BE49-F238E27FC236}">
                <a16:creationId xmlns:a16="http://schemas.microsoft.com/office/drawing/2014/main" id="{3F07B206-4152-46DA-BA10-F59E5307836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5240" y="4659086"/>
            <a:ext cx="9144000" cy="2363237"/>
          </a:xfrm>
          <a:prstGeom prst="rect">
            <a:avLst/>
          </a:prstGeom>
        </p:spPr>
      </p:pic>
    </p:spTree>
    <p:extLst>
      <p:ext uri="{BB962C8B-B14F-4D97-AF65-F5344CB8AC3E}">
        <p14:creationId xmlns:p14="http://schemas.microsoft.com/office/powerpoint/2010/main" val="5208588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E978A4-649D-4357-A357-4ABCC71D8F40}"/>
              </a:ext>
            </a:extLst>
          </p:cNvPr>
          <p:cNvSpPr/>
          <p:nvPr/>
        </p:nvSpPr>
        <p:spPr>
          <a:xfrm>
            <a:off x="-15240" y="638295"/>
            <a:ext cx="9144000" cy="6306791"/>
          </a:xfrm>
          <a:prstGeom prst="rect">
            <a:avLst/>
          </a:prstGeom>
          <a:solidFill>
            <a:srgbClr val="FFFFCC"/>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DBBCAF7E-02CE-48EA-BEC9-F15FDC18CD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E2919-D427-4CE2-80E2-33083554A27B}"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ubtitle 2">
            <a:extLst>
              <a:ext uri="{FF2B5EF4-FFF2-40B4-BE49-F238E27FC236}">
                <a16:creationId xmlns:a16="http://schemas.microsoft.com/office/drawing/2014/main" id="{FF0E806F-0440-4B8D-A0B3-B7C16D16F287}"/>
              </a:ext>
            </a:extLst>
          </p:cNvPr>
          <p:cNvSpPr txBox="1">
            <a:spLocks/>
          </p:cNvSpPr>
          <p:nvPr/>
        </p:nvSpPr>
        <p:spPr>
          <a:xfrm>
            <a:off x="378576" y="715532"/>
            <a:ext cx="8136773" cy="590298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None/>
              <a:tabLst/>
              <a:defRPr/>
            </a:pPr>
            <a:r>
              <a:rPr kumimoji="0" lang="en-US" sz="3600" b="1" i="0" u="sng" strike="noStrike" kern="1200" cap="none" spc="0" normalizeH="0" baseline="0" noProof="0" dirty="0">
                <a:ln>
                  <a:noFill/>
                </a:ln>
                <a:solidFill>
                  <a:srgbClr val="FF0000"/>
                </a:solidFill>
                <a:effectLst/>
                <a:uLnTx/>
                <a:uFillTx/>
                <a:latin typeface="Calibri"/>
                <a:ea typeface="+mn-ea"/>
                <a:cs typeface="+mn-cs"/>
              </a:rPr>
              <a:t>Winter Technical Assistance</a:t>
            </a:r>
          </a:p>
          <a:p>
            <a:pPr lvl="1">
              <a:buFont typeface="Arial" panose="020B0604020202020204" pitchFamily="34" charset="0"/>
              <a:buChar char="•"/>
              <a:defRPr/>
            </a:pPr>
            <a:r>
              <a:rPr lang="en-US" sz="2400" dirty="0">
                <a:latin typeface="Calibri"/>
              </a:rPr>
              <a:t>Increased availability at CDs, CDGRS, SCC, and TU over winter months.</a:t>
            </a:r>
          </a:p>
          <a:p>
            <a:pPr lvl="1">
              <a:buFont typeface="Arial" panose="020B0604020202020204" pitchFamily="34" charset="0"/>
              <a:buChar char="•"/>
              <a:defRPr/>
            </a:pPr>
            <a:r>
              <a:rPr lang="en-US" sz="2400" b="1" u="sng" dirty="0">
                <a:solidFill>
                  <a:srgbClr val="FF0000"/>
                </a:solidFill>
                <a:latin typeface="Calibri"/>
              </a:rPr>
              <a:t>December through March </a:t>
            </a:r>
            <a:r>
              <a:rPr kumimoji="0" lang="en-US" sz="2400" b="1" i="0" u="none" strike="noStrike" kern="1200" cap="none" spc="0" normalizeH="0" baseline="0" noProof="0" dirty="0">
                <a:ln>
                  <a:noFill/>
                </a:ln>
                <a:solidFill>
                  <a:srgbClr val="FF0000"/>
                </a:solidFill>
                <a:effectLst/>
                <a:uLnTx/>
                <a:uFillTx/>
                <a:latin typeface="Calibri"/>
                <a:ea typeface="+mn-ea"/>
                <a:cs typeface="+mn-cs"/>
              </a:rPr>
              <a:t>is the easiest time to get CDGRS/TU/SCC on site for planning </a:t>
            </a:r>
            <a:r>
              <a:rPr kumimoji="0" lang="en-US" sz="1800" b="1" i="1" u="none" strike="noStrike" kern="1200" cap="none" spc="0" normalizeH="0" baseline="0" noProof="0" dirty="0">
                <a:ln>
                  <a:noFill/>
                </a:ln>
                <a:solidFill>
                  <a:srgbClr val="FF0000"/>
                </a:solidFill>
                <a:effectLst/>
                <a:uLnTx/>
                <a:uFillTx/>
                <a:latin typeface="Calibri"/>
                <a:ea typeface="+mn-ea"/>
                <a:cs typeface="+mn-cs"/>
              </a:rPr>
              <a:t>(with &lt;~3” of snow cover)</a:t>
            </a:r>
          </a:p>
          <a:p>
            <a:pPr lvl="1">
              <a:buFont typeface="Arial" panose="020B0604020202020204" pitchFamily="34" charset="0"/>
              <a:buChar char="•"/>
              <a:defRPr/>
            </a:pPr>
            <a:r>
              <a:rPr kumimoji="0" lang="en-US" sz="2400" b="1" i="0" u="none" strike="noStrike" kern="1200" cap="none" spc="0" normalizeH="0" baseline="0" noProof="0" dirty="0">
                <a:ln>
                  <a:noFill/>
                </a:ln>
                <a:effectLst/>
                <a:uLnTx/>
                <a:uFillTx/>
                <a:latin typeface="Calibri"/>
                <a:ea typeface="+mn-ea"/>
                <a:cs typeface="+mn-cs"/>
              </a:rPr>
              <a:t>Contact Center/SCC/TU Staff</a:t>
            </a:r>
          </a:p>
          <a:p>
            <a:pPr lvl="1">
              <a:buFont typeface="Arial" panose="020B0604020202020204" pitchFamily="34" charset="0"/>
              <a:buChar char="•"/>
              <a:defRPr/>
            </a:pPr>
            <a:r>
              <a:rPr lang="en-US" sz="2400" b="1" dirty="0">
                <a:latin typeface="Calibri"/>
              </a:rPr>
              <a:t>Not sure who to contact?  Contact me: </a:t>
            </a:r>
            <a:r>
              <a:rPr lang="en-US" sz="2400" b="1" dirty="0">
                <a:latin typeface="Calibri"/>
                <a:hlinkClick r:id="rId2"/>
              </a:rPr>
              <a:t>smb201@psu.edu</a:t>
            </a:r>
            <a:r>
              <a:rPr lang="en-US" sz="2400" b="1" dirty="0">
                <a:latin typeface="Calibri"/>
              </a:rPr>
              <a:t>, 814-865-6967</a:t>
            </a:r>
            <a:endParaRPr kumimoji="0" lang="en-US" sz="2000" i="0" u="none" strike="noStrike" kern="1200" cap="none" spc="0" normalizeH="0" baseline="0" noProof="0" dirty="0">
              <a:ln>
                <a:noFill/>
              </a:ln>
              <a:effectLst/>
              <a:uLnTx/>
              <a:uFillTx/>
              <a:latin typeface="Calibri"/>
              <a:ea typeface="+mn-ea"/>
              <a:cs typeface="+mn-cs"/>
            </a:endParaRPr>
          </a:p>
        </p:txBody>
      </p:sp>
      <p:sp>
        <p:nvSpPr>
          <p:cNvPr id="11" name="Rectangle 10">
            <a:extLst>
              <a:ext uri="{FF2B5EF4-FFF2-40B4-BE49-F238E27FC236}">
                <a16:creationId xmlns:a16="http://schemas.microsoft.com/office/drawing/2014/main" id="{B74BFF49-BAA2-4E39-B83A-473C6C65E96D}"/>
              </a:ext>
            </a:extLst>
          </p:cNvPr>
          <p:cNvSpPr/>
          <p:nvPr/>
        </p:nvSpPr>
        <p:spPr bwMode="ltGray">
          <a:xfrm>
            <a:off x="0" y="0"/>
            <a:ext cx="9144000" cy="461665"/>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Euphemia"/>
              <a:ea typeface="+mn-ea"/>
              <a:cs typeface="+mn-cs"/>
            </a:endParaRPr>
          </a:p>
        </p:txBody>
      </p:sp>
      <p:sp>
        <p:nvSpPr>
          <p:cNvPr id="13" name="TextBox 12">
            <a:extLst>
              <a:ext uri="{FF2B5EF4-FFF2-40B4-BE49-F238E27FC236}">
                <a16:creationId xmlns:a16="http://schemas.microsoft.com/office/drawing/2014/main" id="{98931DAA-370C-423B-BE03-B3E64191C244}"/>
              </a:ext>
            </a:extLst>
          </p:cNvPr>
          <p:cNvSpPr txBox="1"/>
          <p:nvPr/>
        </p:nvSpPr>
        <p:spPr>
          <a:xfrm>
            <a:off x="-15240" y="0"/>
            <a:ext cx="9144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rPr>
              <a:t>GIS Updates</a:t>
            </a:r>
          </a:p>
        </p:txBody>
      </p:sp>
      <p:sp>
        <p:nvSpPr>
          <p:cNvPr id="8" name="Rectangle 7">
            <a:extLst>
              <a:ext uri="{FF2B5EF4-FFF2-40B4-BE49-F238E27FC236}">
                <a16:creationId xmlns:a16="http://schemas.microsoft.com/office/drawing/2014/main" id="{49C315A9-06A4-4A39-9470-8CB17EDFC04C}"/>
              </a:ext>
            </a:extLst>
          </p:cNvPr>
          <p:cNvSpPr/>
          <p:nvPr/>
        </p:nvSpPr>
        <p:spPr bwMode="white">
          <a:xfrm>
            <a:off x="0" y="461856"/>
            <a:ext cx="9144000" cy="84590"/>
          </a:xfrm>
          <a:prstGeom prst="rect">
            <a:avLst/>
          </a:prstGeom>
          <a:solidFill>
            <a:srgbClr val="1322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picture containing snow, outdoor, tree, nature&#10;&#10;Description automatically generated">
            <a:extLst>
              <a:ext uri="{FF2B5EF4-FFF2-40B4-BE49-F238E27FC236}">
                <a16:creationId xmlns:a16="http://schemas.microsoft.com/office/drawing/2014/main" id="{A553E0A2-2DBD-4E56-A274-6B271E77B02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66"/>
          <a:stretch/>
        </p:blipFill>
        <p:spPr>
          <a:xfrm>
            <a:off x="-15241" y="4362999"/>
            <a:ext cx="9228909" cy="2582092"/>
          </a:xfrm>
          <a:prstGeom prst="rect">
            <a:avLst/>
          </a:prstGeom>
        </p:spPr>
      </p:pic>
    </p:spTree>
    <p:extLst>
      <p:ext uri="{BB962C8B-B14F-4D97-AF65-F5344CB8AC3E}">
        <p14:creationId xmlns:p14="http://schemas.microsoft.com/office/powerpoint/2010/main" val="22664550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E978A4-649D-4357-A357-4ABCC71D8F40}"/>
              </a:ext>
            </a:extLst>
          </p:cNvPr>
          <p:cNvSpPr/>
          <p:nvPr/>
        </p:nvSpPr>
        <p:spPr>
          <a:xfrm>
            <a:off x="-15240" y="638295"/>
            <a:ext cx="9144000" cy="6306791"/>
          </a:xfrm>
          <a:prstGeom prst="rect">
            <a:avLst/>
          </a:prstGeom>
          <a:solidFill>
            <a:srgbClr val="FFFFCC"/>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DBBCAF7E-02CE-48EA-BEC9-F15FDC18CD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E2919-D427-4CE2-80E2-33083554A27B}"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ubtitle 2">
            <a:extLst>
              <a:ext uri="{FF2B5EF4-FFF2-40B4-BE49-F238E27FC236}">
                <a16:creationId xmlns:a16="http://schemas.microsoft.com/office/drawing/2014/main" id="{FF0E806F-0440-4B8D-A0B3-B7C16D16F287}"/>
              </a:ext>
            </a:extLst>
          </p:cNvPr>
          <p:cNvSpPr txBox="1">
            <a:spLocks/>
          </p:cNvSpPr>
          <p:nvPr/>
        </p:nvSpPr>
        <p:spPr>
          <a:xfrm>
            <a:off x="378576" y="715532"/>
            <a:ext cx="8136773" cy="590298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None/>
              <a:tabLst/>
              <a:defRPr/>
            </a:pPr>
            <a:r>
              <a:rPr kumimoji="0" lang="en-US" sz="3600" b="1" i="0" u="sng" strike="noStrike" kern="1200" cap="none" spc="0" normalizeH="0" baseline="0" noProof="0" dirty="0">
                <a:ln>
                  <a:noFill/>
                </a:ln>
                <a:solidFill>
                  <a:srgbClr val="FF0000"/>
                </a:solidFill>
                <a:effectLst/>
                <a:uLnTx/>
                <a:uFillTx/>
                <a:latin typeface="Calibri"/>
                <a:ea typeface="+mn-ea"/>
                <a:cs typeface="+mn-cs"/>
              </a:rPr>
              <a:t>Photo Contest</a:t>
            </a:r>
          </a:p>
          <a:p>
            <a:pPr lvl="1">
              <a:buFont typeface="Arial" panose="020B0604020202020204" pitchFamily="34" charset="0"/>
              <a:buChar char="•"/>
              <a:defRPr/>
            </a:pPr>
            <a:r>
              <a:rPr lang="en-US" sz="2400" dirty="0">
                <a:latin typeface="Calibri"/>
              </a:rPr>
              <a:t>Typically held at annual workshop in fall.</a:t>
            </a:r>
          </a:p>
          <a:p>
            <a:pPr lvl="1">
              <a:buFont typeface="Arial" panose="020B0604020202020204" pitchFamily="34" charset="0"/>
              <a:buChar char="•"/>
              <a:defRPr/>
            </a:pPr>
            <a:r>
              <a:rPr lang="en-US" sz="2400" dirty="0">
                <a:latin typeface="Calibri"/>
              </a:rPr>
              <a:t>Planning to hold one over winter to create April 2021 to March 2022 DGLVR calendar</a:t>
            </a:r>
          </a:p>
          <a:p>
            <a:pPr lvl="1">
              <a:buFont typeface="Arial" panose="020B0604020202020204" pitchFamily="34" charset="0"/>
              <a:buChar char="•"/>
              <a:defRPr/>
            </a:pPr>
            <a:r>
              <a:rPr lang="en-US" sz="2400" b="1" dirty="0">
                <a:latin typeface="Calibri"/>
              </a:rPr>
              <a:t>Submit to Amy (alp90@psu.edu)</a:t>
            </a:r>
          </a:p>
          <a:p>
            <a:pPr lvl="2">
              <a:defRPr/>
            </a:pPr>
            <a:r>
              <a:rPr kumimoji="0" lang="en-US" i="0" strike="noStrike" kern="1200" cap="none" spc="0" normalizeH="0" baseline="0" noProof="0" dirty="0">
                <a:ln>
                  <a:noFill/>
                </a:ln>
                <a:effectLst/>
                <a:uLnTx/>
                <a:uFillTx/>
                <a:latin typeface="Calibri"/>
                <a:ea typeface="+mn-ea"/>
                <a:cs typeface="+mn-cs"/>
              </a:rPr>
              <a:t>Before Picture</a:t>
            </a:r>
          </a:p>
          <a:p>
            <a:pPr lvl="2">
              <a:defRPr/>
            </a:pPr>
            <a:r>
              <a:rPr lang="en-US" dirty="0">
                <a:latin typeface="Calibri"/>
              </a:rPr>
              <a:t>After Picture</a:t>
            </a:r>
          </a:p>
          <a:p>
            <a:pPr lvl="2">
              <a:defRPr/>
            </a:pPr>
            <a:r>
              <a:rPr kumimoji="0" lang="en-US" i="0" strike="noStrike" kern="1200" cap="none" spc="0" normalizeH="0" baseline="0" noProof="0" dirty="0">
                <a:ln>
                  <a:noFill/>
                </a:ln>
                <a:effectLst/>
                <a:uLnTx/>
                <a:uFillTx/>
                <a:latin typeface="Calibri"/>
                <a:ea typeface="+mn-ea"/>
                <a:cs typeface="+mn-cs"/>
              </a:rPr>
              <a:t>Project description</a:t>
            </a:r>
            <a:r>
              <a:rPr lang="en-US" dirty="0">
                <a:latin typeface="Calibri"/>
              </a:rPr>
              <a:t>, 200 word max</a:t>
            </a:r>
            <a:endParaRPr kumimoji="0" lang="en-US" i="0" strike="noStrike" kern="1200" cap="none" spc="0" normalizeH="0" baseline="0" noProof="0" dirty="0">
              <a:ln>
                <a:noFill/>
              </a:ln>
              <a:effectLst/>
              <a:uLnTx/>
              <a:uFillTx/>
              <a:latin typeface="Calibri"/>
              <a:ea typeface="+mn-ea"/>
              <a:cs typeface="+mn-cs"/>
            </a:endParaRPr>
          </a:p>
        </p:txBody>
      </p:sp>
      <p:sp>
        <p:nvSpPr>
          <p:cNvPr id="11" name="Rectangle 10">
            <a:extLst>
              <a:ext uri="{FF2B5EF4-FFF2-40B4-BE49-F238E27FC236}">
                <a16:creationId xmlns:a16="http://schemas.microsoft.com/office/drawing/2014/main" id="{B74BFF49-BAA2-4E39-B83A-473C6C65E96D}"/>
              </a:ext>
            </a:extLst>
          </p:cNvPr>
          <p:cNvSpPr/>
          <p:nvPr/>
        </p:nvSpPr>
        <p:spPr bwMode="ltGray">
          <a:xfrm>
            <a:off x="0" y="0"/>
            <a:ext cx="9144000" cy="461665"/>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Euphemia"/>
              <a:ea typeface="+mn-ea"/>
              <a:cs typeface="+mn-cs"/>
            </a:endParaRPr>
          </a:p>
        </p:txBody>
      </p:sp>
      <p:sp>
        <p:nvSpPr>
          <p:cNvPr id="13" name="TextBox 12">
            <a:extLst>
              <a:ext uri="{FF2B5EF4-FFF2-40B4-BE49-F238E27FC236}">
                <a16:creationId xmlns:a16="http://schemas.microsoft.com/office/drawing/2014/main" id="{98931DAA-370C-423B-BE03-B3E64191C244}"/>
              </a:ext>
            </a:extLst>
          </p:cNvPr>
          <p:cNvSpPr txBox="1"/>
          <p:nvPr/>
        </p:nvSpPr>
        <p:spPr>
          <a:xfrm>
            <a:off x="-15240" y="0"/>
            <a:ext cx="9144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rPr>
              <a:t>GIS Updates</a:t>
            </a:r>
          </a:p>
        </p:txBody>
      </p:sp>
      <p:sp>
        <p:nvSpPr>
          <p:cNvPr id="8" name="Rectangle 7">
            <a:extLst>
              <a:ext uri="{FF2B5EF4-FFF2-40B4-BE49-F238E27FC236}">
                <a16:creationId xmlns:a16="http://schemas.microsoft.com/office/drawing/2014/main" id="{49C315A9-06A4-4A39-9470-8CB17EDFC04C}"/>
              </a:ext>
            </a:extLst>
          </p:cNvPr>
          <p:cNvSpPr/>
          <p:nvPr/>
        </p:nvSpPr>
        <p:spPr bwMode="white">
          <a:xfrm>
            <a:off x="0" y="461856"/>
            <a:ext cx="9144000" cy="84590"/>
          </a:xfrm>
          <a:prstGeom prst="rect">
            <a:avLst/>
          </a:prstGeom>
          <a:solidFill>
            <a:srgbClr val="1322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49851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BBCAF7E-02CE-48EA-BEC9-F15FDC18CDA1}"/>
              </a:ext>
            </a:extLst>
          </p:cNvPr>
          <p:cNvSpPr>
            <a:spLocks noGrp="1"/>
          </p:cNvSpPr>
          <p:nvPr>
            <p:ph type="sldNum" sz="quarter" idx="12"/>
          </p:nvPr>
        </p:nvSpPr>
        <p:spPr>
          <a:xfrm>
            <a:off x="6440532" y="6347642"/>
            <a:ext cx="2057400" cy="365125"/>
          </a:xfrm>
        </p:spPr>
        <p:txBody>
          <a:bodyPr/>
          <a:lstStyle/>
          <a:p>
            <a:fld id="{1A8E2919-D427-4CE2-80E2-33083554A27B}" type="slidenum">
              <a:rPr lang="en-US" smtClean="0">
                <a:solidFill>
                  <a:prstClr val="black">
                    <a:tint val="75000"/>
                  </a:prstClr>
                </a:solidFill>
              </a:rPr>
              <a:pPr/>
              <a:t>37</a:t>
            </a:fld>
            <a:endParaRPr lang="en-US">
              <a:solidFill>
                <a:prstClr val="black">
                  <a:tint val="75000"/>
                </a:prstClr>
              </a:solidFill>
            </a:endParaRPr>
          </a:p>
        </p:txBody>
      </p:sp>
      <p:sp>
        <p:nvSpPr>
          <p:cNvPr id="9" name="Subtitle 2">
            <a:extLst>
              <a:ext uri="{FF2B5EF4-FFF2-40B4-BE49-F238E27FC236}">
                <a16:creationId xmlns:a16="http://schemas.microsoft.com/office/drawing/2014/main" id="{FF0E806F-0440-4B8D-A0B3-B7C16D16F287}"/>
              </a:ext>
            </a:extLst>
          </p:cNvPr>
          <p:cNvSpPr txBox="1">
            <a:spLocks/>
          </p:cNvSpPr>
          <p:nvPr/>
        </p:nvSpPr>
        <p:spPr>
          <a:xfrm>
            <a:off x="312089" y="728372"/>
            <a:ext cx="8660921" cy="597814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schemeClr val="bg1"/>
                </a:solidFill>
                <a:effectLst/>
                <a:uLnTx/>
                <a:uFillTx/>
                <a:latin typeface="Calibri"/>
                <a:ea typeface="+mn-ea"/>
                <a:cs typeface="+mn-cs"/>
              </a:rPr>
              <a:t>Survey Results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schemeClr val="bg1"/>
                </a:solidFill>
                <a:effectLst/>
                <a:uLnTx/>
                <a:uFillTx/>
                <a:latin typeface="Calibri"/>
                <a:ea typeface="+mn-ea"/>
                <a:cs typeface="+mn-cs"/>
              </a:rPr>
              <a:t>ESM Trainings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b="1" dirty="0">
                <a:solidFill>
                  <a:schemeClr val="bg1"/>
                </a:solidFill>
                <a:latin typeface="Calibri"/>
              </a:rPr>
              <a:t>Webinars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schemeClr val="bg1"/>
                </a:solidFill>
                <a:effectLst/>
                <a:uLnTx/>
                <a:uFillTx/>
                <a:latin typeface="Calibri"/>
                <a:ea typeface="+mn-ea"/>
                <a:cs typeface="+mn-cs"/>
              </a:rPr>
              <a:t>Longer Remote Trainings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b="1" dirty="0">
                <a:solidFill>
                  <a:schemeClr val="bg1"/>
                </a:solidFill>
                <a:latin typeface="Calibri"/>
              </a:rPr>
              <a:t>Online training Center</a:t>
            </a:r>
            <a:endParaRPr kumimoji="0" lang="en-US" sz="3200" b="1" i="0" u="none" strike="noStrike" kern="1200" cap="none" spc="0" normalizeH="0" baseline="0" noProof="0" dirty="0">
              <a:ln>
                <a:noFill/>
              </a:ln>
              <a:solidFill>
                <a:schemeClr val="bg1"/>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schemeClr val="bg1"/>
                </a:solidFill>
                <a:effectLst/>
                <a:uLnTx/>
                <a:uFillTx/>
                <a:latin typeface="Calibri"/>
                <a:ea typeface="+mn-ea"/>
                <a:cs typeface="+mn-cs"/>
              </a:rPr>
              <a:t>Winter Tech Assists</a:t>
            </a:r>
          </a:p>
          <a:p>
            <a:pPr lvl="2" indent="-342900"/>
            <a:endParaRPr lang="en-US" sz="1100" dirty="0">
              <a:solidFill>
                <a:schemeClr val="bg1"/>
              </a:solidFill>
              <a:latin typeface="Calibri"/>
            </a:endParaRPr>
          </a:p>
          <a:p>
            <a:pPr lvl="2" indent="-342900"/>
            <a:endParaRPr kumimoji="0" lang="en-US" b="0" i="0" u="none" strike="noStrike" kern="1200" cap="none" spc="0" normalizeH="0" baseline="0" noProof="0" dirty="0">
              <a:ln>
                <a:noFill/>
              </a:ln>
              <a:solidFill>
                <a:schemeClr val="bg1"/>
              </a:solidFill>
              <a:effectLst/>
              <a:uLnTx/>
              <a:uFillTx/>
              <a:latin typeface="Calibri"/>
              <a:ea typeface="+mn-ea"/>
              <a:cs typeface="+mn-cs"/>
            </a:endParaRPr>
          </a:p>
        </p:txBody>
      </p:sp>
      <p:pic>
        <p:nvPicPr>
          <p:cNvPr id="10" name="Picture 9" descr="Sun rising over grassy hills">
            <a:extLst>
              <a:ext uri="{FF2B5EF4-FFF2-40B4-BE49-F238E27FC236}">
                <a16:creationId xmlns:a16="http://schemas.microsoft.com/office/drawing/2014/main" id="{8367201D-BBF1-448E-B146-109675F9C60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1681976"/>
            <a:ext cx="9144000" cy="5176024"/>
          </a:xfrm>
          <a:prstGeom prst="rect">
            <a:avLst/>
          </a:prstGeom>
        </p:spPr>
      </p:pic>
      <p:sp>
        <p:nvSpPr>
          <p:cNvPr id="11" name="Rectangle 10">
            <a:extLst>
              <a:ext uri="{FF2B5EF4-FFF2-40B4-BE49-F238E27FC236}">
                <a16:creationId xmlns:a16="http://schemas.microsoft.com/office/drawing/2014/main" id="{B74BFF49-BAA2-4E39-B83A-473C6C65E96D}"/>
              </a:ext>
            </a:extLst>
          </p:cNvPr>
          <p:cNvSpPr/>
          <p:nvPr/>
        </p:nvSpPr>
        <p:spPr bwMode="ltGray">
          <a:xfrm>
            <a:off x="0" y="0"/>
            <a:ext cx="9144000" cy="1681976"/>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prstClr val="white"/>
              </a:solidFill>
              <a:effectLst/>
              <a:uLnTx/>
              <a:uFillTx/>
              <a:latin typeface="Euphemia"/>
              <a:ea typeface="+mn-ea"/>
              <a:cs typeface="+mn-cs"/>
            </a:endParaRPr>
          </a:p>
        </p:txBody>
      </p:sp>
      <p:sp>
        <p:nvSpPr>
          <p:cNvPr id="12" name="Rectangle 11">
            <a:extLst>
              <a:ext uri="{FF2B5EF4-FFF2-40B4-BE49-F238E27FC236}">
                <a16:creationId xmlns:a16="http://schemas.microsoft.com/office/drawing/2014/main" id="{DE54435F-A437-49F2-AA1B-4B74A478E8BC}"/>
              </a:ext>
            </a:extLst>
          </p:cNvPr>
          <p:cNvSpPr/>
          <p:nvPr/>
        </p:nvSpPr>
        <p:spPr bwMode="white">
          <a:xfrm>
            <a:off x="0" y="1600200"/>
            <a:ext cx="9144000" cy="893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3" name="TextBox 12">
            <a:extLst>
              <a:ext uri="{FF2B5EF4-FFF2-40B4-BE49-F238E27FC236}">
                <a16:creationId xmlns:a16="http://schemas.microsoft.com/office/drawing/2014/main" id="{98931DAA-370C-423B-BE03-B3E64191C244}"/>
              </a:ext>
            </a:extLst>
          </p:cNvPr>
          <p:cNvSpPr txBox="1"/>
          <p:nvPr/>
        </p:nvSpPr>
        <p:spPr>
          <a:xfrm>
            <a:off x="3058668" y="263564"/>
            <a:ext cx="6085332"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rPr>
              <a:t>GIS Updates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endParaRPr>
          </a:p>
        </p:txBody>
      </p:sp>
      <p:sp>
        <p:nvSpPr>
          <p:cNvPr id="14" name="TextBox 13">
            <a:extLst>
              <a:ext uri="{FF2B5EF4-FFF2-40B4-BE49-F238E27FC236}">
                <a16:creationId xmlns:a16="http://schemas.microsoft.com/office/drawing/2014/main" id="{FCDA24DA-0051-4BE6-8ECE-E5E3E9C7B18C}"/>
              </a:ext>
            </a:extLst>
          </p:cNvPr>
          <p:cNvSpPr txBox="1"/>
          <p:nvPr/>
        </p:nvSpPr>
        <p:spPr>
          <a:xfrm>
            <a:off x="170990" y="114719"/>
            <a:ext cx="3055625" cy="1415772"/>
          </a:xfrm>
          <a:prstGeom prst="rect">
            <a:avLst/>
          </a:prstGeom>
          <a:noFill/>
        </p:spPr>
        <p:txBody>
          <a:bodyPr wrap="square" rtlCol="0">
            <a:spAutoFit/>
          </a:bodyPr>
          <a:lstStyle/>
          <a:p>
            <a:pPr algn="ctr"/>
            <a:r>
              <a:rPr lang="en-US" b="1" dirty="0">
                <a:solidFill>
                  <a:schemeClr val="bg1"/>
                </a:solidFill>
                <a:effectLst>
                  <a:outerShdw blurRad="38100" dist="38100" dir="2700000" algn="tl">
                    <a:srgbClr val="000000">
                      <a:alpha val="43137"/>
                    </a:srgbClr>
                  </a:outerShdw>
                </a:effectLst>
                <a:latin typeface="Arial Black" panose="020B0A04020102020204" pitchFamily="34" charset="0"/>
              </a:rPr>
              <a:t>Dirt Gravel and Low Volume Road Program</a:t>
            </a:r>
          </a:p>
          <a:p>
            <a:pPr algn="ctr"/>
            <a:r>
              <a:rPr lang="en-US" sz="1050" b="1" dirty="0">
                <a:solidFill>
                  <a:schemeClr val="bg1"/>
                </a:solidFill>
                <a:effectLst>
                  <a:outerShdw blurRad="38100" dist="38100" dir="2700000" algn="tl">
                    <a:srgbClr val="000000">
                      <a:alpha val="43137"/>
                    </a:srgbClr>
                  </a:outerShdw>
                </a:effectLst>
                <a:latin typeface="Arial Black" panose="020B0A04020102020204" pitchFamily="34" charset="0"/>
              </a:rPr>
              <a:t> </a:t>
            </a:r>
            <a:endParaRPr lang="en-US" b="1" dirty="0">
              <a:solidFill>
                <a:schemeClr val="bg1"/>
              </a:solidFill>
              <a:effectLst>
                <a:outerShdw blurRad="38100" dist="38100" dir="2700000" algn="tl">
                  <a:srgbClr val="000000">
                    <a:alpha val="43137"/>
                  </a:srgbClr>
                </a:outerShdw>
              </a:effectLst>
              <a:latin typeface="Arial Black" panose="020B0A04020102020204" pitchFamily="34" charset="0"/>
            </a:endParaRPr>
          </a:p>
          <a:p>
            <a:pPr algn="ctr"/>
            <a:r>
              <a:rPr lang="en-US" sz="3600" b="1" dirty="0">
                <a:solidFill>
                  <a:schemeClr val="bg1"/>
                </a:solidFill>
                <a:effectLst>
                  <a:outerShdw blurRad="38100" dist="38100" dir="2700000" algn="tl">
                    <a:srgbClr val="000000">
                      <a:alpha val="43137"/>
                    </a:srgbClr>
                  </a:outerShdw>
                </a:effectLst>
                <a:latin typeface="Arial Black" panose="020B0A04020102020204" pitchFamily="34" charset="0"/>
              </a:rPr>
              <a:t>WEBINAR</a:t>
            </a:r>
            <a:endParaRPr lang="en-US" sz="24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6" name="Subtitle 2">
            <a:extLst>
              <a:ext uri="{FF2B5EF4-FFF2-40B4-BE49-F238E27FC236}">
                <a16:creationId xmlns:a16="http://schemas.microsoft.com/office/drawing/2014/main" id="{5147A4C5-D12B-4F29-8FF8-A6A7C9C363D3}"/>
              </a:ext>
            </a:extLst>
          </p:cNvPr>
          <p:cNvSpPr txBox="1">
            <a:spLocks/>
          </p:cNvSpPr>
          <p:nvPr/>
        </p:nvSpPr>
        <p:spPr>
          <a:xfrm>
            <a:off x="311724" y="3260866"/>
            <a:ext cx="8520187" cy="38100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2200" b="1" i="1" u="none" strike="noStrike" kern="1200" cap="none" spc="0" normalizeH="0" baseline="0" noProof="0" dirty="0">
              <a:ln>
                <a:noFill/>
              </a:ln>
              <a:solidFill>
                <a:schemeClr val="tx2">
                  <a:lumMod val="75000"/>
                </a:schemeClr>
              </a:solidFill>
              <a:effectLst/>
              <a:uLnTx/>
              <a:uFillTx/>
              <a:latin typeface="Calibri"/>
              <a:ea typeface="+mn-ea"/>
              <a:cs typeface="+mn-cs"/>
            </a:endParaRPr>
          </a:p>
        </p:txBody>
      </p:sp>
      <p:pic>
        <p:nvPicPr>
          <p:cNvPr id="20" name="Picture 19">
            <a:extLst>
              <a:ext uri="{FF2B5EF4-FFF2-40B4-BE49-F238E27FC236}">
                <a16:creationId xmlns:a16="http://schemas.microsoft.com/office/drawing/2014/main" id="{97EFA201-6EDF-4E96-BB8E-A5A2C04E401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69128" y="5848672"/>
            <a:ext cx="2848076" cy="1397141"/>
          </a:xfrm>
          <a:prstGeom prst="rect">
            <a:avLst/>
          </a:prstGeom>
          <a:effectLst>
            <a:softEdge rad="228600"/>
          </a:effectLst>
        </p:spPr>
      </p:pic>
      <p:pic>
        <p:nvPicPr>
          <p:cNvPr id="15" name="Picture 14">
            <a:extLst>
              <a:ext uri="{FF2B5EF4-FFF2-40B4-BE49-F238E27FC236}">
                <a16:creationId xmlns:a16="http://schemas.microsoft.com/office/drawing/2014/main" id="{8C0154EF-0EB2-4978-8F45-A744E6C6DA5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00059" y="6245365"/>
            <a:ext cx="1879965" cy="568690"/>
          </a:xfrm>
          <a:prstGeom prst="rect">
            <a:avLst/>
          </a:prstGeom>
        </p:spPr>
      </p:pic>
      <p:sp>
        <p:nvSpPr>
          <p:cNvPr id="19" name="TextBox 18">
            <a:extLst>
              <a:ext uri="{FF2B5EF4-FFF2-40B4-BE49-F238E27FC236}">
                <a16:creationId xmlns:a16="http://schemas.microsoft.com/office/drawing/2014/main" id="{5C3F23D4-8DB2-44D8-B6B3-CA1BA4A618D5}"/>
              </a:ext>
            </a:extLst>
          </p:cNvPr>
          <p:cNvSpPr txBox="1"/>
          <p:nvPr/>
        </p:nvSpPr>
        <p:spPr>
          <a:xfrm>
            <a:off x="-40926" y="1822447"/>
            <a:ext cx="9225851" cy="1107996"/>
          </a:xfrm>
          <a:prstGeom prst="rect">
            <a:avLst/>
          </a:prstGeom>
          <a:noFill/>
        </p:spPr>
        <p:txBody>
          <a:bodyPr wrap="square">
            <a:spAutoFit/>
          </a:bodyPr>
          <a:lstStyle/>
          <a:p>
            <a:pPr algn="ctr">
              <a:defRPr/>
            </a:pPr>
            <a:r>
              <a:rPr lang="en-US" sz="6600" b="1" dirty="0">
                <a:solidFill>
                  <a:schemeClr val="bg1"/>
                </a:solidFill>
                <a:effectLst>
                  <a:outerShdw blurRad="38100" dist="38100" dir="2700000" algn="tl">
                    <a:srgbClr val="000000">
                      <a:alpha val="43137"/>
                    </a:srgbClr>
                  </a:outerShdw>
                </a:effectLst>
                <a:latin typeface="Calibri"/>
              </a:rPr>
              <a:t>QUESTIONS ?</a:t>
            </a:r>
          </a:p>
        </p:txBody>
      </p:sp>
    </p:spTree>
    <p:extLst>
      <p:ext uri="{BB962C8B-B14F-4D97-AF65-F5344CB8AC3E}">
        <p14:creationId xmlns:p14="http://schemas.microsoft.com/office/powerpoint/2010/main" val="138786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E978A4-649D-4357-A357-4ABCC71D8F40}"/>
              </a:ext>
            </a:extLst>
          </p:cNvPr>
          <p:cNvSpPr/>
          <p:nvPr/>
        </p:nvSpPr>
        <p:spPr>
          <a:xfrm>
            <a:off x="0" y="551209"/>
            <a:ext cx="9144000" cy="6306791"/>
          </a:xfrm>
          <a:prstGeom prst="rect">
            <a:avLst/>
          </a:prstGeom>
          <a:solidFill>
            <a:srgbClr val="FFFFCC"/>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DBBCAF7E-02CE-48EA-BEC9-F15FDC18CD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E2919-D427-4CE2-80E2-33083554A27B}"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ubtitle 2">
            <a:extLst>
              <a:ext uri="{FF2B5EF4-FFF2-40B4-BE49-F238E27FC236}">
                <a16:creationId xmlns:a16="http://schemas.microsoft.com/office/drawing/2014/main" id="{FF0E806F-0440-4B8D-A0B3-B7C16D16F287}"/>
              </a:ext>
            </a:extLst>
          </p:cNvPr>
          <p:cNvSpPr txBox="1">
            <a:spLocks/>
          </p:cNvSpPr>
          <p:nvPr/>
        </p:nvSpPr>
        <p:spPr>
          <a:xfrm>
            <a:off x="378576" y="715532"/>
            <a:ext cx="8660921" cy="597814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None/>
              <a:tabLst/>
              <a:defRPr/>
            </a:pPr>
            <a:r>
              <a:rPr kumimoji="0" lang="en-US" sz="3600" b="1" i="0" u="sng" strike="noStrike" kern="1200" cap="none" spc="0" normalizeH="0" baseline="0" noProof="0" dirty="0">
                <a:ln>
                  <a:noFill/>
                </a:ln>
                <a:solidFill>
                  <a:srgbClr val="FF0000"/>
                </a:solidFill>
                <a:effectLst/>
                <a:uLnTx/>
                <a:uFillTx/>
                <a:latin typeface="Calibri"/>
                <a:ea typeface="+mn-ea"/>
                <a:cs typeface="+mn-cs"/>
              </a:rPr>
              <a:t>Topographic Wetness Index (TWI)</a:t>
            </a:r>
          </a:p>
          <a:p>
            <a:pPr>
              <a:defRPr/>
            </a:pPr>
            <a:r>
              <a:rPr lang="en-US" sz="2800" b="1" dirty="0">
                <a:latin typeface="Calibri"/>
              </a:rPr>
              <a:t>Background</a:t>
            </a:r>
            <a:endParaRPr kumimoji="0" lang="en-US" sz="2800" b="1" i="0" u="none" strike="noStrike" kern="1200" cap="none" spc="0" normalizeH="0" baseline="0" noProof="0" dirty="0">
              <a:ln>
                <a:noFill/>
              </a:ln>
              <a:solidFill>
                <a:srgbClr val="FF0000"/>
              </a:solidFill>
              <a:effectLst/>
              <a:uLnTx/>
              <a:uFillTx/>
              <a:latin typeface="Calibri"/>
              <a:ea typeface="+mn-ea"/>
              <a:cs typeface="+mn-cs"/>
            </a:endParaRPr>
          </a:p>
          <a:p>
            <a:pPr marL="1143000" marR="0" lvl="2"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effectLst/>
                <a:uLnTx/>
                <a:uFillTx/>
                <a:latin typeface="Calibri"/>
                <a:ea typeface="+mn-ea"/>
                <a:cs typeface="+mn-cs"/>
              </a:rPr>
              <a:t>Approximates soil moisture and flow channels</a:t>
            </a:r>
          </a:p>
          <a:p>
            <a:pPr marL="1143000" marR="0" lvl="2"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dirty="0">
                <a:latin typeface="Calibri"/>
              </a:rPr>
              <a:t>It is NOT a direct measurement</a:t>
            </a:r>
          </a:p>
          <a:p>
            <a:pPr marL="1143000" marR="0" lvl="2"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effectLst/>
                <a:uLnTx/>
                <a:uFillTx/>
                <a:latin typeface="Calibri"/>
                <a:ea typeface="+mn-ea"/>
                <a:cs typeface="+mn-cs"/>
              </a:rPr>
              <a:t>What it lo</a:t>
            </a:r>
            <a:r>
              <a:rPr lang="en-US" dirty="0">
                <a:latin typeface="Calibri"/>
              </a:rPr>
              <a:t>oks like:</a:t>
            </a:r>
            <a:endParaRPr kumimoji="0" lang="en-US" b="0" i="0" u="none" strike="noStrike" kern="1200" cap="none" spc="0" normalizeH="0" baseline="0" noProof="0" dirty="0">
              <a:ln>
                <a:noFill/>
              </a:ln>
              <a:effectLst/>
              <a:uLnTx/>
              <a:uFillTx/>
              <a:latin typeface="Calibri"/>
              <a:ea typeface="+mn-ea"/>
              <a:cs typeface="+mn-cs"/>
            </a:endParaRPr>
          </a:p>
          <a:p>
            <a:pPr marL="1143000" marR="0" lvl="2"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effectLst/>
              <a:uLnTx/>
              <a:uFillTx/>
              <a:latin typeface="Calibri"/>
              <a:ea typeface="+mn-ea"/>
              <a:cs typeface="+mn-cs"/>
            </a:endParaRPr>
          </a:p>
        </p:txBody>
      </p:sp>
      <p:sp>
        <p:nvSpPr>
          <p:cNvPr id="11" name="Rectangle 10">
            <a:extLst>
              <a:ext uri="{FF2B5EF4-FFF2-40B4-BE49-F238E27FC236}">
                <a16:creationId xmlns:a16="http://schemas.microsoft.com/office/drawing/2014/main" id="{B74BFF49-BAA2-4E39-B83A-473C6C65E96D}"/>
              </a:ext>
            </a:extLst>
          </p:cNvPr>
          <p:cNvSpPr/>
          <p:nvPr/>
        </p:nvSpPr>
        <p:spPr bwMode="ltGray">
          <a:xfrm>
            <a:off x="0" y="0"/>
            <a:ext cx="9144000" cy="461665"/>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Euphemia"/>
              <a:ea typeface="+mn-ea"/>
              <a:cs typeface="+mn-cs"/>
            </a:endParaRPr>
          </a:p>
        </p:txBody>
      </p:sp>
      <p:sp>
        <p:nvSpPr>
          <p:cNvPr id="13" name="TextBox 12">
            <a:extLst>
              <a:ext uri="{FF2B5EF4-FFF2-40B4-BE49-F238E27FC236}">
                <a16:creationId xmlns:a16="http://schemas.microsoft.com/office/drawing/2014/main" id="{98931DAA-370C-423B-BE03-B3E64191C244}"/>
              </a:ext>
            </a:extLst>
          </p:cNvPr>
          <p:cNvSpPr txBox="1"/>
          <p:nvPr/>
        </p:nvSpPr>
        <p:spPr>
          <a:xfrm>
            <a:off x="-15240" y="0"/>
            <a:ext cx="9144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rPr>
              <a:t>GIS Updates</a:t>
            </a:r>
          </a:p>
        </p:txBody>
      </p:sp>
      <p:sp>
        <p:nvSpPr>
          <p:cNvPr id="8" name="Rectangle 7">
            <a:extLst>
              <a:ext uri="{FF2B5EF4-FFF2-40B4-BE49-F238E27FC236}">
                <a16:creationId xmlns:a16="http://schemas.microsoft.com/office/drawing/2014/main" id="{49C315A9-06A4-4A39-9470-8CB17EDFC04C}"/>
              </a:ext>
            </a:extLst>
          </p:cNvPr>
          <p:cNvSpPr/>
          <p:nvPr/>
        </p:nvSpPr>
        <p:spPr bwMode="white">
          <a:xfrm>
            <a:off x="0" y="461856"/>
            <a:ext cx="9144000" cy="84590"/>
          </a:xfrm>
          <a:prstGeom prst="rect">
            <a:avLst/>
          </a:prstGeom>
          <a:solidFill>
            <a:srgbClr val="1322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6F894977-0317-4E63-A242-7E9E3FCF8A3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40525" y="3196047"/>
            <a:ext cx="6140902" cy="3675854"/>
          </a:xfrm>
          <a:prstGeom prst="rect">
            <a:avLst/>
          </a:prstGeom>
        </p:spPr>
      </p:pic>
    </p:spTree>
    <p:extLst>
      <p:ext uri="{BB962C8B-B14F-4D97-AF65-F5344CB8AC3E}">
        <p14:creationId xmlns:p14="http://schemas.microsoft.com/office/powerpoint/2010/main" val="799518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E978A4-649D-4357-A357-4ABCC71D8F40}"/>
              </a:ext>
            </a:extLst>
          </p:cNvPr>
          <p:cNvSpPr/>
          <p:nvPr/>
        </p:nvSpPr>
        <p:spPr>
          <a:xfrm>
            <a:off x="0" y="551209"/>
            <a:ext cx="9144000" cy="6306791"/>
          </a:xfrm>
          <a:prstGeom prst="rect">
            <a:avLst/>
          </a:prstGeom>
          <a:solidFill>
            <a:srgbClr val="FFFFCC"/>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DBBCAF7E-02CE-48EA-BEC9-F15FDC18CD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E2919-D427-4CE2-80E2-33083554A27B}"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ubtitle 2">
            <a:extLst>
              <a:ext uri="{FF2B5EF4-FFF2-40B4-BE49-F238E27FC236}">
                <a16:creationId xmlns:a16="http://schemas.microsoft.com/office/drawing/2014/main" id="{FF0E806F-0440-4B8D-A0B3-B7C16D16F287}"/>
              </a:ext>
            </a:extLst>
          </p:cNvPr>
          <p:cNvSpPr txBox="1">
            <a:spLocks/>
          </p:cNvSpPr>
          <p:nvPr/>
        </p:nvSpPr>
        <p:spPr>
          <a:xfrm>
            <a:off x="378576" y="715532"/>
            <a:ext cx="8660921" cy="597814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None/>
              <a:tabLst/>
              <a:defRPr/>
            </a:pPr>
            <a:r>
              <a:rPr kumimoji="0" lang="en-US" sz="3600" b="1" i="0" u="sng" strike="noStrike" kern="1200" cap="none" spc="0" normalizeH="0" baseline="0" noProof="0" dirty="0">
                <a:ln>
                  <a:noFill/>
                </a:ln>
                <a:solidFill>
                  <a:srgbClr val="FF0000"/>
                </a:solidFill>
                <a:effectLst/>
                <a:uLnTx/>
                <a:uFillTx/>
                <a:latin typeface="Calibri"/>
                <a:ea typeface="+mn-ea"/>
                <a:cs typeface="+mn-cs"/>
              </a:rPr>
              <a:t>Topographic Wetness Index (TWI)</a:t>
            </a:r>
          </a:p>
          <a:p>
            <a:pPr>
              <a:defRPr/>
            </a:pPr>
            <a:r>
              <a:rPr lang="en-US" sz="2800" b="1" dirty="0">
                <a:latin typeface="Calibri"/>
              </a:rPr>
              <a:t>Background</a:t>
            </a:r>
            <a:endParaRPr kumimoji="0" lang="en-US" sz="2800" b="1" i="0" u="none" strike="noStrike" kern="1200" cap="none" spc="0" normalizeH="0" baseline="0" noProof="0" dirty="0">
              <a:ln>
                <a:noFill/>
              </a:ln>
              <a:solidFill>
                <a:srgbClr val="FF0000"/>
              </a:solidFill>
              <a:effectLst/>
              <a:uLnTx/>
              <a:uFillTx/>
              <a:latin typeface="Calibri"/>
              <a:ea typeface="+mn-ea"/>
              <a:cs typeface="+mn-cs"/>
            </a:endParaRPr>
          </a:p>
          <a:p>
            <a:pPr marL="1143000" marR="0" lvl="2"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effectLst/>
                <a:uLnTx/>
                <a:uFillTx/>
                <a:latin typeface="Calibri"/>
                <a:ea typeface="+mn-ea"/>
                <a:cs typeface="+mn-cs"/>
              </a:rPr>
              <a:t>Comes from interpretations from LIDAR</a:t>
            </a:r>
          </a:p>
          <a:p>
            <a:pPr marL="1143000" marR="0" lvl="2"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dirty="0">
                <a:latin typeface="Calibri"/>
              </a:rPr>
              <a:t>LIDAR used to create a detailed “Digital Elevation Model”</a:t>
            </a:r>
            <a:endParaRPr kumimoji="0" lang="en-US" b="0" i="0" u="none" strike="noStrike" kern="1200" cap="none" spc="0" normalizeH="0" baseline="0" noProof="0" dirty="0">
              <a:ln>
                <a:noFill/>
              </a:ln>
              <a:effectLst/>
              <a:uLnTx/>
              <a:uFillTx/>
              <a:latin typeface="Calibri"/>
              <a:ea typeface="+mn-ea"/>
              <a:cs typeface="+mn-cs"/>
            </a:endParaRPr>
          </a:p>
          <a:p>
            <a:pPr marL="1143000" marR="0" lvl="2"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effectLst/>
              <a:uLnTx/>
              <a:uFillTx/>
              <a:latin typeface="Calibri"/>
              <a:ea typeface="+mn-ea"/>
              <a:cs typeface="+mn-cs"/>
            </a:endParaRPr>
          </a:p>
        </p:txBody>
      </p:sp>
      <p:sp>
        <p:nvSpPr>
          <p:cNvPr id="11" name="Rectangle 10">
            <a:extLst>
              <a:ext uri="{FF2B5EF4-FFF2-40B4-BE49-F238E27FC236}">
                <a16:creationId xmlns:a16="http://schemas.microsoft.com/office/drawing/2014/main" id="{B74BFF49-BAA2-4E39-B83A-473C6C65E96D}"/>
              </a:ext>
            </a:extLst>
          </p:cNvPr>
          <p:cNvSpPr/>
          <p:nvPr/>
        </p:nvSpPr>
        <p:spPr bwMode="ltGray">
          <a:xfrm>
            <a:off x="0" y="0"/>
            <a:ext cx="9144000" cy="461665"/>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Euphemia"/>
              <a:ea typeface="+mn-ea"/>
              <a:cs typeface="+mn-cs"/>
            </a:endParaRPr>
          </a:p>
        </p:txBody>
      </p:sp>
      <p:sp>
        <p:nvSpPr>
          <p:cNvPr id="13" name="TextBox 12">
            <a:extLst>
              <a:ext uri="{FF2B5EF4-FFF2-40B4-BE49-F238E27FC236}">
                <a16:creationId xmlns:a16="http://schemas.microsoft.com/office/drawing/2014/main" id="{98931DAA-370C-423B-BE03-B3E64191C244}"/>
              </a:ext>
            </a:extLst>
          </p:cNvPr>
          <p:cNvSpPr txBox="1"/>
          <p:nvPr/>
        </p:nvSpPr>
        <p:spPr>
          <a:xfrm>
            <a:off x="-15240" y="0"/>
            <a:ext cx="9144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rPr>
              <a:t>GIS Updates</a:t>
            </a:r>
          </a:p>
        </p:txBody>
      </p:sp>
      <p:sp>
        <p:nvSpPr>
          <p:cNvPr id="8" name="Rectangle 7">
            <a:extLst>
              <a:ext uri="{FF2B5EF4-FFF2-40B4-BE49-F238E27FC236}">
                <a16:creationId xmlns:a16="http://schemas.microsoft.com/office/drawing/2014/main" id="{49C315A9-06A4-4A39-9470-8CB17EDFC04C}"/>
              </a:ext>
            </a:extLst>
          </p:cNvPr>
          <p:cNvSpPr/>
          <p:nvPr/>
        </p:nvSpPr>
        <p:spPr bwMode="white">
          <a:xfrm>
            <a:off x="0" y="461856"/>
            <a:ext cx="9144000" cy="84590"/>
          </a:xfrm>
          <a:prstGeom prst="rect">
            <a:avLst/>
          </a:prstGeom>
          <a:solidFill>
            <a:srgbClr val="1322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Digital Elevation Model DEM created by MATLAB">
            <a:extLst>
              <a:ext uri="{FF2B5EF4-FFF2-40B4-BE49-F238E27FC236}">
                <a16:creationId xmlns:a16="http://schemas.microsoft.com/office/drawing/2014/main" id="{4B2C5534-AC13-4FC1-AB87-921AFACEDF5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162697" y="3080138"/>
            <a:ext cx="4876800" cy="3695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8903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E978A4-649D-4357-A357-4ABCC71D8F40}"/>
              </a:ext>
            </a:extLst>
          </p:cNvPr>
          <p:cNvSpPr/>
          <p:nvPr/>
        </p:nvSpPr>
        <p:spPr>
          <a:xfrm>
            <a:off x="0" y="551209"/>
            <a:ext cx="9144000" cy="6306791"/>
          </a:xfrm>
          <a:prstGeom prst="rect">
            <a:avLst/>
          </a:prstGeom>
          <a:solidFill>
            <a:srgbClr val="FFFFCC"/>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DBBCAF7E-02CE-48EA-BEC9-F15FDC18CD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E2919-D427-4CE2-80E2-33083554A27B}"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ubtitle 2">
            <a:extLst>
              <a:ext uri="{FF2B5EF4-FFF2-40B4-BE49-F238E27FC236}">
                <a16:creationId xmlns:a16="http://schemas.microsoft.com/office/drawing/2014/main" id="{FF0E806F-0440-4B8D-A0B3-B7C16D16F287}"/>
              </a:ext>
            </a:extLst>
          </p:cNvPr>
          <p:cNvSpPr txBox="1">
            <a:spLocks/>
          </p:cNvSpPr>
          <p:nvPr/>
        </p:nvSpPr>
        <p:spPr>
          <a:xfrm>
            <a:off x="378576" y="715532"/>
            <a:ext cx="8660921" cy="597814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None/>
              <a:tabLst/>
              <a:defRPr/>
            </a:pPr>
            <a:r>
              <a:rPr kumimoji="0" lang="en-US" sz="3600" b="1" i="0" u="sng" strike="noStrike" kern="1200" cap="none" spc="0" normalizeH="0" baseline="0" noProof="0" dirty="0">
                <a:ln>
                  <a:noFill/>
                </a:ln>
                <a:solidFill>
                  <a:srgbClr val="FF0000"/>
                </a:solidFill>
                <a:effectLst/>
                <a:uLnTx/>
                <a:uFillTx/>
                <a:latin typeface="Calibri"/>
                <a:ea typeface="+mn-ea"/>
                <a:cs typeface="+mn-cs"/>
              </a:rPr>
              <a:t>Topographic Wetness Index (TWI)</a:t>
            </a:r>
          </a:p>
          <a:p>
            <a:pPr>
              <a:defRPr/>
            </a:pPr>
            <a:r>
              <a:rPr lang="en-US" sz="2800" b="1" dirty="0">
                <a:latin typeface="Calibri"/>
              </a:rPr>
              <a:t>Background</a:t>
            </a:r>
            <a:endParaRPr kumimoji="0" lang="en-US" sz="2800" b="1" i="0" u="none" strike="noStrike" kern="1200" cap="none" spc="0" normalizeH="0" baseline="0" noProof="0" dirty="0">
              <a:ln>
                <a:noFill/>
              </a:ln>
              <a:solidFill>
                <a:srgbClr val="FF0000"/>
              </a:solidFill>
              <a:effectLst/>
              <a:uLnTx/>
              <a:uFillTx/>
              <a:latin typeface="Calibri"/>
              <a:ea typeface="+mn-ea"/>
              <a:cs typeface="+mn-cs"/>
            </a:endParaRPr>
          </a:p>
          <a:p>
            <a:pPr marL="1143000" marR="0" lvl="2"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b="1" i="0" u="none" strike="noStrike" kern="1200" cap="none" spc="0" normalizeH="0" baseline="0" noProof="0" dirty="0">
                <a:ln>
                  <a:noFill/>
                </a:ln>
                <a:effectLst/>
                <a:uLnTx/>
                <a:uFillTx/>
                <a:latin typeface="Calibri"/>
                <a:ea typeface="+mn-ea"/>
                <a:cs typeface="+mn-cs"/>
              </a:rPr>
              <a:t>TWI is a function of </a:t>
            </a:r>
            <a:r>
              <a:rPr kumimoji="0" lang="en-US" b="1" i="0" u="sng" strike="noStrike" kern="1200" cap="none" spc="0" normalizeH="0" baseline="0" noProof="0" dirty="0">
                <a:ln>
                  <a:noFill/>
                </a:ln>
                <a:effectLst/>
                <a:uLnTx/>
                <a:uFillTx/>
                <a:latin typeface="Calibri"/>
                <a:ea typeface="+mn-ea"/>
                <a:cs typeface="+mn-cs"/>
              </a:rPr>
              <a:t>land slope and contributing area</a:t>
            </a:r>
          </a:p>
          <a:p>
            <a:pPr marL="1143000" marR="0" lvl="2"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effectLst/>
              <a:uLnTx/>
              <a:uFillTx/>
              <a:latin typeface="Calibri"/>
              <a:ea typeface="+mn-ea"/>
              <a:cs typeface="+mn-cs"/>
            </a:endParaRPr>
          </a:p>
        </p:txBody>
      </p:sp>
      <p:sp>
        <p:nvSpPr>
          <p:cNvPr id="11" name="Rectangle 10">
            <a:extLst>
              <a:ext uri="{FF2B5EF4-FFF2-40B4-BE49-F238E27FC236}">
                <a16:creationId xmlns:a16="http://schemas.microsoft.com/office/drawing/2014/main" id="{B74BFF49-BAA2-4E39-B83A-473C6C65E96D}"/>
              </a:ext>
            </a:extLst>
          </p:cNvPr>
          <p:cNvSpPr/>
          <p:nvPr/>
        </p:nvSpPr>
        <p:spPr bwMode="ltGray">
          <a:xfrm>
            <a:off x="0" y="0"/>
            <a:ext cx="9144000" cy="461665"/>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Euphemia"/>
              <a:ea typeface="+mn-ea"/>
              <a:cs typeface="+mn-cs"/>
            </a:endParaRPr>
          </a:p>
        </p:txBody>
      </p:sp>
      <p:sp>
        <p:nvSpPr>
          <p:cNvPr id="13" name="TextBox 12">
            <a:extLst>
              <a:ext uri="{FF2B5EF4-FFF2-40B4-BE49-F238E27FC236}">
                <a16:creationId xmlns:a16="http://schemas.microsoft.com/office/drawing/2014/main" id="{98931DAA-370C-423B-BE03-B3E64191C244}"/>
              </a:ext>
            </a:extLst>
          </p:cNvPr>
          <p:cNvSpPr txBox="1"/>
          <p:nvPr/>
        </p:nvSpPr>
        <p:spPr>
          <a:xfrm>
            <a:off x="-15240" y="0"/>
            <a:ext cx="9144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rPr>
              <a:t>GIS Updates</a:t>
            </a:r>
          </a:p>
        </p:txBody>
      </p:sp>
      <p:sp>
        <p:nvSpPr>
          <p:cNvPr id="8" name="Rectangle 7">
            <a:extLst>
              <a:ext uri="{FF2B5EF4-FFF2-40B4-BE49-F238E27FC236}">
                <a16:creationId xmlns:a16="http://schemas.microsoft.com/office/drawing/2014/main" id="{49C315A9-06A4-4A39-9470-8CB17EDFC04C}"/>
              </a:ext>
            </a:extLst>
          </p:cNvPr>
          <p:cNvSpPr/>
          <p:nvPr/>
        </p:nvSpPr>
        <p:spPr bwMode="white">
          <a:xfrm>
            <a:off x="0" y="461856"/>
            <a:ext cx="9144000" cy="84590"/>
          </a:xfrm>
          <a:prstGeom prst="rect">
            <a:avLst/>
          </a:prstGeom>
          <a:solidFill>
            <a:srgbClr val="1322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BEE97BA0-479A-4E19-A08B-B5E85ABB015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7373" y="2483437"/>
            <a:ext cx="8358051" cy="4210238"/>
          </a:xfrm>
          <a:prstGeom prst="rect">
            <a:avLst/>
          </a:prstGeom>
        </p:spPr>
      </p:pic>
    </p:spTree>
    <p:extLst>
      <p:ext uri="{BB962C8B-B14F-4D97-AF65-F5344CB8AC3E}">
        <p14:creationId xmlns:p14="http://schemas.microsoft.com/office/powerpoint/2010/main" val="36802525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E978A4-649D-4357-A357-4ABCC71D8F40}"/>
              </a:ext>
            </a:extLst>
          </p:cNvPr>
          <p:cNvSpPr/>
          <p:nvPr/>
        </p:nvSpPr>
        <p:spPr>
          <a:xfrm>
            <a:off x="0" y="551209"/>
            <a:ext cx="9144000" cy="6306791"/>
          </a:xfrm>
          <a:prstGeom prst="rect">
            <a:avLst/>
          </a:prstGeom>
          <a:solidFill>
            <a:srgbClr val="FFFFCC"/>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DBBCAF7E-02CE-48EA-BEC9-F15FDC18CD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E2919-D427-4CE2-80E2-33083554A27B}"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ubtitle 2">
            <a:extLst>
              <a:ext uri="{FF2B5EF4-FFF2-40B4-BE49-F238E27FC236}">
                <a16:creationId xmlns:a16="http://schemas.microsoft.com/office/drawing/2014/main" id="{FF0E806F-0440-4B8D-A0B3-B7C16D16F287}"/>
              </a:ext>
            </a:extLst>
          </p:cNvPr>
          <p:cNvSpPr txBox="1">
            <a:spLocks/>
          </p:cNvSpPr>
          <p:nvPr/>
        </p:nvSpPr>
        <p:spPr>
          <a:xfrm>
            <a:off x="378576" y="715532"/>
            <a:ext cx="8660921" cy="597814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None/>
              <a:tabLst/>
              <a:defRPr/>
            </a:pPr>
            <a:r>
              <a:rPr kumimoji="0" lang="en-US" sz="3600" b="1" i="0" u="sng" strike="noStrike" kern="1200" cap="none" spc="0" normalizeH="0" baseline="0" noProof="0" dirty="0">
                <a:ln>
                  <a:noFill/>
                </a:ln>
                <a:solidFill>
                  <a:srgbClr val="FF0000"/>
                </a:solidFill>
                <a:effectLst/>
                <a:uLnTx/>
                <a:uFillTx/>
                <a:latin typeface="Calibri"/>
                <a:ea typeface="+mn-ea"/>
                <a:cs typeface="+mn-cs"/>
              </a:rPr>
              <a:t>Topographic Wetness Index (TWI)</a:t>
            </a:r>
          </a:p>
          <a:p>
            <a:pPr>
              <a:defRPr/>
            </a:pPr>
            <a:r>
              <a:rPr lang="en-US" sz="2800" b="1" dirty="0">
                <a:latin typeface="Calibri"/>
              </a:rPr>
              <a:t>Background</a:t>
            </a:r>
            <a:endParaRPr kumimoji="0" lang="en-US" sz="2800" b="1" i="0" u="none" strike="noStrike" kern="1200" cap="none" spc="0" normalizeH="0" baseline="0" noProof="0" dirty="0">
              <a:ln>
                <a:noFill/>
              </a:ln>
              <a:solidFill>
                <a:srgbClr val="FF0000"/>
              </a:solidFill>
              <a:effectLst/>
              <a:uLnTx/>
              <a:uFillTx/>
              <a:latin typeface="Calibri"/>
              <a:ea typeface="+mn-ea"/>
              <a:cs typeface="+mn-cs"/>
            </a:endParaRPr>
          </a:p>
          <a:p>
            <a:pPr marL="1143000" marR="0" lvl="2"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effectLst/>
                <a:uLnTx/>
                <a:uFillTx/>
                <a:latin typeface="Calibri"/>
                <a:ea typeface="+mn-ea"/>
                <a:cs typeface="+mn-cs"/>
              </a:rPr>
              <a:t>The result is dimensionless, and expressed as a color gradient from red (dry) to blue (wet)</a:t>
            </a:r>
          </a:p>
          <a:p>
            <a:pPr marL="1143000" marR="0" lvl="2"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effectLst/>
              <a:uLnTx/>
              <a:uFillTx/>
              <a:latin typeface="Calibri"/>
              <a:ea typeface="+mn-ea"/>
              <a:cs typeface="+mn-cs"/>
            </a:endParaRPr>
          </a:p>
        </p:txBody>
      </p:sp>
      <p:sp>
        <p:nvSpPr>
          <p:cNvPr id="11" name="Rectangle 10">
            <a:extLst>
              <a:ext uri="{FF2B5EF4-FFF2-40B4-BE49-F238E27FC236}">
                <a16:creationId xmlns:a16="http://schemas.microsoft.com/office/drawing/2014/main" id="{B74BFF49-BAA2-4E39-B83A-473C6C65E96D}"/>
              </a:ext>
            </a:extLst>
          </p:cNvPr>
          <p:cNvSpPr/>
          <p:nvPr/>
        </p:nvSpPr>
        <p:spPr bwMode="ltGray">
          <a:xfrm>
            <a:off x="0" y="0"/>
            <a:ext cx="9144000" cy="461665"/>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Euphemia"/>
              <a:ea typeface="+mn-ea"/>
              <a:cs typeface="+mn-cs"/>
            </a:endParaRPr>
          </a:p>
        </p:txBody>
      </p:sp>
      <p:sp>
        <p:nvSpPr>
          <p:cNvPr id="13" name="TextBox 12">
            <a:extLst>
              <a:ext uri="{FF2B5EF4-FFF2-40B4-BE49-F238E27FC236}">
                <a16:creationId xmlns:a16="http://schemas.microsoft.com/office/drawing/2014/main" id="{98931DAA-370C-423B-BE03-B3E64191C244}"/>
              </a:ext>
            </a:extLst>
          </p:cNvPr>
          <p:cNvSpPr txBox="1"/>
          <p:nvPr/>
        </p:nvSpPr>
        <p:spPr>
          <a:xfrm>
            <a:off x="-15240" y="0"/>
            <a:ext cx="9144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rPr>
              <a:t>GIS Updates</a:t>
            </a:r>
          </a:p>
        </p:txBody>
      </p:sp>
      <p:sp>
        <p:nvSpPr>
          <p:cNvPr id="8" name="Rectangle 7">
            <a:extLst>
              <a:ext uri="{FF2B5EF4-FFF2-40B4-BE49-F238E27FC236}">
                <a16:creationId xmlns:a16="http://schemas.microsoft.com/office/drawing/2014/main" id="{49C315A9-06A4-4A39-9470-8CB17EDFC04C}"/>
              </a:ext>
            </a:extLst>
          </p:cNvPr>
          <p:cNvSpPr/>
          <p:nvPr/>
        </p:nvSpPr>
        <p:spPr bwMode="white">
          <a:xfrm>
            <a:off x="0" y="461856"/>
            <a:ext cx="9144000" cy="84590"/>
          </a:xfrm>
          <a:prstGeom prst="rect">
            <a:avLst/>
          </a:prstGeom>
          <a:solidFill>
            <a:srgbClr val="1322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6F894977-0317-4E63-A242-7E9E3FCF8A3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40525" y="2628662"/>
            <a:ext cx="7088778" cy="4243239"/>
          </a:xfrm>
          <a:prstGeom prst="rect">
            <a:avLst/>
          </a:prstGeom>
        </p:spPr>
      </p:pic>
    </p:spTree>
    <p:extLst>
      <p:ext uri="{BB962C8B-B14F-4D97-AF65-F5344CB8AC3E}">
        <p14:creationId xmlns:p14="http://schemas.microsoft.com/office/powerpoint/2010/main" val="2859238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E978A4-649D-4357-A357-4ABCC71D8F40}"/>
              </a:ext>
            </a:extLst>
          </p:cNvPr>
          <p:cNvSpPr/>
          <p:nvPr/>
        </p:nvSpPr>
        <p:spPr>
          <a:xfrm>
            <a:off x="0" y="551209"/>
            <a:ext cx="9144000" cy="6306791"/>
          </a:xfrm>
          <a:prstGeom prst="rect">
            <a:avLst/>
          </a:prstGeom>
          <a:solidFill>
            <a:srgbClr val="FFFFCC"/>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DBBCAF7E-02CE-48EA-BEC9-F15FDC18CD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E2919-D427-4CE2-80E2-33083554A27B}"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ubtitle 2">
            <a:extLst>
              <a:ext uri="{FF2B5EF4-FFF2-40B4-BE49-F238E27FC236}">
                <a16:creationId xmlns:a16="http://schemas.microsoft.com/office/drawing/2014/main" id="{FF0E806F-0440-4B8D-A0B3-B7C16D16F287}"/>
              </a:ext>
            </a:extLst>
          </p:cNvPr>
          <p:cNvSpPr txBox="1">
            <a:spLocks/>
          </p:cNvSpPr>
          <p:nvPr/>
        </p:nvSpPr>
        <p:spPr>
          <a:xfrm>
            <a:off x="378576" y="715532"/>
            <a:ext cx="8660921" cy="597814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None/>
              <a:tabLst/>
              <a:defRPr/>
            </a:pPr>
            <a:r>
              <a:rPr kumimoji="0" lang="en-US" sz="3600" b="1" i="0" u="sng" strike="noStrike" kern="1200" cap="none" spc="0" normalizeH="0" baseline="0" noProof="0" dirty="0">
                <a:ln>
                  <a:noFill/>
                </a:ln>
                <a:solidFill>
                  <a:srgbClr val="FF0000"/>
                </a:solidFill>
                <a:effectLst/>
                <a:uLnTx/>
                <a:uFillTx/>
                <a:latin typeface="Calibri"/>
                <a:ea typeface="+mn-ea"/>
                <a:cs typeface="+mn-cs"/>
              </a:rPr>
              <a:t>Topographic Wetness Index (TWI)</a:t>
            </a:r>
          </a:p>
          <a:p>
            <a:pPr>
              <a:defRPr/>
            </a:pPr>
            <a:r>
              <a:rPr lang="en-US" sz="2800" b="1" dirty="0">
                <a:latin typeface="Calibri"/>
              </a:rPr>
              <a:t>Uses</a:t>
            </a:r>
            <a:endParaRPr kumimoji="0" lang="en-US" sz="2800" b="1" i="0" u="none" strike="noStrike" kern="1200" cap="none" spc="0" normalizeH="0" baseline="0" noProof="0" dirty="0">
              <a:ln>
                <a:noFill/>
              </a:ln>
              <a:solidFill>
                <a:srgbClr val="FF0000"/>
              </a:solidFill>
              <a:effectLst/>
              <a:uLnTx/>
              <a:uFillTx/>
              <a:latin typeface="Calibri"/>
              <a:ea typeface="+mn-ea"/>
              <a:cs typeface="+mn-cs"/>
            </a:endParaRPr>
          </a:p>
          <a:p>
            <a:pPr marL="1143000" marR="0" lvl="2"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effectLst/>
                <a:uLnTx/>
                <a:uFillTx/>
                <a:latin typeface="Calibri"/>
                <a:ea typeface="+mn-ea"/>
                <a:cs typeface="+mn-cs"/>
              </a:rPr>
              <a:t>Identifying ephemeral streams</a:t>
            </a:r>
          </a:p>
          <a:p>
            <a:pPr marL="1143000" marR="0" lvl="2"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dirty="0">
                <a:latin typeface="Calibri"/>
              </a:rPr>
              <a:t>Identifying likely overland flow paths with no channel</a:t>
            </a:r>
          </a:p>
          <a:p>
            <a:pPr lvl="2" indent="-342900">
              <a:defRPr/>
            </a:pPr>
            <a:r>
              <a:rPr kumimoji="0" lang="en-US" i="0" u="none" strike="noStrike" kern="1200" cap="none" spc="0" normalizeH="0" baseline="0" noProof="0" dirty="0">
                <a:ln>
                  <a:noFill/>
                </a:ln>
                <a:effectLst/>
                <a:uLnTx/>
                <a:uFillTx/>
                <a:latin typeface="Calibri"/>
                <a:ea typeface="+mn-ea"/>
                <a:cs typeface="+mn-cs"/>
              </a:rPr>
              <a:t>Features can be identified remotely that may not be visible in the field</a:t>
            </a:r>
          </a:p>
          <a:p>
            <a:pPr lvl="2" indent="-342900">
              <a:defRPr/>
            </a:pPr>
            <a:r>
              <a:rPr kumimoji="0" lang="en-US" b="1" i="0" u="none" strike="noStrike" kern="1200" cap="none" spc="0" normalizeH="0" baseline="0" noProof="0" dirty="0">
                <a:ln>
                  <a:noFill/>
                </a:ln>
                <a:effectLst/>
                <a:uLnTx/>
                <a:uFillTx/>
                <a:latin typeface="Calibri"/>
                <a:ea typeface="+mn-ea"/>
                <a:cs typeface="+mn-cs"/>
              </a:rPr>
              <a:t>DGLVR Program:</a:t>
            </a:r>
          </a:p>
          <a:p>
            <a:pPr lvl="3" indent="-342900">
              <a:buFont typeface="Arial" panose="020B0604020202020204" pitchFamily="34" charset="0"/>
              <a:buChar char="•"/>
              <a:defRPr/>
            </a:pPr>
            <a:r>
              <a:rPr kumimoji="0" lang="en-US" b="0" i="0" u="none" strike="noStrike" kern="1200" cap="none" spc="0" normalizeH="0" baseline="0" noProof="0" dirty="0">
                <a:ln>
                  <a:noFill/>
                </a:ln>
                <a:effectLst/>
                <a:uLnTx/>
                <a:uFillTx/>
                <a:latin typeface="Calibri"/>
                <a:ea typeface="+mn-ea"/>
                <a:cs typeface="+mn-cs"/>
              </a:rPr>
              <a:t>Where to put </a:t>
            </a:r>
            <a:r>
              <a:rPr kumimoji="0" lang="en-US" b="0" i="0" u="none" strike="noStrike" kern="1200" cap="none" spc="0" normalizeH="0" baseline="0" noProof="0" dirty="0" err="1">
                <a:ln>
                  <a:noFill/>
                </a:ln>
                <a:effectLst/>
                <a:uLnTx/>
                <a:uFillTx/>
                <a:latin typeface="Calibri"/>
                <a:ea typeface="+mn-ea"/>
                <a:cs typeface="+mn-cs"/>
              </a:rPr>
              <a:t>crosspipes</a:t>
            </a:r>
            <a:endParaRPr kumimoji="0" lang="en-US" b="0" i="0" u="none" strike="noStrike" kern="1200" cap="none" spc="0" normalizeH="0" baseline="0" noProof="0" dirty="0">
              <a:ln>
                <a:noFill/>
              </a:ln>
              <a:effectLst/>
              <a:uLnTx/>
              <a:uFillTx/>
              <a:latin typeface="Calibri"/>
              <a:ea typeface="+mn-ea"/>
              <a:cs typeface="+mn-cs"/>
            </a:endParaRPr>
          </a:p>
          <a:p>
            <a:pPr lvl="3" indent="-342900">
              <a:buFont typeface="Arial" panose="020B0604020202020204" pitchFamily="34" charset="0"/>
              <a:buChar char="•"/>
              <a:defRPr/>
            </a:pPr>
            <a:r>
              <a:rPr lang="en-US" dirty="0">
                <a:latin typeface="Calibri"/>
              </a:rPr>
              <a:t>Identifying off-ROW water impacts</a:t>
            </a:r>
          </a:p>
          <a:p>
            <a:pPr lvl="2" indent="-342900">
              <a:defRPr/>
            </a:pPr>
            <a:r>
              <a:rPr lang="en-US" b="1" dirty="0">
                <a:latin typeface="Calibri"/>
              </a:rPr>
              <a:t>Other Programs:</a:t>
            </a:r>
          </a:p>
          <a:p>
            <a:pPr lvl="3" indent="-342900">
              <a:buFont typeface="Arial" panose="020B0604020202020204" pitchFamily="34" charset="0"/>
              <a:buChar char="•"/>
              <a:defRPr/>
            </a:pPr>
            <a:r>
              <a:rPr lang="en-US" dirty="0">
                <a:latin typeface="Calibri"/>
              </a:rPr>
              <a:t>Field runoff patterns</a:t>
            </a:r>
          </a:p>
          <a:p>
            <a:pPr lvl="3" indent="-342900">
              <a:buFont typeface="Arial" panose="020B0604020202020204" pitchFamily="34" charset="0"/>
              <a:buChar char="•"/>
              <a:defRPr/>
            </a:pPr>
            <a:r>
              <a:rPr lang="en-US" dirty="0">
                <a:latin typeface="Calibri"/>
              </a:rPr>
              <a:t>Erosion control</a:t>
            </a:r>
          </a:p>
          <a:p>
            <a:pPr lvl="3" indent="-342900">
              <a:buFont typeface="Arial" panose="020B0604020202020204" pitchFamily="34" charset="0"/>
              <a:buChar char="•"/>
              <a:defRPr/>
            </a:pPr>
            <a:endParaRPr lang="en-US" dirty="0">
              <a:latin typeface="Calibri"/>
            </a:endParaRPr>
          </a:p>
          <a:p>
            <a:pPr marL="1257300" lvl="3" indent="0">
              <a:buNone/>
              <a:defRPr/>
            </a:pPr>
            <a:endParaRPr lang="en-US" dirty="0">
              <a:latin typeface="Calibri"/>
            </a:endParaRPr>
          </a:p>
          <a:p>
            <a:pPr lvl="3" indent="-342900">
              <a:defRPr/>
            </a:pPr>
            <a:endParaRPr lang="en-US" dirty="0">
              <a:latin typeface="Calibri"/>
            </a:endParaRPr>
          </a:p>
          <a:p>
            <a:pPr lvl="3" indent="-342900">
              <a:buFont typeface="Arial" panose="020B0604020202020204" pitchFamily="34" charset="0"/>
              <a:buChar char="•"/>
              <a:defRPr/>
            </a:pPr>
            <a:endParaRPr kumimoji="0" lang="en-US" b="0" i="0" u="none" strike="noStrike" kern="1200" cap="none" spc="0" normalizeH="0" baseline="0" noProof="0" dirty="0">
              <a:ln>
                <a:noFill/>
              </a:ln>
              <a:effectLst/>
              <a:uLnTx/>
              <a:uFillTx/>
              <a:latin typeface="Calibri"/>
              <a:ea typeface="+mn-ea"/>
              <a:cs typeface="+mn-cs"/>
            </a:endParaRPr>
          </a:p>
          <a:p>
            <a:pPr marL="1143000" marR="0" lvl="2"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effectLst/>
              <a:uLnTx/>
              <a:uFillTx/>
              <a:latin typeface="Calibri"/>
              <a:ea typeface="+mn-ea"/>
              <a:cs typeface="+mn-cs"/>
            </a:endParaRPr>
          </a:p>
        </p:txBody>
      </p:sp>
      <p:sp>
        <p:nvSpPr>
          <p:cNvPr id="11" name="Rectangle 10">
            <a:extLst>
              <a:ext uri="{FF2B5EF4-FFF2-40B4-BE49-F238E27FC236}">
                <a16:creationId xmlns:a16="http://schemas.microsoft.com/office/drawing/2014/main" id="{B74BFF49-BAA2-4E39-B83A-473C6C65E96D}"/>
              </a:ext>
            </a:extLst>
          </p:cNvPr>
          <p:cNvSpPr/>
          <p:nvPr/>
        </p:nvSpPr>
        <p:spPr bwMode="ltGray">
          <a:xfrm>
            <a:off x="0" y="0"/>
            <a:ext cx="9144000" cy="461665"/>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Euphemia"/>
              <a:ea typeface="+mn-ea"/>
              <a:cs typeface="+mn-cs"/>
            </a:endParaRPr>
          </a:p>
        </p:txBody>
      </p:sp>
      <p:sp>
        <p:nvSpPr>
          <p:cNvPr id="13" name="TextBox 12">
            <a:extLst>
              <a:ext uri="{FF2B5EF4-FFF2-40B4-BE49-F238E27FC236}">
                <a16:creationId xmlns:a16="http://schemas.microsoft.com/office/drawing/2014/main" id="{98931DAA-370C-423B-BE03-B3E64191C244}"/>
              </a:ext>
            </a:extLst>
          </p:cNvPr>
          <p:cNvSpPr txBox="1"/>
          <p:nvPr/>
        </p:nvSpPr>
        <p:spPr>
          <a:xfrm>
            <a:off x="-15240" y="0"/>
            <a:ext cx="9144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rPr>
              <a:t>GIS Updates</a:t>
            </a:r>
          </a:p>
        </p:txBody>
      </p:sp>
      <p:sp>
        <p:nvSpPr>
          <p:cNvPr id="8" name="Rectangle 7">
            <a:extLst>
              <a:ext uri="{FF2B5EF4-FFF2-40B4-BE49-F238E27FC236}">
                <a16:creationId xmlns:a16="http://schemas.microsoft.com/office/drawing/2014/main" id="{49C315A9-06A4-4A39-9470-8CB17EDFC04C}"/>
              </a:ext>
            </a:extLst>
          </p:cNvPr>
          <p:cNvSpPr/>
          <p:nvPr/>
        </p:nvSpPr>
        <p:spPr bwMode="white">
          <a:xfrm>
            <a:off x="0" y="461856"/>
            <a:ext cx="9144000" cy="84590"/>
          </a:xfrm>
          <a:prstGeom prst="rect">
            <a:avLst/>
          </a:prstGeom>
          <a:solidFill>
            <a:srgbClr val="1322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34496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E978A4-649D-4357-A357-4ABCC71D8F40}"/>
              </a:ext>
            </a:extLst>
          </p:cNvPr>
          <p:cNvSpPr/>
          <p:nvPr/>
        </p:nvSpPr>
        <p:spPr>
          <a:xfrm>
            <a:off x="0" y="551209"/>
            <a:ext cx="9144000" cy="6306791"/>
          </a:xfrm>
          <a:prstGeom prst="rect">
            <a:avLst/>
          </a:prstGeom>
          <a:solidFill>
            <a:srgbClr val="FFFFCC"/>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DBBCAF7E-02CE-48EA-BEC9-F15FDC18CD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E2919-D427-4CE2-80E2-33083554A27B}"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ubtitle 2">
            <a:extLst>
              <a:ext uri="{FF2B5EF4-FFF2-40B4-BE49-F238E27FC236}">
                <a16:creationId xmlns:a16="http://schemas.microsoft.com/office/drawing/2014/main" id="{FF0E806F-0440-4B8D-A0B3-B7C16D16F287}"/>
              </a:ext>
            </a:extLst>
          </p:cNvPr>
          <p:cNvSpPr txBox="1">
            <a:spLocks/>
          </p:cNvSpPr>
          <p:nvPr/>
        </p:nvSpPr>
        <p:spPr>
          <a:xfrm>
            <a:off x="73776" y="1171433"/>
            <a:ext cx="8660921" cy="597814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None/>
              <a:tabLst/>
              <a:defRPr/>
            </a:pPr>
            <a:r>
              <a:rPr kumimoji="0" lang="en-US" sz="3600" b="1" i="0" u="sng" strike="noStrike" kern="1200" cap="none" spc="0" normalizeH="0" baseline="0" noProof="0" dirty="0">
                <a:ln>
                  <a:noFill/>
                </a:ln>
                <a:solidFill>
                  <a:srgbClr val="FF0000"/>
                </a:solidFill>
                <a:effectLst/>
                <a:uLnTx/>
                <a:uFillTx/>
                <a:latin typeface="Calibri"/>
                <a:ea typeface="+mn-ea"/>
                <a:cs typeface="+mn-cs"/>
              </a:rPr>
              <a:t>TWI Example #1</a:t>
            </a:r>
          </a:p>
          <a:p>
            <a:pPr lvl="3" indent="-342900">
              <a:buFont typeface="Arial" panose="020B0604020202020204" pitchFamily="34" charset="0"/>
              <a:buChar char="•"/>
              <a:defRPr/>
            </a:pPr>
            <a:endParaRPr lang="en-US" dirty="0">
              <a:latin typeface="Calibri"/>
            </a:endParaRPr>
          </a:p>
          <a:p>
            <a:pPr marL="1257300" lvl="3" indent="0">
              <a:buNone/>
              <a:defRPr/>
            </a:pPr>
            <a:endParaRPr lang="en-US" dirty="0">
              <a:latin typeface="Calibri"/>
            </a:endParaRPr>
          </a:p>
          <a:p>
            <a:pPr lvl="3" indent="-342900">
              <a:defRPr/>
            </a:pPr>
            <a:endParaRPr lang="en-US" dirty="0">
              <a:latin typeface="Calibri"/>
            </a:endParaRPr>
          </a:p>
          <a:p>
            <a:pPr lvl="3" indent="-342900">
              <a:buFont typeface="Arial" panose="020B0604020202020204" pitchFamily="34" charset="0"/>
              <a:buChar char="•"/>
              <a:defRPr/>
            </a:pPr>
            <a:endParaRPr kumimoji="0" lang="en-US" b="0" i="0" u="none" strike="noStrike" kern="1200" cap="none" spc="0" normalizeH="0" baseline="0" noProof="0" dirty="0">
              <a:ln>
                <a:noFill/>
              </a:ln>
              <a:effectLst/>
              <a:uLnTx/>
              <a:uFillTx/>
              <a:latin typeface="Calibri"/>
              <a:ea typeface="+mn-ea"/>
              <a:cs typeface="+mn-cs"/>
            </a:endParaRPr>
          </a:p>
          <a:p>
            <a:pPr marL="1143000" marR="0" lvl="2"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effectLst/>
              <a:uLnTx/>
              <a:uFillTx/>
              <a:latin typeface="Calibri"/>
              <a:ea typeface="+mn-ea"/>
              <a:cs typeface="+mn-cs"/>
            </a:endParaRPr>
          </a:p>
        </p:txBody>
      </p:sp>
      <p:sp>
        <p:nvSpPr>
          <p:cNvPr id="11" name="Rectangle 10">
            <a:extLst>
              <a:ext uri="{FF2B5EF4-FFF2-40B4-BE49-F238E27FC236}">
                <a16:creationId xmlns:a16="http://schemas.microsoft.com/office/drawing/2014/main" id="{B74BFF49-BAA2-4E39-B83A-473C6C65E96D}"/>
              </a:ext>
            </a:extLst>
          </p:cNvPr>
          <p:cNvSpPr/>
          <p:nvPr/>
        </p:nvSpPr>
        <p:spPr bwMode="ltGray">
          <a:xfrm>
            <a:off x="0" y="0"/>
            <a:ext cx="9144000" cy="461665"/>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Euphemia"/>
              <a:ea typeface="+mn-ea"/>
              <a:cs typeface="+mn-cs"/>
            </a:endParaRPr>
          </a:p>
        </p:txBody>
      </p:sp>
      <p:sp>
        <p:nvSpPr>
          <p:cNvPr id="13" name="TextBox 12">
            <a:extLst>
              <a:ext uri="{FF2B5EF4-FFF2-40B4-BE49-F238E27FC236}">
                <a16:creationId xmlns:a16="http://schemas.microsoft.com/office/drawing/2014/main" id="{98931DAA-370C-423B-BE03-B3E64191C244}"/>
              </a:ext>
            </a:extLst>
          </p:cNvPr>
          <p:cNvSpPr txBox="1"/>
          <p:nvPr/>
        </p:nvSpPr>
        <p:spPr>
          <a:xfrm>
            <a:off x="-15240" y="0"/>
            <a:ext cx="9144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rPr>
              <a:t>GIS Updates</a:t>
            </a:r>
          </a:p>
        </p:txBody>
      </p:sp>
      <p:sp>
        <p:nvSpPr>
          <p:cNvPr id="8" name="Rectangle 7">
            <a:extLst>
              <a:ext uri="{FF2B5EF4-FFF2-40B4-BE49-F238E27FC236}">
                <a16:creationId xmlns:a16="http://schemas.microsoft.com/office/drawing/2014/main" id="{49C315A9-06A4-4A39-9470-8CB17EDFC04C}"/>
              </a:ext>
            </a:extLst>
          </p:cNvPr>
          <p:cNvSpPr/>
          <p:nvPr/>
        </p:nvSpPr>
        <p:spPr bwMode="white">
          <a:xfrm>
            <a:off x="0" y="461856"/>
            <a:ext cx="9144000" cy="84590"/>
          </a:xfrm>
          <a:prstGeom prst="rect">
            <a:avLst/>
          </a:prstGeom>
          <a:solidFill>
            <a:srgbClr val="1322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4E4A395B-43A7-4394-994F-B357F821BAC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240448"/>
            <a:ext cx="9144000" cy="5627077"/>
          </a:xfrm>
          <a:prstGeom prst="rect">
            <a:avLst/>
          </a:prstGeom>
        </p:spPr>
      </p:pic>
      <p:sp>
        <p:nvSpPr>
          <p:cNvPr id="14" name="Rectangle 13">
            <a:extLst>
              <a:ext uri="{FF2B5EF4-FFF2-40B4-BE49-F238E27FC236}">
                <a16:creationId xmlns:a16="http://schemas.microsoft.com/office/drawing/2014/main" id="{402E3E64-07A0-4EEF-9EF3-C547B1DCE5FC}"/>
              </a:ext>
            </a:extLst>
          </p:cNvPr>
          <p:cNvSpPr/>
          <p:nvPr/>
        </p:nvSpPr>
        <p:spPr>
          <a:xfrm rot="19308357">
            <a:off x="3312502" y="1724156"/>
            <a:ext cx="1489165" cy="1092417"/>
          </a:xfrm>
          <a:prstGeom prst="rect">
            <a:avLst/>
          </a:prstGeom>
          <a:noFill/>
          <a:ln w="762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CA622FE-E68E-4B40-8DDE-10346C92D788}"/>
              </a:ext>
            </a:extLst>
          </p:cNvPr>
          <p:cNvSpPr/>
          <p:nvPr/>
        </p:nvSpPr>
        <p:spPr>
          <a:xfrm rot="19308357">
            <a:off x="435239" y="2893710"/>
            <a:ext cx="1489165" cy="1092417"/>
          </a:xfrm>
          <a:prstGeom prst="rect">
            <a:avLst/>
          </a:prstGeom>
          <a:noFill/>
          <a:ln w="762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9437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19255</TotalTime>
  <Words>1545</Words>
  <Application>Microsoft Office PowerPoint</Application>
  <PresentationFormat>On-screen Show (4:3)</PresentationFormat>
  <Paragraphs>333</Paragraphs>
  <Slides>37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Arial Black</vt:lpstr>
      <vt:lpstr>Calibri</vt:lpstr>
      <vt:lpstr>Calibri Light</vt:lpstr>
      <vt:lpstr>Euphemia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Penn State University - College of Engineering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Bloser</dc:creator>
  <cp:lastModifiedBy>Corradini, Kenneth Joseph</cp:lastModifiedBy>
  <cp:revision>370</cp:revision>
  <cp:lastPrinted>2019-04-03T18:47:20Z</cp:lastPrinted>
  <dcterms:created xsi:type="dcterms:W3CDTF">2018-03-07T13:49:30Z</dcterms:created>
  <dcterms:modified xsi:type="dcterms:W3CDTF">2020-12-18T16:41:18Z</dcterms:modified>
</cp:coreProperties>
</file>