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2"/>
  </p:notesMasterIdLst>
  <p:sldIdLst>
    <p:sldId id="260" r:id="rId5"/>
    <p:sldId id="2142" r:id="rId6"/>
    <p:sldId id="2126" r:id="rId7"/>
    <p:sldId id="2183" r:id="rId8"/>
    <p:sldId id="2184" r:id="rId9"/>
    <p:sldId id="1974" r:id="rId10"/>
    <p:sldId id="2119" r:id="rId11"/>
    <p:sldId id="2124" r:id="rId12"/>
    <p:sldId id="2182" r:id="rId13"/>
    <p:sldId id="2180" r:id="rId14"/>
    <p:sldId id="2121" r:id="rId15"/>
    <p:sldId id="2123" r:id="rId16"/>
    <p:sldId id="2122" r:id="rId17"/>
    <p:sldId id="2125" r:id="rId18"/>
    <p:sldId id="2127" r:id="rId19"/>
    <p:sldId id="2174" r:id="rId20"/>
    <p:sldId id="2175" r:id="rId21"/>
    <p:sldId id="2176" r:id="rId22"/>
    <p:sldId id="2133" r:id="rId23"/>
    <p:sldId id="2188" r:id="rId24"/>
    <p:sldId id="2189" r:id="rId25"/>
    <p:sldId id="2190" r:id="rId26"/>
    <p:sldId id="2191" r:id="rId27"/>
    <p:sldId id="2192" r:id="rId28"/>
    <p:sldId id="2154" r:id="rId29"/>
    <p:sldId id="2058" r:id="rId30"/>
    <p:sldId id="2185" r:id="rId31"/>
    <p:sldId id="2177" r:id="rId32"/>
    <p:sldId id="2146" r:id="rId33"/>
    <p:sldId id="2152" r:id="rId34"/>
    <p:sldId id="2147" r:id="rId35"/>
    <p:sldId id="2148" r:id="rId36"/>
    <p:sldId id="2150" r:id="rId37"/>
    <p:sldId id="2109" r:id="rId38"/>
    <p:sldId id="2149" r:id="rId39"/>
    <p:sldId id="2165" r:id="rId40"/>
    <p:sldId id="2155" r:id="rId41"/>
    <p:sldId id="2194" r:id="rId42"/>
    <p:sldId id="2187" r:id="rId43"/>
    <p:sldId id="2156" r:id="rId44"/>
    <p:sldId id="297" r:id="rId45"/>
    <p:sldId id="1906" r:id="rId46"/>
    <p:sldId id="1963" r:id="rId47"/>
    <p:sldId id="1907" r:id="rId48"/>
    <p:sldId id="2249" r:id="rId49"/>
    <p:sldId id="1909" r:id="rId50"/>
    <p:sldId id="268" r:id="rId51"/>
    <p:sldId id="2251" r:id="rId52"/>
    <p:sldId id="2240" r:id="rId53"/>
    <p:sldId id="1966" r:id="rId54"/>
    <p:sldId id="2252" r:id="rId55"/>
    <p:sldId id="1965" r:id="rId56"/>
    <p:sldId id="2158" r:id="rId57"/>
    <p:sldId id="2169" r:id="rId58"/>
    <p:sldId id="2195" r:id="rId59"/>
    <p:sldId id="2259" r:id="rId60"/>
    <p:sldId id="2260" r:id="rId61"/>
    <p:sldId id="2289" r:id="rId62"/>
    <p:sldId id="2274" r:id="rId63"/>
    <p:sldId id="2273" r:id="rId64"/>
    <p:sldId id="2258" r:id="rId65"/>
    <p:sldId id="2253" r:id="rId66"/>
    <p:sldId id="2254" r:id="rId67"/>
    <p:sldId id="2255" r:id="rId68"/>
    <p:sldId id="2197" r:id="rId69"/>
    <p:sldId id="2275" r:id="rId70"/>
    <p:sldId id="2276" r:id="rId71"/>
    <p:sldId id="2288" r:id="rId72"/>
    <p:sldId id="2277" r:id="rId73"/>
    <p:sldId id="2278" r:id="rId74"/>
    <p:sldId id="2256" r:id="rId75"/>
    <p:sldId id="2257" r:id="rId76"/>
    <p:sldId id="2193" r:id="rId77"/>
    <p:sldId id="2199" r:id="rId78"/>
    <p:sldId id="2200" r:id="rId79"/>
    <p:sldId id="2220" r:id="rId80"/>
    <p:sldId id="1954" r:id="rId81"/>
    <p:sldId id="1911" r:id="rId82"/>
    <p:sldId id="1962" r:id="rId83"/>
    <p:sldId id="1856" r:id="rId84"/>
    <p:sldId id="1957" r:id="rId85"/>
    <p:sldId id="1975" r:id="rId86"/>
    <p:sldId id="1976" r:id="rId87"/>
    <p:sldId id="1977" r:id="rId88"/>
    <p:sldId id="2114" r:id="rId89"/>
    <p:sldId id="294" r:id="rId90"/>
    <p:sldId id="2179" r:id="rId91"/>
    <p:sldId id="2178" r:id="rId92"/>
    <p:sldId id="2203" r:id="rId93"/>
    <p:sldId id="2205" r:id="rId94"/>
    <p:sldId id="2207" r:id="rId95"/>
    <p:sldId id="2244" r:id="rId96"/>
    <p:sldId id="2245" r:id="rId97"/>
    <p:sldId id="2246" r:id="rId98"/>
    <p:sldId id="2250" r:id="rId99"/>
    <p:sldId id="2208" r:id="rId100"/>
    <p:sldId id="2216" r:id="rId101"/>
    <p:sldId id="2211" r:id="rId102"/>
    <p:sldId id="2209" r:id="rId103"/>
    <p:sldId id="2247" r:id="rId104"/>
    <p:sldId id="2212" r:id="rId105"/>
    <p:sldId id="2248" r:id="rId106"/>
    <p:sldId id="2213" r:id="rId107"/>
    <p:sldId id="2210" r:id="rId108"/>
    <p:sldId id="2217" r:id="rId109"/>
    <p:sldId id="2267" r:id="rId110"/>
    <p:sldId id="2214" r:id="rId111"/>
    <p:sldId id="2172" r:id="rId112"/>
    <p:sldId id="2218" r:id="rId113"/>
    <p:sldId id="2215" r:id="rId114"/>
    <p:sldId id="2219" r:id="rId115"/>
    <p:sldId id="2221" r:id="rId116"/>
    <p:sldId id="2233" r:id="rId117"/>
    <p:sldId id="2286" r:id="rId118"/>
    <p:sldId id="2280" r:id="rId119"/>
    <p:sldId id="2232" r:id="rId120"/>
    <p:sldId id="2236" r:id="rId121"/>
    <p:sldId id="2272" r:id="rId122"/>
    <p:sldId id="2271" r:id="rId123"/>
    <p:sldId id="2281" r:id="rId124"/>
    <p:sldId id="2283" r:id="rId125"/>
    <p:sldId id="2284" r:id="rId126"/>
    <p:sldId id="2285" r:id="rId127"/>
    <p:sldId id="2287" r:id="rId128"/>
    <p:sldId id="2223" r:id="rId129"/>
    <p:sldId id="2227" r:id="rId130"/>
    <p:sldId id="2239" r:id="rId131"/>
    <p:sldId id="2237" r:id="rId132"/>
    <p:sldId id="2231" r:id="rId133"/>
    <p:sldId id="2234" r:id="rId134"/>
    <p:sldId id="2226" r:id="rId135"/>
    <p:sldId id="2269" r:id="rId136"/>
    <p:sldId id="2268" r:id="rId137"/>
    <p:sldId id="2225" r:id="rId138"/>
    <p:sldId id="2228" r:id="rId139"/>
    <p:sldId id="2282" r:id="rId140"/>
    <p:sldId id="2230" r:id="rId1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FF33"/>
    <a:srgbClr val="FF66FF"/>
    <a:srgbClr val="B28DFD"/>
    <a:srgbClr val="00682F"/>
    <a:srgbClr val="9F8CFE"/>
    <a:srgbClr val="00F0EA"/>
    <a:srgbClr val="00FFFF"/>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F70E4-E3E3-463F-ACE4-8ACD7A55097E}" v="3550" dt="2025-06-24T14:14:12.888"/>
    <p1510:client id="{C6C1F982-D31F-4F79-A22B-B4F61E0382ED}" v="48" dt="2025-06-24T01:48:44.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59792-D1E3-487C-B1BE-66472B65AC08}" type="datetimeFigureOut">
              <a:rPr lang="en-US" smtClean="0"/>
              <a:t>6/27/2025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2C9BA-2BF3-4744-805A-6B8DC9A1D07B}" type="slidenum">
              <a:rPr lang="en-US" smtClean="0"/>
              <a:t>‹#›</a:t>
            </a:fld>
            <a:endParaRPr lang="en-US"/>
          </a:p>
        </p:txBody>
      </p:sp>
    </p:spTree>
    <p:extLst>
      <p:ext uri="{BB962C8B-B14F-4D97-AF65-F5344CB8AC3E}">
        <p14:creationId xmlns:p14="http://schemas.microsoft.com/office/powerpoint/2010/main" val="81279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Purpose today: Provide detailed guidance on how to make sure projects turn out well. Will review full project lifecycle.</a:t>
            </a:r>
          </a:p>
        </p:txBody>
      </p:sp>
      <p:sp>
        <p:nvSpPr>
          <p:cNvPr id="4" name="Slide Number Placeholder 3"/>
          <p:cNvSpPr>
            <a:spLocks noGrp="1"/>
          </p:cNvSpPr>
          <p:nvPr>
            <p:ph type="sldNum" sz="quarter" idx="5"/>
          </p:nvPr>
        </p:nvSpPr>
        <p:spPr/>
        <p:txBody>
          <a:bodyPr/>
          <a:lstStyle/>
          <a:p>
            <a:fld id="{C482C9BA-2BF3-4744-805A-6B8DC9A1D07B}" type="slidenum">
              <a:rPr lang="en-US" smtClean="0"/>
              <a:t>1</a:t>
            </a:fld>
            <a:endParaRPr lang="en-US"/>
          </a:p>
        </p:txBody>
      </p:sp>
    </p:spTree>
    <p:extLst>
      <p:ext uri="{BB962C8B-B14F-4D97-AF65-F5344CB8AC3E}">
        <p14:creationId xmlns:p14="http://schemas.microsoft.com/office/powerpoint/2010/main" val="2149250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46</a:t>
            </a:fld>
            <a:endParaRPr lang="en-US"/>
          </a:p>
        </p:txBody>
      </p:sp>
    </p:spTree>
    <p:extLst>
      <p:ext uri="{BB962C8B-B14F-4D97-AF65-F5344CB8AC3E}">
        <p14:creationId xmlns:p14="http://schemas.microsoft.com/office/powerpoint/2010/main" val="3980047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56</a:t>
            </a:fld>
            <a:endParaRPr lang="en-US"/>
          </a:p>
        </p:txBody>
      </p:sp>
    </p:spTree>
    <p:extLst>
      <p:ext uri="{BB962C8B-B14F-4D97-AF65-F5344CB8AC3E}">
        <p14:creationId xmlns:p14="http://schemas.microsoft.com/office/powerpoint/2010/main" val="246641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57</a:t>
            </a:fld>
            <a:endParaRPr lang="en-US"/>
          </a:p>
        </p:txBody>
      </p:sp>
    </p:spTree>
    <p:extLst>
      <p:ext uri="{BB962C8B-B14F-4D97-AF65-F5344CB8AC3E}">
        <p14:creationId xmlns:p14="http://schemas.microsoft.com/office/powerpoint/2010/main" val="3488889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58</a:t>
            </a:fld>
            <a:endParaRPr lang="en-US"/>
          </a:p>
        </p:txBody>
      </p:sp>
    </p:spTree>
    <p:extLst>
      <p:ext uri="{BB962C8B-B14F-4D97-AF65-F5344CB8AC3E}">
        <p14:creationId xmlns:p14="http://schemas.microsoft.com/office/powerpoint/2010/main" val="4239885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59</a:t>
            </a:fld>
            <a:endParaRPr lang="en-US"/>
          </a:p>
        </p:txBody>
      </p:sp>
    </p:spTree>
    <p:extLst>
      <p:ext uri="{BB962C8B-B14F-4D97-AF65-F5344CB8AC3E}">
        <p14:creationId xmlns:p14="http://schemas.microsoft.com/office/powerpoint/2010/main" val="3258282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60</a:t>
            </a:fld>
            <a:endParaRPr lang="en-US"/>
          </a:p>
        </p:txBody>
      </p:sp>
    </p:spTree>
    <p:extLst>
      <p:ext uri="{BB962C8B-B14F-4D97-AF65-F5344CB8AC3E}">
        <p14:creationId xmlns:p14="http://schemas.microsoft.com/office/powerpoint/2010/main" val="1714223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61</a:t>
            </a:fld>
            <a:endParaRPr lang="en-US"/>
          </a:p>
        </p:txBody>
      </p:sp>
    </p:spTree>
    <p:extLst>
      <p:ext uri="{BB962C8B-B14F-4D97-AF65-F5344CB8AC3E}">
        <p14:creationId xmlns:p14="http://schemas.microsoft.com/office/powerpoint/2010/main" val="3239889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62</a:t>
            </a:fld>
            <a:endParaRPr lang="en-US"/>
          </a:p>
        </p:txBody>
      </p:sp>
    </p:spTree>
    <p:extLst>
      <p:ext uri="{BB962C8B-B14F-4D97-AF65-F5344CB8AC3E}">
        <p14:creationId xmlns:p14="http://schemas.microsoft.com/office/powerpoint/2010/main" val="1021467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63</a:t>
            </a:fld>
            <a:endParaRPr lang="en-US"/>
          </a:p>
        </p:txBody>
      </p:sp>
    </p:spTree>
    <p:extLst>
      <p:ext uri="{BB962C8B-B14F-4D97-AF65-F5344CB8AC3E}">
        <p14:creationId xmlns:p14="http://schemas.microsoft.com/office/powerpoint/2010/main" val="387155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64</a:t>
            </a:fld>
            <a:endParaRPr lang="en-US"/>
          </a:p>
        </p:txBody>
      </p:sp>
    </p:spTree>
    <p:extLst>
      <p:ext uri="{BB962C8B-B14F-4D97-AF65-F5344CB8AC3E}">
        <p14:creationId xmlns:p14="http://schemas.microsoft.com/office/powerpoint/2010/main" val="403779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Baking example: The project manager writes or at least follows the recipe, and makes sure all kitchen helpers are doing the right thing at the right time</a:t>
            </a:r>
          </a:p>
        </p:txBody>
      </p:sp>
      <p:sp>
        <p:nvSpPr>
          <p:cNvPr id="4" name="Slide Number Placeholder 3"/>
          <p:cNvSpPr>
            <a:spLocks noGrp="1"/>
          </p:cNvSpPr>
          <p:nvPr>
            <p:ph type="sldNum" sz="quarter" idx="5"/>
          </p:nvPr>
        </p:nvSpPr>
        <p:spPr/>
        <p:txBody>
          <a:bodyPr/>
          <a:lstStyle/>
          <a:p>
            <a:fld id="{C482C9BA-2BF3-4744-805A-6B8DC9A1D07B}" type="slidenum">
              <a:rPr lang="en-US" smtClean="0"/>
              <a:t>8</a:t>
            </a:fld>
            <a:endParaRPr lang="en-US"/>
          </a:p>
        </p:txBody>
      </p:sp>
    </p:spTree>
    <p:extLst>
      <p:ext uri="{BB962C8B-B14F-4D97-AF65-F5344CB8AC3E}">
        <p14:creationId xmlns:p14="http://schemas.microsoft.com/office/powerpoint/2010/main" val="787772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66</a:t>
            </a:fld>
            <a:endParaRPr lang="en-US"/>
          </a:p>
        </p:txBody>
      </p:sp>
    </p:spTree>
    <p:extLst>
      <p:ext uri="{BB962C8B-B14F-4D97-AF65-F5344CB8AC3E}">
        <p14:creationId xmlns:p14="http://schemas.microsoft.com/office/powerpoint/2010/main" val="2254651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67</a:t>
            </a:fld>
            <a:endParaRPr lang="en-US"/>
          </a:p>
        </p:txBody>
      </p:sp>
    </p:spTree>
    <p:extLst>
      <p:ext uri="{BB962C8B-B14F-4D97-AF65-F5344CB8AC3E}">
        <p14:creationId xmlns:p14="http://schemas.microsoft.com/office/powerpoint/2010/main" val="3039945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68</a:t>
            </a:fld>
            <a:endParaRPr lang="en-US"/>
          </a:p>
        </p:txBody>
      </p:sp>
    </p:spTree>
    <p:extLst>
      <p:ext uri="{BB962C8B-B14F-4D97-AF65-F5344CB8AC3E}">
        <p14:creationId xmlns:p14="http://schemas.microsoft.com/office/powerpoint/2010/main" val="3181650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69</a:t>
            </a:fld>
            <a:endParaRPr lang="en-US"/>
          </a:p>
        </p:txBody>
      </p:sp>
    </p:spTree>
    <p:extLst>
      <p:ext uri="{BB962C8B-B14F-4D97-AF65-F5344CB8AC3E}">
        <p14:creationId xmlns:p14="http://schemas.microsoft.com/office/powerpoint/2010/main" val="240822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70</a:t>
            </a:fld>
            <a:endParaRPr lang="en-US"/>
          </a:p>
        </p:txBody>
      </p:sp>
    </p:spTree>
    <p:extLst>
      <p:ext uri="{BB962C8B-B14F-4D97-AF65-F5344CB8AC3E}">
        <p14:creationId xmlns:p14="http://schemas.microsoft.com/office/powerpoint/2010/main" val="1630344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71</a:t>
            </a:fld>
            <a:endParaRPr lang="en-US"/>
          </a:p>
        </p:txBody>
      </p:sp>
    </p:spTree>
    <p:extLst>
      <p:ext uri="{BB962C8B-B14F-4D97-AF65-F5344CB8AC3E}">
        <p14:creationId xmlns:p14="http://schemas.microsoft.com/office/powerpoint/2010/main" val="2663505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72</a:t>
            </a:fld>
            <a:endParaRPr lang="en-US"/>
          </a:p>
        </p:txBody>
      </p:sp>
    </p:spTree>
    <p:extLst>
      <p:ext uri="{BB962C8B-B14F-4D97-AF65-F5344CB8AC3E}">
        <p14:creationId xmlns:p14="http://schemas.microsoft.com/office/powerpoint/2010/main" val="1234269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Briefly remind audience of procedure to fund contracts. This is covered in detail in basic admin training. Answer any questions but otherwise move on quickly.</a:t>
            </a:r>
          </a:p>
        </p:txBody>
      </p:sp>
      <p:sp>
        <p:nvSpPr>
          <p:cNvPr id="4" name="Slide Number Placeholder 3"/>
          <p:cNvSpPr>
            <a:spLocks noGrp="1"/>
          </p:cNvSpPr>
          <p:nvPr>
            <p:ph type="sldNum" sz="quarter" idx="5"/>
          </p:nvPr>
        </p:nvSpPr>
        <p:spPr/>
        <p:txBody>
          <a:bodyPr/>
          <a:lstStyle/>
          <a:p>
            <a:fld id="{C482C9BA-2BF3-4744-805A-6B8DC9A1D07B}" type="slidenum">
              <a:rPr lang="en-US" smtClean="0"/>
              <a:t>74</a:t>
            </a:fld>
            <a:endParaRPr lang="en-US"/>
          </a:p>
        </p:txBody>
      </p:sp>
    </p:spTree>
    <p:extLst>
      <p:ext uri="{BB962C8B-B14F-4D97-AF65-F5344CB8AC3E}">
        <p14:creationId xmlns:p14="http://schemas.microsoft.com/office/powerpoint/2010/main" val="2661911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156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0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 staff are project managers for DGLVR projects</a:t>
            </a:r>
          </a:p>
        </p:txBody>
      </p:sp>
      <p:sp>
        <p:nvSpPr>
          <p:cNvPr id="4" name="Slide Number Placeholder 3"/>
          <p:cNvSpPr>
            <a:spLocks noGrp="1"/>
          </p:cNvSpPr>
          <p:nvPr>
            <p:ph type="sldNum" sz="quarter" idx="5"/>
          </p:nvPr>
        </p:nvSpPr>
        <p:spPr/>
        <p:txBody>
          <a:bodyPr/>
          <a:lstStyle/>
          <a:p>
            <a:fld id="{C482C9BA-2BF3-4744-805A-6B8DC9A1D07B}" type="slidenum">
              <a:rPr lang="en-US" smtClean="0"/>
              <a:t>10</a:t>
            </a:fld>
            <a:endParaRPr lang="en-US"/>
          </a:p>
        </p:txBody>
      </p:sp>
    </p:spTree>
    <p:extLst>
      <p:ext uri="{BB962C8B-B14F-4D97-AF65-F5344CB8AC3E}">
        <p14:creationId xmlns:p14="http://schemas.microsoft.com/office/powerpoint/2010/main" val="416753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164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u="sng">
                <a:cs typeface="Calibri"/>
              </a:rPr>
              <a:t>Sample Timeline</a:t>
            </a:r>
          </a:p>
          <a:p>
            <a:pPr lvl="1"/>
            <a:r>
              <a:rPr lang="en-US" sz="2800" b="1">
                <a:cs typeface="Calibri"/>
              </a:rPr>
              <a:t>Summer/Fall 2025 </a:t>
            </a:r>
            <a:r>
              <a:rPr lang="en-US" sz="2800">
                <a:cs typeface="Calibri"/>
              </a:rPr>
              <a:t>– </a:t>
            </a:r>
            <a:r>
              <a:rPr lang="en-US">
                <a:cs typeface="Calibri"/>
              </a:rPr>
              <a:t>Complete pre-application meetings</a:t>
            </a:r>
            <a:endParaRPr lang="en-US" sz="2800">
              <a:cs typeface="Calibri"/>
            </a:endParaRPr>
          </a:p>
          <a:p>
            <a:pPr lvl="1"/>
            <a:r>
              <a:rPr lang="en-US" sz="2800" b="1">
                <a:cs typeface="Calibri"/>
              </a:rPr>
              <a:t>Winter 2025-26 </a:t>
            </a:r>
            <a:r>
              <a:rPr lang="en-US" sz="2800">
                <a:cs typeface="Calibri"/>
              </a:rPr>
              <a:t>– </a:t>
            </a:r>
            <a:r>
              <a:rPr lang="en-US">
                <a:cs typeface="Calibri"/>
              </a:rPr>
              <a:t>Accept applications</a:t>
            </a:r>
            <a:endParaRPr lang="en-US" sz="2800">
              <a:cs typeface="Calibri"/>
            </a:endParaRPr>
          </a:p>
          <a:p>
            <a:pPr lvl="1"/>
            <a:r>
              <a:rPr lang="en-US" sz="2800" b="1">
                <a:cs typeface="Calibri"/>
              </a:rPr>
              <a:t>Spring 2026 </a:t>
            </a:r>
            <a:r>
              <a:rPr lang="en-US" sz="2800">
                <a:cs typeface="Calibri"/>
              </a:rPr>
              <a:t>– </a:t>
            </a:r>
            <a:r>
              <a:rPr lang="en-US">
                <a:cs typeface="Calibri"/>
              </a:rPr>
              <a:t>Rank project applications</a:t>
            </a:r>
          </a:p>
          <a:p>
            <a:pPr lvl="1"/>
            <a:r>
              <a:rPr lang="en-US" sz="2800" b="1">
                <a:cs typeface="Calibri"/>
              </a:rPr>
              <a:t>May 2026 </a:t>
            </a:r>
            <a:r>
              <a:rPr lang="en-US" sz="2600">
                <a:cs typeface="Calibri"/>
              </a:rPr>
              <a:t>– find out FY 25-26 allocation</a:t>
            </a:r>
            <a:endParaRPr lang="en-US" sz="3000">
              <a:cs typeface="Calibri"/>
            </a:endParaRPr>
          </a:p>
          <a:p>
            <a:pPr lvl="1"/>
            <a:r>
              <a:rPr lang="en-US" sz="2800" b="1">
                <a:cs typeface="Calibri"/>
              </a:rPr>
              <a:t>June/July 2026 </a:t>
            </a:r>
          </a:p>
          <a:p>
            <a:pPr lvl="2"/>
            <a:r>
              <a:rPr lang="en-US" sz="2400">
                <a:cs typeface="Calibri"/>
              </a:rPr>
              <a:t>Once new allocation amount is known, hold QAB meeting and recommend projects for funding</a:t>
            </a:r>
            <a:endParaRPr lang="en-US" sz="2800">
              <a:cs typeface="Calibri"/>
            </a:endParaRPr>
          </a:p>
          <a:p>
            <a:pPr lvl="2"/>
            <a:r>
              <a:rPr lang="en-US" sz="2400">
                <a:cs typeface="Calibri"/>
              </a:rPr>
              <a:t>Approve projects at District Board meeting</a:t>
            </a:r>
            <a:endParaRPr lang="en-US" sz="2800">
              <a:cs typeface="Calibri"/>
            </a:endParaRPr>
          </a:p>
          <a:p>
            <a:pPr lvl="2"/>
            <a:r>
              <a:rPr lang="en-US" sz="2400">
                <a:cs typeface="Calibri"/>
              </a:rPr>
              <a:t>Contract the new projects with FY 25-26 funds</a:t>
            </a:r>
            <a:endParaRPr lang="en-US" sz="2800">
              <a:cs typeface="Calibri"/>
            </a:endParaRPr>
          </a:p>
          <a:p>
            <a:pPr lvl="1"/>
            <a:r>
              <a:rPr lang="en-US" sz="2800" b="1">
                <a:cs typeface="Calibri"/>
              </a:rPr>
              <a:t>July 2026 </a:t>
            </a:r>
            <a:r>
              <a:rPr lang="en-US" sz="2800" b="1">
                <a:solidFill>
                  <a:prstClr val="black"/>
                </a:solidFill>
                <a:cs typeface="Calibri"/>
              </a:rPr>
              <a:t>–</a:t>
            </a:r>
            <a:r>
              <a:rPr lang="en-US" sz="2800" b="1">
                <a:cs typeface="Calibri"/>
              </a:rPr>
              <a:t> October 2027 </a:t>
            </a:r>
            <a:r>
              <a:rPr lang="en-US" sz="2800">
                <a:cs typeface="Calibri"/>
              </a:rPr>
              <a:t>– </a:t>
            </a:r>
            <a:r>
              <a:rPr lang="en-US">
                <a:cs typeface="Calibri"/>
              </a:rPr>
              <a:t>Complete Construction</a:t>
            </a:r>
            <a:endParaRPr lang="en-US" sz="2800">
              <a:cs typeface="Calibri"/>
            </a:endParaRPr>
          </a:p>
          <a:p>
            <a:pPr lvl="1"/>
            <a:r>
              <a:rPr lang="en-US" sz="2800" b="1">
                <a:cs typeface="Calibri"/>
              </a:rPr>
              <a:t>November/December 2027 </a:t>
            </a:r>
            <a:r>
              <a:rPr lang="en-US" sz="2800">
                <a:cs typeface="Calibri"/>
              </a:rPr>
              <a:t>– </a:t>
            </a:r>
            <a:r>
              <a:rPr lang="en-US">
                <a:cs typeface="Calibri"/>
              </a:rPr>
              <a:t>Close out project including reimbursement to project participant</a:t>
            </a:r>
            <a:endParaRPr lang="en-US" sz="2800">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224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655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96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how these 2 design ideas are represented well on the plan sheet</a:t>
            </a:r>
          </a:p>
        </p:txBody>
      </p:sp>
      <p:sp>
        <p:nvSpPr>
          <p:cNvPr id="4" name="Slide Number Placeholder 3"/>
          <p:cNvSpPr>
            <a:spLocks noGrp="1"/>
          </p:cNvSpPr>
          <p:nvPr>
            <p:ph type="sldNum" sz="quarter" idx="5"/>
          </p:nvPr>
        </p:nvSpPr>
        <p:spPr/>
        <p:txBody>
          <a:bodyPr/>
          <a:lstStyle/>
          <a:p>
            <a:fld id="{583BBE96-EBFD-40A9-BC1F-DA7D25167E95}" type="slidenum">
              <a:rPr lang="en-US" smtClean="0"/>
              <a:t>92</a:t>
            </a:fld>
            <a:endParaRPr lang="en-US"/>
          </a:p>
        </p:txBody>
      </p:sp>
    </p:spTree>
    <p:extLst>
      <p:ext uri="{BB962C8B-B14F-4D97-AF65-F5344CB8AC3E}">
        <p14:creationId xmlns:p14="http://schemas.microsoft.com/office/powerpoint/2010/main" val="378621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how the proposed permanent seed mixes don’t include the recommended native shrubs</a:t>
            </a:r>
          </a:p>
        </p:txBody>
      </p:sp>
      <p:sp>
        <p:nvSpPr>
          <p:cNvPr id="4" name="Slide Number Placeholder 3"/>
          <p:cNvSpPr>
            <a:spLocks noGrp="1"/>
          </p:cNvSpPr>
          <p:nvPr>
            <p:ph type="sldNum" sz="quarter" idx="5"/>
          </p:nvPr>
        </p:nvSpPr>
        <p:spPr/>
        <p:txBody>
          <a:bodyPr/>
          <a:lstStyle/>
          <a:p>
            <a:fld id="{583BBE96-EBFD-40A9-BC1F-DA7D25167E95}" type="slidenum">
              <a:rPr lang="en-US" smtClean="0"/>
              <a:t>93</a:t>
            </a:fld>
            <a:endParaRPr lang="en-US"/>
          </a:p>
        </p:txBody>
      </p:sp>
    </p:spTree>
    <p:extLst>
      <p:ext uri="{BB962C8B-B14F-4D97-AF65-F5344CB8AC3E}">
        <p14:creationId xmlns:p14="http://schemas.microsoft.com/office/powerpoint/2010/main" val="2499482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the type of feedback that can be provided to the engineer.</a:t>
            </a:r>
          </a:p>
        </p:txBody>
      </p:sp>
      <p:sp>
        <p:nvSpPr>
          <p:cNvPr id="4" name="Slide Number Placeholder 3"/>
          <p:cNvSpPr>
            <a:spLocks noGrp="1"/>
          </p:cNvSpPr>
          <p:nvPr>
            <p:ph type="sldNum" sz="quarter" idx="5"/>
          </p:nvPr>
        </p:nvSpPr>
        <p:spPr/>
        <p:txBody>
          <a:bodyPr/>
          <a:lstStyle/>
          <a:p>
            <a:fld id="{583BBE96-EBFD-40A9-BC1F-DA7D25167E95}" type="slidenum">
              <a:rPr lang="en-US" smtClean="0"/>
              <a:t>94</a:t>
            </a:fld>
            <a:endParaRPr lang="en-US"/>
          </a:p>
        </p:txBody>
      </p:sp>
    </p:spTree>
    <p:extLst>
      <p:ext uri="{BB962C8B-B14F-4D97-AF65-F5344CB8AC3E}">
        <p14:creationId xmlns:p14="http://schemas.microsoft.com/office/powerpoint/2010/main" val="2903357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3BBE96-EBFD-40A9-BC1F-DA7D25167E95}" type="slidenum">
              <a:rPr lang="en-US" smtClean="0"/>
              <a:t>95</a:t>
            </a:fld>
            <a:endParaRPr lang="en-US"/>
          </a:p>
        </p:txBody>
      </p:sp>
    </p:spTree>
    <p:extLst>
      <p:ext uri="{BB962C8B-B14F-4D97-AF65-F5344CB8AC3E}">
        <p14:creationId xmlns:p14="http://schemas.microsoft.com/office/powerpoint/2010/main" val="1500113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108</a:t>
            </a:fld>
            <a:endParaRPr lang="en-US"/>
          </a:p>
        </p:txBody>
      </p:sp>
    </p:spTree>
    <p:extLst>
      <p:ext uri="{BB962C8B-B14F-4D97-AF65-F5344CB8AC3E}">
        <p14:creationId xmlns:p14="http://schemas.microsoft.com/office/powerpoint/2010/main" val="1226456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cs typeface="Calibri"/>
              </a:rPr>
              <a:t>Final inspection is required before final payment</a:t>
            </a:r>
          </a:p>
          <a:p>
            <a:r>
              <a:rPr lang="en-US" sz="1200">
                <a:cs typeface="Calibri"/>
              </a:rPr>
              <a:t>Often easy if CD staff is on site often during construction</a:t>
            </a:r>
            <a:endParaRPr lang="en-US" sz="1400">
              <a:cs typeface="Calibri"/>
            </a:endParaRPr>
          </a:p>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113</a:t>
            </a:fld>
            <a:endParaRPr lang="en-US"/>
          </a:p>
        </p:txBody>
      </p:sp>
    </p:spTree>
    <p:extLst>
      <p:ext uri="{BB962C8B-B14F-4D97-AF65-F5344CB8AC3E}">
        <p14:creationId xmlns:p14="http://schemas.microsoft.com/office/powerpoint/2010/main" val="176423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15</a:t>
            </a:fld>
            <a:endParaRPr lang="en-US"/>
          </a:p>
        </p:txBody>
      </p:sp>
    </p:spTree>
    <p:extLst>
      <p:ext uri="{BB962C8B-B14F-4D97-AF65-F5344CB8AC3E}">
        <p14:creationId xmlns:p14="http://schemas.microsoft.com/office/powerpoint/2010/main" val="3948803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cs typeface="Calibri"/>
              </a:rPr>
              <a:t>Final inspection is required before final payment</a:t>
            </a:r>
          </a:p>
          <a:p>
            <a:r>
              <a:rPr lang="en-US" sz="1200">
                <a:cs typeface="Calibri"/>
              </a:rPr>
              <a:t>Often easy if CD staff is on site often during construction</a:t>
            </a:r>
            <a:endParaRPr lang="en-US" sz="1400">
              <a:cs typeface="Calibri"/>
            </a:endParaRPr>
          </a:p>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114</a:t>
            </a:fld>
            <a:endParaRPr lang="en-US"/>
          </a:p>
        </p:txBody>
      </p:sp>
    </p:spTree>
    <p:extLst>
      <p:ext uri="{BB962C8B-B14F-4D97-AF65-F5344CB8AC3E}">
        <p14:creationId xmlns:p14="http://schemas.microsoft.com/office/powerpoint/2010/main" val="1712377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cs typeface="Calibri"/>
              </a:rPr>
              <a:t>Final inspection is required before final payment</a:t>
            </a:r>
          </a:p>
          <a:p>
            <a:r>
              <a:rPr lang="en-US" sz="1200">
                <a:cs typeface="Calibri"/>
              </a:rPr>
              <a:t>Often easy if CD staff is on site often during construction</a:t>
            </a:r>
            <a:endParaRPr lang="en-US" sz="1400">
              <a:cs typeface="Calibri"/>
            </a:endParaRPr>
          </a:p>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115</a:t>
            </a:fld>
            <a:endParaRPr lang="en-US"/>
          </a:p>
        </p:txBody>
      </p:sp>
    </p:spTree>
    <p:extLst>
      <p:ext uri="{BB962C8B-B14F-4D97-AF65-F5344CB8AC3E}">
        <p14:creationId xmlns:p14="http://schemas.microsoft.com/office/powerpoint/2010/main" val="1534805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cs typeface="Calibri"/>
              </a:rPr>
              <a:t>Final inspection is required before final payment</a:t>
            </a:r>
          </a:p>
          <a:p>
            <a:r>
              <a:rPr lang="en-US" sz="1200">
                <a:cs typeface="Calibri"/>
              </a:rPr>
              <a:t>Often easy if CD staff is on site often during construction</a:t>
            </a:r>
            <a:endParaRPr lang="en-US" sz="1400">
              <a:cs typeface="Calibri"/>
            </a:endParaRPr>
          </a:p>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118</a:t>
            </a:fld>
            <a:endParaRPr lang="en-US"/>
          </a:p>
        </p:txBody>
      </p:sp>
    </p:spTree>
    <p:extLst>
      <p:ext uri="{BB962C8B-B14F-4D97-AF65-F5344CB8AC3E}">
        <p14:creationId xmlns:p14="http://schemas.microsoft.com/office/powerpoint/2010/main" val="2012800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cs typeface="Calibri"/>
              </a:rPr>
              <a:t>Final inspection is required before final payment</a:t>
            </a:r>
          </a:p>
          <a:p>
            <a:r>
              <a:rPr lang="en-US" sz="1200">
                <a:cs typeface="Calibri"/>
              </a:rPr>
              <a:t>Often easy if CD staff is on site often during construction</a:t>
            </a:r>
            <a:endParaRPr lang="en-US" sz="1400">
              <a:cs typeface="Calibri"/>
            </a:endParaRPr>
          </a:p>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119</a:t>
            </a:fld>
            <a:endParaRPr lang="en-US"/>
          </a:p>
        </p:txBody>
      </p:sp>
    </p:spTree>
    <p:extLst>
      <p:ext uri="{BB962C8B-B14F-4D97-AF65-F5344CB8AC3E}">
        <p14:creationId xmlns:p14="http://schemas.microsoft.com/office/powerpoint/2010/main" val="33933305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cs typeface="Calibri"/>
              </a:rPr>
              <a:t>Final inspection is required before final payment</a:t>
            </a:r>
          </a:p>
          <a:p>
            <a:r>
              <a:rPr lang="en-US" sz="1200">
                <a:cs typeface="Calibri"/>
              </a:rPr>
              <a:t>Often easy if CD staff is on site often during construction</a:t>
            </a:r>
            <a:endParaRPr lang="en-US" sz="1400">
              <a:cs typeface="Calibri"/>
            </a:endParaRPr>
          </a:p>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120</a:t>
            </a:fld>
            <a:endParaRPr lang="en-US"/>
          </a:p>
        </p:txBody>
      </p:sp>
    </p:spTree>
    <p:extLst>
      <p:ext uri="{BB962C8B-B14F-4D97-AF65-F5344CB8AC3E}">
        <p14:creationId xmlns:p14="http://schemas.microsoft.com/office/powerpoint/2010/main" val="40617078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cs typeface="Calibri"/>
              </a:rPr>
              <a:t>Final inspection is required before final payment</a:t>
            </a:r>
          </a:p>
          <a:p>
            <a:r>
              <a:rPr lang="en-US" sz="1200">
                <a:cs typeface="Calibri"/>
              </a:rPr>
              <a:t>Often easy if CD staff is on site often during construction</a:t>
            </a:r>
            <a:endParaRPr lang="en-US" sz="1400">
              <a:cs typeface="Calibri"/>
            </a:endParaRPr>
          </a:p>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121</a:t>
            </a:fld>
            <a:endParaRPr lang="en-US"/>
          </a:p>
        </p:txBody>
      </p:sp>
    </p:spTree>
    <p:extLst>
      <p:ext uri="{BB962C8B-B14F-4D97-AF65-F5344CB8AC3E}">
        <p14:creationId xmlns:p14="http://schemas.microsoft.com/office/powerpoint/2010/main" val="35527344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cs typeface="Calibri"/>
              </a:rPr>
              <a:t>Final inspection is required before final payment</a:t>
            </a:r>
          </a:p>
          <a:p>
            <a:r>
              <a:rPr lang="en-US" sz="1200">
                <a:cs typeface="Calibri"/>
              </a:rPr>
              <a:t>Often easy if CD staff is on site often during construction</a:t>
            </a:r>
            <a:endParaRPr lang="en-US" sz="1400">
              <a:cs typeface="Calibri"/>
            </a:endParaRPr>
          </a:p>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122</a:t>
            </a:fld>
            <a:endParaRPr lang="en-US"/>
          </a:p>
        </p:txBody>
      </p:sp>
    </p:spTree>
    <p:extLst>
      <p:ext uri="{BB962C8B-B14F-4D97-AF65-F5344CB8AC3E}">
        <p14:creationId xmlns:p14="http://schemas.microsoft.com/office/powerpoint/2010/main" val="2554787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cs typeface="Calibri"/>
              </a:rPr>
              <a:t>Final inspection is required before final payment</a:t>
            </a:r>
          </a:p>
          <a:p>
            <a:r>
              <a:rPr lang="en-US" sz="1200">
                <a:cs typeface="Calibri"/>
              </a:rPr>
              <a:t>Often easy if CD staff is on site often during construction</a:t>
            </a:r>
            <a:endParaRPr lang="en-US" sz="1400">
              <a:cs typeface="Calibri"/>
            </a:endParaRPr>
          </a:p>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123</a:t>
            </a:fld>
            <a:endParaRPr lang="en-US"/>
          </a:p>
        </p:txBody>
      </p:sp>
    </p:spTree>
    <p:extLst>
      <p:ext uri="{BB962C8B-B14F-4D97-AF65-F5344CB8AC3E}">
        <p14:creationId xmlns:p14="http://schemas.microsoft.com/office/powerpoint/2010/main" val="2115766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cs typeface="Calibri"/>
              </a:rPr>
              <a:t>Final inspection is required before final payment</a:t>
            </a:r>
          </a:p>
          <a:p>
            <a:r>
              <a:rPr lang="en-US" sz="1200">
                <a:cs typeface="Calibri"/>
              </a:rPr>
              <a:t>Often easy if CD staff is on site often during construction</a:t>
            </a:r>
            <a:endParaRPr lang="en-US" sz="1400">
              <a:cs typeface="Calibri"/>
            </a:endParaRPr>
          </a:p>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124</a:t>
            </a:fld>
            <a:endParaRPr lang="en-US"/>
          </a:p>
        </p:txBody>
      </p:sp>
    </p:spTree>
    <p:extLst>
      <p:ext uri="{BB962C8B-B14F-4D97-AF65-F5344CB8AC3E}">
        <p14:creationId xmlns:p14="http://schemas.microsoft.com/office/powerpoint/2010/main" val="12421038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Date</a:t>
            </a:r>
          </a:p>
          <a:p>
            <a:r>
              <a:rPr lang="en-US"/>
              <a:t>Supplier</a:t>
            </a:r>
          </a:p>
          <a:p>
            <a:r>
              <a:rPr lang="en-US"/>
              <a:t>Bill to/supplied to</a:t>
            </a:r>
          </a:p>
          <a:p>
            <a:r>
              <a:rPr lang="en-US"/>
              <a:t>Item</a:t>
            </a:r>
          </a:p>
          <a:p>
            <a:r>
              <a:rPr lang="en-US"/>
              <a:t>Quantity</a:t>
            </a:r>
          </a:p>
          <a:p>
            <a:r>
              <a:rPr lang="en-US"/>
              <a:t>Total price</a:t>
            </a:r>
          </a:p>
        </p:txBody>
      </p:sp>
      <p:sp>
        <p:nvSpPr>
          <p:cNvPr id="4" name="Slide Number Placeholder 3"/>
          <p:cNvSpPr>
            <a:spLocks noGrp="1"/>
          </p:cNvSpPr>
          <p:nvPr>
            <p:ph type="sldNum" sz="quarter" idx="5"/>
          </p:nvPr>
        </p:nvSpPr>
        <p:spPr/>
        <p:txBody>
          <a:bodyPr/>
          <a:lstStyle/>
          <a:p>
            <a:fld id="{C482C9BA-2BF3-4744-805A-6B8DC9A1D07B}" type="slidenum">
              <a:rPr lang="en-US" smtClean="0"/>
              <a:t>126</a:t>
            </a:fld>
            <a:endParaRPr lang="en-US"/>
          </a:p>
        </p:txBody>
      </p:sp>
    </p:spTree>
    <p:extLst>
      <p:ext uri="{BB962C8B-B14F-4D97-AF65-F5344CB8AC3E}">
        <p14:creationId xmlns:p14="http://schemas.microsoft.com/office/powerpoint/2010/main" val="204357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21</a:t>
            </a:fld>
            <a:endParaRPr lang="en-US"/>
          </a:p>
        </p:txBody>
      </p:sp>
    </p:spTree>
    <p:extLst>
      <p:ext uri="{BB962C8B-B14F-4D97-AF65-F5344CB8AC3E}">
        <p14:creationId xmlns:p14="http://schemas.microsoft.com/office/powerpoint/2010/main" val="23108925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Date</a:t>
            </a:r>
          </a:p>
          <a:p>
            <a:r>
              <a:rPr lang="en-US"/>
              <a:t>Supplier</a:t>
            </a:r>
          </a:p>
          <a:p>
            <a:r>
              <a:rPr lang="en-US"/>
              <a:t>Bill to/supplied to</a:t>
            </a:r>
          </a:p>
          <a:p>
            <a:r>
              <a:rPr lang="en-US"/>
              <a:t>Item</a:t>
            </a:r>
          </a:p>
          <a:p>
            <a:r>
              <a:rPr lang="en-US"/>
              <a:t>Quantity</a:t>
            </a:r>
          </a:p>
          <a:p>
            <a:r>
              <a:rPr lang="en-US"/>
              <a:t>Total price</a:t>
            </a:r>
          </a:p>
        </p:txBody>
      </p:sp>
      <p:sp>
        <p:nvSpPr>
          <p:cNvPr id="4" name="Slide Number Placeholder 3"/>
          <p:cNvSpPr>
            <a:spLocks noGrp="1"/>
          </p:cNvSpPr>
          <p:nvPr>
            <p:ph type="sldNum" sz="quarter" idx="5"/>
          </p:nvPr>
        </p:nvSpPr>
        <p:spPr/>
        <p:txBody>
          <a:bodyPr/>
          <a:lstStyle/>
          <a:p>
            <a:fld id="{C482C9BA-2BF3-4744-805A-6B8DC9A1D07B}" type="slidenum">
              <a:rPr lang="en-US" smtClean="0"/>
              <a:t>127</a:t>
            </a:fld>
            <a:endParaRPr lang="en-US"/>
          </a:p>
        </p:txBody>
      </p:sp>
    </p:spTree>
    <p:extLst>
      <p:ext uri="{BB962C8B-B14F-4D97-AF65-F5344CB8AC3E}">
        <p14:creationId xmlns:p14="http://schemas.microsoft.com/office/powerpoint/2010/main" val="2207352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22</a:t>
            </a:fld>
            <a:endParaRPr lang="en-US"/>
          </a:p>
        </p:txBody>
      </p:sp>
    </p:spTree>
    <p:extLst>
      <p:ext uri="{BB962C8B-B14F-4D97-AF65-F5344CB8AC3E}">
        <p14:creationId xmlns:p14="http://schemas.microsoft.com/office/powerpoint/2010/main" val="125121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23</a:t>
            </a:fld>
            <a:endParaRPr lang="en-US"/>
          </a:p>
        </p:txBody>
      </p:sp>
    </p:spTree>
    <p:extLst>
      <p:ext uri="{BB962C8B-B14F-4D97-AF65-F5344CB8AC3E}">
        <p14:creationId xmlns:p14="http://schemas.microsoft.com/office/powerpoint/2010/main" val="270666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Communication is conveying information from one person to another</a:t>
            </a:r>
          </a:p>
          <a:p>
            <a:pPr marL="171450" indent="-171450">
              <a:buFont typeface="Arial" panose="020B0604020202020204" pitchFamily="34" charset="0"/>
              <a:buChar char="•"/>
            </a:pPr>
            <a:r>
              <a:rPr lang="en-US"/>
              <a:t>2 parts: sending and receiving</a:t>
            </a:r>
          </a:p>
          <a:p>
            <a:pPr marL="171450" indent="-171450">
              <a:buFont typeface="Arial" panose="020B0604020202020204" pitchFamily="34" charset="0"/>
              <a:buChar char="•"/>
            </a:pPr>
            <a:r>
              <a:rPr lang="en-US"/>
              <a:t>Needs to be conveyed in an understandable way</a:t>
            </a:r>
          </a:p>
          <a:p>
            <a:pPr marL="171450" indent="-171450">
              <a:buFont typeface="Arial" panose="020B0604020202020204" pitchFamily="34" charset="0"/>
              <a:buChar char="•"/>
            </a:pPr>
            <a:r>
              <a:rPr lang="en-US"/>
              <a:t>Audience needs to be receptive *** this is key and we often forget this part</a:t>
            </a:r>
          </a:p>
        </p:txBody>
      </p:sp>
      <p:sp>
        <p:nvSpPr>
          <p:cNvPr id="4" name="Slide Number Placeholder 3"/>
          <p:cNvSpPr>
            <a:spLocks noGrp="1"/>
          </p:cNvSpPr>
          <p:nvPr>
            <p:ph type="sldNum" sz="quarter" idx="5"/>
          </p:nvPr>
        </p:nvSpPr>
        <p:spPr/>
        <p:txBody>
          <a:bodyPr/>
          <a:lstStyle/>
          <a:p>
            <a:fld id="{C482C9BA-2BF3-4744-805A-6B8DC9A1D07B}" type="slidenum">
              <a:rPr lang="en-US" smtClean="0"/>
              <a:t>27</a:t>
            </a:fld>
            <a:endParaRPr lang="en-US"/>
          </a:p>
        </p:txBody>
      </p:sp>
    </p:spTree>
    <p:extLst>
      <p:ext uri="{BB962C8B-B14F-4D97-AF65-F5344CB8AC3E}">
        <p14:creationId xmlns:p14="http://schemas.microsoft.com/office/powerpoint/2010/main" val="192945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going to talk in detail about education and outreach since there are recorded webinars and we just talked about communication tips in general</a:t>
            </a:r>
          </a:p>
        </p:txBody>
      </p:sp>
      <p:sp>
        <p:nvSpPr>
          <p:cNvPr id="4" name="Slide Number Placeholder 3"/>
          <p:cNvSpPr>
            <a:spLocks noGrp="1"/>
          </p:cNvSpPr>
          <p:nvPr>
            <p:ph type="sldNum" sz="quarter" idx="5"/>
          </p:nvPr>
        </p:nvSpPr>
        <p:spPr/>
        <p:txBody>
          <a:bodyPr/>
          <a:lstStyle/>
          <a:p>
            <a:fld id="{C482C9BA-2BF3-4744-805A-6B8DC9A1D07B}" type="slidenum">
              <a:rPr lang="en-US" smtClean="0"/>
              <a:t>36</a:t>
            </a:fld>
            <a:endParaRPr lang="en-US"/>
          </a:p>
        </p:txBody>
      </p:sp>
    </p:spTree>
    <p:extLst>
      <p:ext uri="{BB962C8B-B14F-4D97-AF65-F5344CB8AC3E}">
        <p14:creationId xmlns:p14="http://schemas.microsoft.com/office/powerpoint/2010/main" val="1489787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7AF6DE-DD4A-4684-AA2D-194F6B734E52}"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D9BB8-353B-4742-A778-0CBF3066DA93}"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A33E97-B9D2-44DB-BA95-0ADA4A2E65DE}"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9A7DE-D431-4241-81F3-9304A4DBD469}"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CF1A3-6A88-4B18-9667-0DF2E5FDD189}"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57C97F-B98D-47A2-9D29-0A3E5BBA0150}" type="datetime1">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467F0B-9D72-4737-8E84-5EB1DD8F7C01}" type="datetime1">
              <a:rPr lang="en-US" smtClean="0"/>
              <a:t>6/27/2025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676583-6B41-4706-8ED4-A2D56DD04C15}" type="datetime1">
              <a:rPr lang="en-US" smtClean="0"/>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BDF2D-E87B-433E-803E-4B15A3047A01}" type="datetime1">
              <a:rPr lang="en-US" smtClean="0"/>
              <a:t>6/27/2025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5B4D89-D71D-4351-A5FD-14532066AC3F}" type="datetime1">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6584E-3E24-48CF-AE92-6EB651962939}" type="datetime1">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B32DE-4934-4704-BEAC-EC0CEC785353}" type="datetime1">
              <a:rPr lang="en-US" smtClean="0"/>
              <a:t>6/27/2025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mi.org/about/what-is-a-project"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1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96.jpeg"/></Relationships>
</file>

<file path=ppt/slides/_rels/slide1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95.jpeg"/></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02.jpeg"/><Relationship Id="rId4" Type="http://schemas.openxmlformats.org/officeDocument/2006/relationships/image" Target="../media/image101.jpeg"/></Relationships>
</file>

<file path=ppt/slides/_rels/slide1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12.xml.rels><?xml version="1.0" encoding="UTF-8" standalone="yes"?>
<Relationships xmlns="http://schemas.openxmlformats.org/package/2006/relationships"><Relationship Id="rId3" Type="http://schemas.openxmlformats.org/officeDocument/2006/relationships/hyperlink" Target="https://www.pmi.org/about/what-is-a-project"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1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1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jpeg"/></Relationships>
</file>

<file path=ppt/slides/_rels/slide1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12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hyperlink" Target="https://www.vhv.rs/download/TiwmRbR_graphic-picture-of-a-meeting-group-work-group/#google_vignette" TargetMode="External"/><Relationship Id="rId4" Type="http://schemas.openxmlformats.org/officeDocument/2006/relationships/image" Target="../media/image3.png"/></Relationships>
</file>

<file path=ppt/slides/_rels/slide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hyperlink" Target="https://www.vhv.rs/download/TiwmRbR_graphic-picture-of-a-meeting-group-work-group/#google_vignette" TargetMode="External"/><Relationship Id="rId4" Type="http://schemas.openxmlformats.org/officeDocument/2006/relationships/image" Target="../media/image3.png"/></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mi.org/about/what-is-a-project"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hyperlink" Target="https://www.vhv.rs/download/TiwmRbR_graphic-picture-of-a-meeting-group-work-group/#google_vignette" TargetMode="External"/></Relationships>
</file>

<file path=ppt/slides/_rels/slide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13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13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mi.or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grow.google/certificates/project-management/?utm_source=bing&amp;utm_medium=paidsearch&amp;utm_campaign=gcc_b_c&amp;utm_content=bk_exa_pjm&amp;utm_term=google%20foundations%20of%20project%20management&amp;msclkid=5d909310d5de13cdeab4f4a52f537cd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dirtandgravel.psu.edu/pa-program-resources/program-specific-resources/blank-form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en.wikipedia.org/wiki/File:Happy_Man_Throwing_Money_Cartoon.svg"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en.wikipedia.org/wiki/File:Happy_Man_Throwing_Money_Cartoon.svg" TargetMode="External"/><Relationship Id="rId5" Type="http://schemas.openxmlformats.org/officeDocument/2006/relationships/image" Target="../media/image20.png"/><Relationship Id="rId10" Type="http://schemas.openxmlformats.org/officeDocument/2006/relationships/image" Target="../media/image24.svg"/><Relationship Id="rId4" Type="http://schemas.openxmlformats.org/officeDocument/2006/relationships/image" Target="../media/image19.jpeg"/><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dirtandgravel.psu.edu/general-resources/standard-detail-sheets/" TargetMode="External"/><Relationship Id="rId7" Type="http://schemas.openxmlformats.org/officeDocument/2006/relationships/hyperlink" Target="https://dirtandgravel.psu.edu/pa-program-resources/program-specific-resources/reference-material/" TargetMode="External"/><Relationship Id="rId2" Type="http://schemas.openxmlformats.org/officeDocument/2006/relationships/hyperlink" Target="https://dirtandgravel.psu.edu/general-resources/technical-bulletins/" TargetMode="External"/><Relationship Id="rId1" Type="http://schemas.openxmlformats.org/officeDocument/2006/relationships/slideLayout" Target="../slideLayouts/slideLayout2.xml"/><Relationship Id="rId6" Type="http://schemas.openxmlformats.org/officeDocument/2006/relationships/hyperlink" Target="https://dirtandgravel.psu.edu/pa-program-resources/program-specific-resources/blank-forms/" TargetMode="External"/><Relationship Id="rId5" Type="http://schemas.openxmlformats.org/officeDocument/2006/relationships/hyperlink" Target="https://dirtandgravel.psu.edu/stream-crossing-replacements/" TargetMode="External"/><Relationship Id="rId4" Type="http://schemas.openxmlformats.org/officeDocument/2006/relationships/hyperlink" Target="https://dirtandgravel.psu.edu/general-resources/esm-field-guide/" TargetMode="External"/><Relationship Id="rId9"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hyperlink" Target="https://www.dirtandgravel.psu.edu/docs/Webinars/Webinar_Education_Outreach_1_16_2025.mp4" TargetMode="External"/><Relationship Id="rId7" Type="http://schemas.openxmlformats.org/officeDocument/2006/relationships/hyperlink" Target="https://dirtandgravel.psu.edu/wp-content/uploads/Example_DGLVR_Projects.pdf"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dirtandgravel.psu.edu/wp-content/uploads/DGLVR_Handout_New_Participants.pdf" TargetMode="External"/><Relationship Id="rId5" Type="http://schemas.openxmlformats.org/officeDocument/2006/relationships/hyperlink" Target="https://www.dirtandgravel.psu.edu/docs/Webinars/Webinar_Education_Outreach_1_16_2025.pptx" TargetMode="External"/><Relationship Id="rId4" Type="http://schemas.openxmlformats.org/officeDocument/2006/relationships/hyperlink" Target="https://www.dirtandgravel.psu.edu/docs/Webinars/Webinar_Education_Outreach_1_16_2025.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riviamaker.com/game-preview/game/GD20250617175016629957935-DGLVR-Policy-Review---Advanced-Admin-Trainin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irtandgravel.psu.edu/pa-program-resources/program-specific-resources/blank-forms/"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dirtandgravel.psu.edu/stream-crossing-replacement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irtandgravel.psu.edu/education-training/course-attendance-tracker/"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2.jpeg"/><Relationship Id="rId10" Type="http://schemas.openxmlformats.org/officeDocument/2006/relationships/image" Target="../media/image40.jpeg"/><Relationship Id="rId4" Type="http://schemas.openxmlformats.org/officeDocument/2006/relationships/image" Target="../media/image35.png"/><Relationship Id="rId9"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irtandgravel.psu.edu/education-training/remote-learning-center/administrative/"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dirtandgravel.psu.edu/docs/Webinars/Webinar_Better_Grant_Applications_1_12_2023.mp4" TargetMode="External"/><Relationship Id="rId5" Type="http://schemas.openxmlformats.org/officeDocument/2006/relationships/hyperlink" Target="https://www.dirtandgravel.psu.edu/docs/Webinars/Admin_Mini_Reviewing_Grant_Applications_2_28_2023.mp4" TargetMode="External"/><Relationship Id="rId4" Type="http://schemas.openxmlformats.org/officeDocument/2006/relationships/hyperlink" Target="https://www.dirtandgravel.psu.edu/docs/Webinars/Admin_Mini_Filling_Out_Grant_Applications_2_28_2023.mp4"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orbes.com/advisor/business/what-is-project-management/"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shaggiuk.blogspot.com/2014/02/herding-cats.html"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2.jpeg"/><Relationship Id="rId7"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jpeg"/></Relationships>
</file>

<file path=ppt/slides/_rels/slide75.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png"/><Relationship Id="rId7" Type="http://schemas.openxmlformats.org/officeDocument/2006/relationships/image" Target="../media/image74.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tse4.mm.bing.net/th/id/OIP.7S_bVOyRY9FCR1SY1vNbeQHaHa?w=630&amp;h=630&amp;rs=1&amp;pid=ImgDetMain" TargetMode="Externa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9.svg"/><Relationship Id="rId4" Type="http://schemas.openxmlformats.org/officeDocument/2006/relationships/image" Target="../media/image78.png"/></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9.svg"/><Relationship Id="rId4" Type="http://schemas.openxmlformats.org/officeDocument/2006/relationships/image" Target="../media/image78.png"/></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9.svg"/><Relationship Id="rId4" Type="http://schemas.openxmlformats.org/officeDocument/2006/relationships/image" Target="../media/image78.png"/></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ww.forbes.com/advisor/business/software/what-is-a-gantt-chart/"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8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9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vhv.rs/download/TiwmRbR_graphic-picture-of-a-meeting-group-work-group/#google_vignette" TargetMode="External"/></Relationships>
</file>

<file path=ppt/slides/_rels/slide9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dirtandgravel.psu.edu/docs/Webinars/Webinar_Municipal_Bidding_4_14_2020.pdf" TargetMode="External"/><Relationship Id="rId7" Type="http://schemas.openxmlformats.org/officeDocument/2006/relationships/hyperlink" Target="https://www.dirtandgravel.psu.edu/docs/Webinars/Webinar_COSTARS_and_Purchasing_6_9_2020.pptx" TargetMode="External"/><Relationship Id="rId2" Type="http://schemas.openxmlformats.org/officeDocument/2006/relationships/hyperlink" Target="https://www.dirtandgravel.psu.edu/docs/Webinars/Webinar_Municipal_Bidding_4_14_2020.mp4" TargetMode="External"/><Relationship Id="rId1" Type="http://schemas.openxmlformats.org/officeDocument/2006/relationships/slideLayout" Target="../slideLayouts/slideLayout2.xml"/><Relationship Id="rId6" Type="http://schemas.openxmlformats.org/officeDocument/2006/relationships/hyperlink" Target="https://www.dirtandgravel.psu.edu/docs/Webinars/Webinar_COSTARS_and_Purchasing_6_9_2020.pdf" TargetMode="External"/><Relationship Id="rId5" Type="http://schemas.openxmlformats.org/officeDocument/2006/relationships/hyperlink" Target="https://www.dirtandgravel.psu.edu/docs/Webinars/Webinar_COSTARS_and_Purchasing_6_9_2020.mp4" TargetMode="External"/><Relationship Id="rId4" Type="http://schemas.openxmlformats.org/officeDocument/2006/relationships/hyperlink" Target="https://www.dirtandgravel.psu.edu/docs/Webinars/Webinar_Municipal_Bidding_4_14_2020.pptx" TargetMode="Externa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957C-961E-4395-8485-B8D431F1F601}"/>
              </a:ext>
            </a:extLst>
          </p:cNvPr>
          <p:cNvSpPr>
            <a:spLocks noGrp="1"/>
          </p:cNvSpPr>
          <p:nvPr>
            <p:ph type="ctrTitle"/>
          </p:nvPr>
        </p:nvSpPr>
        <p:spPr>
          <a:xfrm>
            <a:off x="871817" y="1424937"/>
            <a:ext cx="10448365" cy="2049896"/>
          </a:xfrm>
        </p:spPr>
        <p:txBody>
          <a:bodyPr>
            <a:normAutofit/>
          </a:bodyPr>
          <a:lstStyle/>
          <a:p>
            <a:r>
              <a:rPr lang="en-US"/>
              <a:t>DGLVR Advanced Admin Training</a:t>
            </a:r>
          </a:p>
        </p:txBody>
      </p:sp>
      <p:sp>
        <p:nvSpPr>
          <p:cNvPr id="3" name="Subtitle 2">
            <a:extLst>
              <a:ext uri="{FF2B5EF4-FFF2-40B4-BE49-F238E27FC236}">
                <a16:creationId xmlns:a16="http://schemas.microsoft.com/office/drawing/2014/main" id="{9A6A6EC0-7FC8-47A2-9A18-C5ABF78B28A9}"/>
              </a:ext>
            </a:extLst>
          </p:cNvPr>
          <p:cNvSpPr>
            <a:spLocks noGrp="1"/>
          </p:cNvSpPr>
          <p:nvPr>
            <p:ph type="subTitle" idx="1"/>
          </p:nvPr>
        </p:nvSpPr>
        <p:spPr>
          <a:xfrm>
            <a:off x="1524000" y="3722254"/>
            <a:ext cx="9144000" cy="2150226"/>
          </a:xfrm>
        </p:spPr>
        <p:txBody>
          <a:bodyPr vert="horz" lIns="91440" tIns="45720" rIns="91440" bIns="45720" rtlCol="0" anchor="t">
            <a:normAutofit/>
          </a:bodyPr>
          <a:lstStyle/>
          <a:p>
            <a:r>
              <a:rPr lang="en-US">
                <a:cs typeface="Calibri"/>
              </a:rPr>
              <a:t>PA State Conservation Commission</a:t>
            </a:r>
          </a:p>
          <a:p>
            <a:r>
              <a:rPr lang="en-US">
                <a:cs typeface="Calibri"/>
              </a:rPr>
              <a:t>Sherri Law &amp; Andy Mickey</a:t>
            </a:r>
          </a:p>
          <a:p>
            <a:r>
              <a:rPr lang="en-US">
                <a:cs typeface="Calibri"/>
              </a:rPr>
              <a:t>Dirt, Gravel, and Low Volume Road Program</a:t>
            </a:r>
          </a:p>
          <a:p>
            <a:endParaRPr lang="en-US">
              <a:cs typeface="Calibri"/>
            </a:endParaRPr>
          </a:p>
        </p:txBody>
      </p:sp>
      <p:sp>
        <p:nvSpPr>
          <p:cNvPr id="9" name="Rectangle 8">
            <a:extLst>
              <a:ext uri="{FF2B5EF4-FFF2-40B4-BE49-F238E27FC236}">
                <a16:creationId xmlns:a16="http://schemas.microsoft.com/office/drawing/2014/main" id="{72C5F2AB-4A03-584D-2EE4-FB5968A78045}"/>
              </a:ext>
            </a:extLst>
          </p:cNvPr>
          <p:cNvSpPr/>
          <p:nvPr/>
        </p:nvSpPr>
        <p:spPr>
          <a:xfrm>
            <a:off x="295834" y="107576"/>
            <a:ext cx="9000565" cy="43030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0C82DD32-9AB5-1D3F-A628-6A94BABAC84D}"/>
              </a:ext>
            </a:extLst>
          </p:cNvPr>
          <p:cNvSpPr/>
          <p:nvPr/>
        </p:nvSpPr>
        <p:spPr>
          <a:xfrm>
            <a:off x="295834" y="609599"/>
            <a:ext cx="9000565" cy="13447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1" name="Rectangle 10">
            <a:extLst>
              <a:ext uri="{FF2B5EF4-FFF2-40B4-BE49-F238E27FC236}">
                <a16:creationId xmlns:a16="http://schemas.microsoft.com/office/drawing/2014/main" id="{D14D7CEA-B301-DE62-4FD6-B1744FB04F1A}"/>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68F7CB38-325B-3460-794E-97313E2765D4}"/>
              </a:ext>
            </a:extLst>
          </p:cNvPr>
          <p:cNvSpPr/>
          <p:nvPr/>
        </p:nvSpPr>
        <p:spPr>
          <a:xfrm>
            <a:off x="10381127" y="6185646"/>
            <a:ext cx="1425387" cy="519952"/>
          </a:xfrm>
          <a:prstGeom prst="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4" name="Picture 4">
            <a:extLst>
              <a:ext uri="{FF2B5EF4-FFF2-40B4-BE49-F238E27FC236}">
                <a16:creationId xmlns:a16="http://schemas.microsoft.com/office/drawing/2014/main" id="{AE656782-5B12-A1BD-B049-F7F8927157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40153" y="1961"/>
            <a:ext cx="2232212" cy="1520078"/>
          </a:xfrm>
          <a:prstGeom prst="rect">
            <a:avLst/>
          </a:prstGeom>
        </p:spPr>
      </p:pic>
      <p:sp>
        <p:nvSpPr>
          <p:cNvPr id="5" name="Slide Number Placeholder 4">
            <a:extLst>
              <a:ext uri="{FF2B5EF4-FFF2-40B4-BE49-F238E27FC236}">
                <a16:creationId xmlns:a16="http://schemas.microsoft.com/office/drawing/2014/main" id="{C4811E60-4A13-AF18-3857-AD46C6C384D0}"/>
              </a:ext>
            </a:extLst>
          </p:cNvPr>
          <p:cNvSpPr>
            <a:spLocks noGrp="1"/>
          </p:cNvSpPr>
          <p:nvPr>
            <p:ph type="sldNum" sz="quarter" idx="12"/>
          </p:nvPr>
        </p:nvSpPr>
        <p:spPr/>
        <p:txBody>
          <a:bodyPr/>
          <a:lstStyle/>
          <a:p>
            <a:fld id="{330EA680-D336-4FF7-8B7A-9848BB0A1C32}" type="slidenum">
              <a:rPr lang="en-US" smtClean="0">
                <a:solidFill>
                  <a:schemeClr val="tx1"/>
                </a:solidFill>
              </a:rPr>
              <a:t>1</a:t>
            </a:fld>
            <a:endParaRPr lang="en-US">
              <a:solidFill>
                <a:schemeClr val="tx1"/>
              </a:solidFill>
            </a:endParaRPr>
          </a:p>
        </p:txBody>
      </p:sp>
    </p:spTree>
    <p:extLst>
      <p:ext uri="{BB962C8B-B14F-4D97-AF65-F5344CB8AC3E}">
        <p14:creationId xmlns:p14="http://schemas.microsoft.com/office/powerpoint/2010/main" val="174612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Why talk about 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56568" y="1377857"/>
            <a:ext cx="11470099" cy="20601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a:cs typeface="Calibri"/>
              </a:rPr>
              <a:t>To complete road projects as smoothly as possible!</a:t>
            </a: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10</a:t>
            </a:fld>
            <a:endParaRPr lang="en-US">
              <a:solidFill>
                <a:schemeClr val="tx1"/>
              </a:solidFill>
            </a:endParaRPr>
          </a:p>
        </p:txBody>
      </p:sp>
      <p:pic>
        <p:nvPicPr>
          <p:cNvPr id="11" name="Picture 10" descr="A road with a car on it and trees on the side&#10;&#10;Description automatically generated with medium confidence">
            <a:extLst>
              <a:ext uri="{FF2B5EF4-FFF2-40B4-BE49-F238E27FC236}">
                <a16:creationId xmlns:a16="http://schemas.microsoft.com/office/drawing/2014/main" id="{05EF887B-C1B4-F4CC-E0A5-B5C3ACC0861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519178" y="2119964"/>
            <a:ext cx="6318606" cy="3404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F7C0EF0D-6D77-FDB9-CFF1-6B2BF7F7D2DF}"/>
              </a:ext>
            </a:extLst>
          </p:cNvPr>
          <p:cNvSpPr txBox="1"/>
          <p:nvPr/>
        </p:nvSpPr>
        <p:spPr>
          <a:xfrm>
            <a:off x="1343170" y="5556851"/>
            <a:ext cx="8670621" cy="646331"/>
          </a:xfrm>
          <a:prstGeom prst="rect">
            <a:avLst/>
          </a:prstGeom>
          <a:noFill/>
        </p:spPr>
        <p:txBody>
          <a:bodyPr wrap="square" rtlCol="0">
            <a:spAutoFit/>
          </a:bodyPr>
          <a:lstStyle/>
          <a:p>
            <a:pPr algn="ctr" defTabSz="685800"/>
            <a:r>
              <a:rPr lang="en-US" sz="3600" b="1" i="1">
                <a:solidFill>
                  <a:srgbClr val="4472C4"/>
                </a:solidFill>
                <a:latin typeface="Arial Black" panose="020B0A04020102020204" pitchFamily="34" charset="0"/>
                <a:ea typeface="ADLaM Display" panose="020F0502020204030204" pitchFamily="2" charset="0"/>
                <a:cs typeface="ADLaM Display" panose="020F0502020204030204" pitchFamily="2" charset="0"/>
              </a:rPr>
              <a:t>Better Roads, Cleaner Streams</a:t>
            </a:r>
          </a:p>
        </p:txBody>
      </p:sp>
    </p:spTree>
    <p:extLst>
      <p:ext uri="{BB962C8B-B14F-4D97-AF65-F5344CB8AC3E}">
        <p14:creationId xmlns:p14="http://schemas.microsoft.com/office/powerpoint/2010/main" val="4643257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9053652" cy="4727559"/>
          </a:xfrm>
        </p:spPr>
        <p:txBody>
          <a:bodyPr vert="horz" lIns="91440" tIns="45720" rIns="91440" bIns="45720" rtlCol="0" anchor="t">
            <a:normAutofit/>
          </a:bodyPr>
          <a:lstStyle/>
          <a:p>
            <a:pPr marL="0" indent="0">
              <a:buNone/>
            </a:pPr>
            <a:r>
              <a:rPr lang="en-US" sz="4000" b="1">
                <a:cs typeface="Calibri"/>
              </a:rPr>
              <a:t>Bidding considerations </a:t>
            </a:r>
          </a:p>
          <a:p>
            <a:r>
              <a:rPr lang="en-US" sz="3200">
                <a:cs typeface="Calibri"/>
              </a:rPr>
              <a:t>Time of year – winter/spring is best</a:t>
            </a:r>
          </a:p>
          <a:p>
            <a:pPr lvl="1"/>
            <a:r>
              <a:rPr lang="en-US" sz="2800">
                <a:cs typeface="Calibri"/>
              </a:rPr>
              <a:t>Bidding during the construction season is possible, but many contractors may have limited availability at that point</a:t>
            </a:r>
          </a:p>
          <a:p>
            <a:r>
              <a:rPr lang="en-US" sz="3200">
                <a:cs typeface="Calibri"/>
              </a:rPr>
              <a:t>Amount of detail</a:t>
            </a:r>
          </a:p>
          <a:p>
            <a:pPr lvl="1"/>
            <a:r>
              <a:rPr lang="en-US" sz="3200">
                <a:cs typeface="Calibri"/>
              </a:rPr>
              <a:t>Need enough to get the project you want</a:t>
            </a:r>
          </a:p>
          <a:p>
            <a:pPr lvl="1"/>
            <a:r>
              <a:rPr lang="en-US" sz="3200">
                <a:cs typeface="Calibri"/>
              </a:rPr>
              <a:t>Not enough or too much detail will result in fewer and/or expensive bids</a:t>
            </a: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100</a:t>
            </a:fld>
            <a:endParaRPr lang="en-US">
              <a:solidFill>
                <a:schemeClr val="tx1"/>
              </a:solidFill>
            </a:endParaRPr>
          </a:p>
        </p:txBody>
      </p:sp>
    </p:spTree>
    <p:extLst>
      <p:ext uri="{BB962C8B-B14F-4D97-AF65-F5344CB8AC3E}">
        <p14:creationId xmlns:p14="http://schemas.microsoft.com/office/powerpoint/2010/main" val="21335901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pPr marL="0" indent="0">
              <a:buNone/>
            </a:pPr>
            <a:r>
              <a:rPr lang="en-US" sz="4000" b="1">
                <a:cs typeface="Calibri"/>
              </a:rPr>
              <a:t>Bidding considerations </a:t>
            </a:r>
          </a:p>
          <a:p>
            <a:r>
              <a:rPr lang="en-US" sz="3200">
                <a:cs typeface="Calibri"/>
              </a:rPr>
              <a:t>CDs should always review bid documents to make sure they meet DGLVR requirements</a:t>
            </a:r>
          </a:p>
          <a:p>
            <a:pPr lvl="1"/>
            <a:r>
              <a:rPr lang="en-US" sz="3000">
                <a:cs typeface="Calibri"/>
              </a:rPr>
              <a:t>Note that CDs do not have to oversee bidding for the grant recipient. </a:t>
            </a:r>
          </a:p>
          <a:p>
            <a:pPr lvl="1"/>
            <a:r>
              <a:rPr lang="en-US" sz="3000">
                <a:cs typeface="Calibri"/>
              </a:rPr>
              <a:t>Review bid docs before the bid packages go out to bidders. Make sure road owner knows this early.</a:t>
            </a: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101</a:t>
            </a:fld>
            <a:endParaRPr lang="en-US">
              <a:solidFill>
                <a:schemeClr val="tx1"/>
              </a:solidFill>
            </a:endParaRPr>
          </a:p>
        </p:txBody>
      </p:sp>
    </p:spTree>
    <p:extLst>
      <p:ext uri="{BB962C8B-B14F-4D97-AF65-F5344CB8AC3E}">
        <p14:creationId xmlns:p14="http://schemas.microsoft.com/office/powerpoint/2010/main" val="20874244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7152933" cy="4438216"/>
          </a:xfrm>
        </p:spPr>
        <p:txBody>
          <a:bodyPr vert="horz" lIns="91440" tIns="45720" rIns="91440" bIns="45720" rtlCol="0" anchor="t">
            <a:normAutofit/>
          </a:bodyPr>
          <a:lstStyle/>
          <a:p>
            <a:pPr marL="0" indent="0">
              <a:buNone/>
            </a:pPr>
            <a:r>
              <a:rPr lang="en-US" sz="4000" b="1">
                <a:cs typeface="Calibri"/>
              </a:rPr>
              <a:t>Bidding considerations</a:t>
            </a:r>
            <a:endParaRPr lang="en-US" sz="4400" b="1">
              <a:highlight>
                <a:srgbClr val="FFFF00"/>
              </a:highlight>
              <a:cs typeface="Calibri"/>
            </a:endParaRPr>
          </a:p>
          <a:p>
            <a:pPr lvl="1"/>
            <a:r>
              <a:rPr lang="en-US" sz="3200">
                <a:cs typeface="Calibri"/>
              </a:rPr>
              <a:t>Ensure essential details in bid docs match DGLVR contract, including:</a:t>
            </a:r>
          </a:p>
          <a:p>
            <a:pPr lvl="2"/>
            <a:r>
              <a:rPr lang="en-US" sz="3200">
                <a:cs typeface="Calibri"/>
              </a:rPr>
              <a:t>Start/end dates</a:t>
            </a:r>
          </a:p>
          <a:p>
            <a:pPr lvl="2"/>
            <a:r>
              <a:rPr lang="en-US" sz="3200">
                <a:cs typeface="Calibri"/>
              </a:rPr>
              <a:t>Sketch/scope of work/quantities</a:t>
            </a:r>
          </a:p>
          <a:p>
            <a:pPr lvl="2"/>
            <a:r>
              <a:rPr lang="en-US" sz="3200">
                <a:cs typeface="Calibri"/>
              </a:rPr>
              <a:t>Use the DSA Request For Quote (RFQ) for DSA projects</a:t>
            </a:r>
          </a:p>
          <a:p>
            <a:pPr lvl="2"/>
            <a:r>
              <a:rPr lang="en-US" sz="3200">
                <a:cs typeface="Calibri"/>
              </a:rPr>
              <a:t>Road fill RFQ available as well</a:t>
            </a: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102</a:t>
            </a:fld>
            <a:endParaRPr lang="en-US">
              <a:solidFill>
                <a:schemeClr val="tx1"/>
              </a:solidFill>
            </a:endParaRPr>
          </a:p>
        </p:txBody>
      </p:sp>
      <p:pic>
        <p:nvPicPr>
          <p:cNvPr id="5" name="Picture 4">
            <a:extLst>
              <a:ext uri="{FF2B5EF4-FFF2-40B4-BE49-F238E27FC236}">
                <a16:creationId xmlns:a16="http://schemas.microsoft.com/office/drawing/2014/main" id="{996CC219-FBA6-ED59-5241-FA3BF11EAC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4072" y="152402"/>
            <a:ext cx="4642441" cy="6527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79844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6665039" cy="4438216"/>
          </a:xfrm>
        </p:spPr>
        <p:txBody>
          <a:bodyPr vert="horz" lIns="91440" tIns="45720" rIns="91440" bIns="45720" rtlCol="0" anchor="t">
            <a:normAutofit/>
          </a:bodyPr>
          <a:lstStyle/>
          <a:p>
            <a:pPr marL="0" indent="0">
              <a:buNone/>
            </a:pPr>
            <a:r>
              <a:rPr lang="en-US" sz="4000" b="1">
                <a:cs typeface="Calibri"/>
              </a:rPr>
              <a:t>Bidding tips</a:t>
            </a:r>
            <a:endParaRPr lang="en-US" sz="4400" b="1">
              <a:highlight>
                <a:srgbClr val="FFFF00"/>
              </a:highlight>
              <a:cs typeface="Calibri"/>
            </a:endParaRPr>
          </a:p>
          <a:p>
            <a:r>
              <a:rPr lang="en-US" sz="3200">
                <a:cs typeface="Calibri"/>
              </a:rPr>
              <a:t>Site showings – good ideas</a:t>
            </a:r>
          </a:p>
          <a:p>
            <a:pPr lvl="1"/>
            <a:r>
              <a:rPr lang="en-US" sz="3200">
                <a:cs typeface="Calibri"/>
              </a:rPr>
              <a:t>Pros/cons of mandatory site showing</a:t>
            </a:r>
          </a:p>
          <a:p>
            <a:pPr lvl="1"/>
            <a:r>
              <a:rPr lang="en-US" sz="3200">
                <a:cs typeface="Calibri"/>
              </a:rPr>
              <a:t>If there is a site showing, CD should always be there to answer questions pertaining to grant requirements</a:t>
            </a: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103</a:t>
            </a:fld>
            <a:endParaRPr lang="en-US">
              <a:solidFill>
                <a:schemeClr val="tx1"/>
              </a:solidFill>
            </a:endParaRPr>
          </a:p>
        </p:txBody>
      </p:sp>
      <p:pic>
        <p:nvPicPr>
          <p:cNvPr id="5" name="Picture 4" descr="A picture containing tree, outdoor, grass, green&#10;&#10;AI-generated content may be incorrect.">
            <a:extLst>
              <a:ext uri="{FF2B5EF4-FFF2-40B4-BE49-F238E27FC236}">
                <a16:creationId xmlns:a16="http://schemas.microsoft.com/office/drawing/2014/main" id="{9165F15E-05A9-1C8D-FD9F-13C822F4B25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5400000">
            <a:off x="6567689" y="1808587"/>
            <a:ext cx="5304814" cy="4467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79426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6859349" cy="4844494"/>
          </a:xfrm>
        </p:spPr>
        <p:txBody>
          <a:bodyPr vert="horz" lIns="91440" tIns="45720" rIns="91440" bIns="45720" rtlCol="0" anchor="t">
            <a:normAutofit fontScale="92500" lnSpcReduction="10000"/>
          </a:bodyPr>
          <a:lstStyle/>
          <a:p>
            <a:pPr marL="0" indent="0">
              <a:buNone/>
            </a:pPr>
            <a:r>
              <a:rPr lang="en-US" sz="4000" b="1">
                <a:cs typeface="Calibri"/>
              </a:rPr>
              <a:t>Bidding tips </a:t>
            </a:r>
          </a:p>
          <a:p>
            <a:r>
              <a:rPr lang="en-US" sz="3200">
                <a:cs typeface="Calibri"/>
              </a:rPr>
              <a:t>Ask road owner to inform you ASAP when low bid is chosen.</a:t>
            </a:r>
          </a:p>
          <a:p>
            <a:pPr lvl="1"/>
            <a:r>
              <a:rPr lang="en-US" sz="3000">
                <a:cs typeface="Calibri"/>
              </a:rPr>
              <a:t>Consider attending the bid opening</a:t>
            </a:r>
          </a:p>
          <a:p>
            <a:r>
              <a:rPr lang="en-US" sz="3200">
                <a:cs typeface="Calibri"/>
              </a:rPr>
              <a:t>If it’s a DSA project, find out what quarry the material is coming from and submit DSA notification to Center ASAP.</a:t>
            </a:r>
          </a:p>
          <a:p>
            <a:r>
              <a:rPr lang="en-US" sz="3200">
                <a:cs typeface="Calibri"/>
              </a:rPr>
              <a:t>Find out the proposed construction timeframe and remind them to notify you before construction starts and update you if the schedule changes.</a:t>
            </a: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104</a:t>
            </a:fld>
            <a:endParaRPr lang="en-US">
              <a:solidFill>
                <a:schemeClr val="tx1"/>
              </a:solidFill>
            </a:endParaRPr>
          </a:p>
        </p:txBody>
      </p:sp>
      <p:pic>
        <p:nvPicPr>
          <p:cNvPr id="5" name="Picture 4" descr="A picture containing sky, outdoor, ground, people&#10;&#10;AI-generated content may be incorrect.">
            <a:extLst>
              <a:ext uri="{FF2B5EF4-FFF2-40B4-BE49-F238E27FC236}">
                <a16:creationId xmlns:a16="http://schemas.microsoft.com/office/drawing/2014/main" id="{63638CE0-A5B9-AF3C-822F-47A6D017AFB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194176" y="1646441"/>
            <a:ext cx="4701993" cy="4225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39799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3" y="1286528"/>
            <a:ext cx="6808335" cy="48991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a:cs typeface="Calibri"/>
              </a:rPr>
              <a:t>Discussion:</a:t>
            </a:r>
          </a:p>
          <a:p>
            <a:pPr marL="0" indent="0" algn="ctr">
              <a:buNone/>
            </a:pPr>
            <a:r>
              <a:rPr lang="en-US" sz="4400" b="1">
                <a:solidFill>
                  <a:schemeClr val="accent5"/>
                </a:solidFill>
                <a:cs typeface="Calibri"/>
              </a:rPr>
              <a:t>Bidding</a:t>
            </a:r>
          </a:p>
          <a:p>
            <a:pPr marL="0" indent="0" algn="ctr">
              <a:buNone/>
            </a:pPr>
            <a:r>
              <a:rPr lang="en-US" sz="3900">
                <a:cs typeface="Calibri"/>
              </a:rPr>
              <a:t>Now’s the time to share materials you brought related to these topics</a:t>
            </a:r>
            <a:endParaRPr lang="en-US" sz="4400" b="1">
              <a:solidFill>
                <a:schemeClr val="accent5"/>
              </a:solidFill>
              <a:cs typeface="Calibri"/>
            </a:endParaRPr>
          </a:p>
          <a:p>
            <a:pPr lvl="1"/>
            <a:endParaRPr lang="en-US" sz="2800">
              <a:highlight>
                <a:srgbClr val="FFFF00"/>
              </a:highlight>
              <a:cs typeface="Calibri"/>
            </a:endParaRP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105</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11502C4C-02C5-6F78-CCDE-5F59329745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9" name="TextBox 8">
            <a:extLst>
              <a:ext uri="{FF2B5EF4-FFF2-40B4-BE49-F238E27FC236}">
                <a16:creationId xmlns:a16="http://schemas.microsoft.com/office/drawing/2014/main" id="{1A431537-297B-92A6-9E4A-851F34C5D1DF}"/>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Tree>
    <p:extLst>
      <p:ext uri="{BB962C8B-B14F-4D97-AF65-F5344CB8AC3E}">
        <p14:creationId xmlns:p14="http://schemas.microsoft.com/office/powerpoint/2010/main" val="42931917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6276419" cy="4727559"/>
          </a:xfrm>
        </p:spPr>
        <p:txBody>
          <a:bodyPr vert="horz" lIns="91440" tIns="45720" rIns="91440" bIns="45720" rtlCol="0" anchor="t">
            <a:normAutofit lnSpcReduction="10000"/>
          </a:bodyPr>
          <a:lstStyle/>
          <a:p>
            <a:pPr marL="0" indent="0">
              <a:buNone/>
            </a:pPr>
            <a:r>
              <a:rPr lang="en-US" sz="3400" b="1">
                <a:cs typeface="Calibri"/>
              </a:rPr>
              <a:t>For Municipal Workforce Projects</a:t>
            </a:r>
          </a:p>
          <a:p>
            <a:r>
              <a:rPr lang="en-US" sz="3200">
                <a:cs typeface="Calibri"/>
              </a:rPr>
              <a:t>Was an annual stone bid put out and awarded for the year or was a project specific material bid completed?</a:t>
            </a:r>
          </a:p>
          <a:p>
            <a:r>
              <a:rPr lang="en-US" sz="3200">
                <a:cs typeface="Calibri"/>
              </a:rPr>
              <a:t>When do materials need to be ordered to be onsite in time for construction?</a:t>
            </a:r>
          </a:p>
          <a:p>
            <a:r>
              <a:rPr lang="en-US" sz="3200">
                <a:cs typeface="Calibri"/>
              </a:rPr>
              <a:t>Does equipment need to be rented?</a:t>
            </a: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106</a:t>
            </a:fld>
            <a:endParaRPr lang="en-US">
              <a:solidFill>
                <a:schemeClr val="tx1"/>
              </a:solidFill>
            </a:endParaRPr>
          </a:p>
        </p:txBody>
      </p:sp>
      <p:pic>
        <p:nvPicPr>
          <p:cNvPr id="5" name="Picture 4" descr="A picture containing tree, outdoor, ground, rock&#10;&#10;AI-generated content may be incorrect.">
            <a:extLst>
              <a:ext uri="{FF2B5EF4-FFF2-40B4-BE49-F238E27FC236}">
                <a16:creationId xmlns:a16="http://schemas.microsoft.com/office/drawing/2014/main" id="{66B8E798-40C7-E2D4-F543-CF66862BCD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2250" y="1637083"/>
            <a:ext cx="5473848" cy="4105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95692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7007939" cy="4727559"/>
          </a:xfrm>
        </p:spPr>
        <p:txBody>
          <a:bodyPr vert="horz" lIns="91440" tIns="45720" rIns="91440" bIns="45720" rtlCol="0" anchor="t">
            <a:normAutofit/>
          </a:bodyPr>
          <a:lstStyle/>
          <a:p>
            <a:pPr marL="0" indent="0">
              <a:buNone/>
            </a:pPr>
            <a:r>
              <a:rPr lang="en-US" sz="4000" b="1">
                <a:cs typeface="Calibri"/>
              </a:rPr>
              <a:t>Pre-construction Meeting</a:t>
            </a:r>
          </a:p>
          <a:p>
            <a:r>
              <a:rPr lang="en-US">
                <a:cs typeface="Calibri"/>
              </a:rPr>
              <a:t>Review scope of work</a:t>
            </a:r>
          </a:p>
          <a:p>
            <a:r>
              <a:rPr lang="en-US">
                <a:cs typeface="Calibri"/>
              </a:rPr>
              <a:t>Construction stakeout</a:t>
            </a:r>
          </a:p>
          <a:p>
            <a:r>
              <a:rPr lang="en-US">
                <a:cs typeface="Calibri"/>
              </a:rPr>
              <a:t>Construction Schedule</a:t>
            </a:r>
          </a:p>
          <a:p>
            <a:r>
              <a:rPr lang="en-US">
                <a:cs typeface="Calibri"/>
              </a:rPr>
              <a:t>Notice of Construction Start</a:t>
            </a:r>
          </a:p>
          <a:p>
            <a:r>
              <a:rPr lang="en-US">
                <a:cs typeface="Calibri"/>
              </a:rPr>
              <a:t>Stabilization</a:t>
            </a:r>
          </a:p>
          <a:p>
            <a:r>
              <a:rPr lang="en-US">
                <a:cs typeface="Calibri"/>
              </a:rPr>
              <a:t>Does material need to be stockpiled?</a:t>
            </a:r>
          </a:p>
          <a:p>
            <a:r>
              <a:rPr lang="en-US">
                <a:cs typeface="Calibri"/>
              </a:rPr>
              <a:t>Who will coordinate with the quarry on material delivery?</a:t>
            </a:r>
          </a:p>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107</a:t>
            </a:fld>
            <a:endParaRPr lang="en-US">
              <a:solidFill>
                <a:schemeClr val="tx1"/>
              </a:solidFill>
            </a:endParaRPr>
          </a:p>
        </p:txBody>
      </p:sp>
      <p:pic>
        <p:nvPicPr>
          <p:cNvPr id="5" name="Picture 4">
            <a:extLst>
              <a:ext uri="{FF2B5EF4-FFF2-40B4-BE49-F238E27FC236}">
                <a16:creationId xmlns:a16="http://schemas.microsoft.com/office/drawing/2014/main" id="{5F72C1FC-EB96-AB4A-1ADA-1FE764710B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9341" y="204499"/>
            <a:ext cx="5054773" cy="6565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63957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4" y="1286528"/>
            <a:ext cx="7310674" cy="489911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cs typeface="Calibri"/>
              </a:rPr>
              <a:t>Preparing for Construction</a:t>
            </a:r>
          </a:p>
          <a:p>
            <a:pPr lvl="1"/>
            <a:r>
              <a:rPr lang="en-US" sz="3200">
                <a:cs typeface="Calibri"/>
              </a:rPr>
              <a:t>Done by </a:t>
            </a:r>
            <a:r>
              <a:rPr lang="en-US" sz="3200" err="1">
                <a:cs typeface="Calibri"/>
              </a:rPr>
              <a:t>twp</a:t>
            </a:r>
            <a:r>
              <a:rPr lang="en-US" sz="3200">
                <a:cs typeface="Calibri"/>
              </a:rPr>
              <a:t> labor</a:t>
            </a:r>
          </a:p>
          <a:p>
            <a:pPr lvl="1"/>
            <a:r>
              <a:rPr lang="en-US" sz="3200">
                <a:cs typeface="Calibri"/>
              </a:rPr>
              <a:t>Bid out materials / bid out project work </a:t>
            </a:r>
          </a:p>
          <a:p>
            <a:pPr lvl="1"/>
            <a:r>
              <a:rPr lang="en-US" sz="3200">
                <a:cs typeface="Calibri"/>
              </a:rPr>
              <a:t>Pre-construction meeting</a:t>
            </a:r>
          </a:p>
          <a:p>
            <a:pPr lvl="2"/>
            <a:r>
              <a:rPr lang="en-US" sz="3200">
                <a:cs typeface="Calibri"/>
              </a:rPr>
              <a:t>Walk site: maybe it’s been a year between pre-app and pre-con</a:t>
            </a:r>
          </a:p>
          <a:p>
            <a:pPr lvl="2"/>
            <a:r>
              <a:rPr lang="en-US" sz="3200">
                <a:cs typeface="Calibri"/>
              </a:rPr>
              <a:t>Flag/paint where practices will go</a:t>
            </a:r>
          </a:p>
          <a:p>
            <a:pPr lvl="3"/>
            <a:r>
              <a:rPr lang="en-US" sz="2800">
                <a:cs typeface="Calibri"/>
              </a:rPr>
              <a:t>Pipe inlet AND outlet locations, talk about pipe angles, headwall/</a:t>
            </a:r>
            <a:r>
              <a:rPr lang="en-US" sz="2800" err="1">
                <a:cs typeface="Calibri"/>
              </a:rPr>
              <a:t>endwall</a:t>
            </a:r>
            <a:r>
              <a:rPr lang="en-US" sz="2800">
                <a:cs typeface="Calibri"/>
              </a:rPr>
              <a:t> construction, any other stabilization</a:t>
            </a:r>
          </a:p>
          <a:p>
            <a:pPr lvl="3"/>
            <a:endParaRPr lang="en-US" sz="2200">
              <a:cs typeface="Calibri"/>
            </a:endParaRPr>
          </a:p>
          <a:p>
            <a:endParaRPr lang="en-US" sz="3200">
              <a:solidFill>
                <a:schemeClr val="accent1"/>
              </a:solidFill>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108</a:t>
            </a:fld>
            <a:endParaRPr lang="en-US">
              <a:solidFill>
                <a:schemeClr val="tx1"/>
              </a:solidFill>
            </a:endParaRPr>
          </a:p>
        </p:txBody>
      </p:sp>
      <p:pic>
        <p:nvPicPr>
          <p:cNvPr id="9" name="Picture 8" descr="A picture containing fungus&#10;&#10;AI-generated content may be incorrect.">
            <a:extLst>
              <a:ext uri="{FF2B5EF4-FFF2-40B4-BE49-F238E27FC236}">
                <a16:creationId xmlns:a16="http://schemas.microsoft.com/office/drawing/2014/main" id="{71DD0DE2-322F-D60A-54A9-19296C71C3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190926" y="1909770"/>
            <a:ext cx="4789170" cy="3591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16240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3" y="1286528"/>
            <a:ext cx="6808335" cy="48991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a:cs typeface="Calibri"/>
              </a:rPr>
              <a:t>Discussion:</a:t>
            </a:r>
          </a:p>
          <a:p>
            <a:pPr marL="0" indent="0" algn="ctr">
              <a:buNone/>
            </a:pPr>
            <a:r>
              <a:rPr lang="en-US" sz="4400" b="1">
                <a:solidFill>
                  <a:schemeClr val="accent5"/>
                </a:solidFill>
                <a:cs typeface="Calibri"/>
              </a:rPr>
              <a:t>Pre-construction meetings</a:t>
            </a:r>
          </a:p>
          <a:p>
            <a:pPr marL="0" indent="0" algn="ctr">
              <a:buNone/>
            </a:pPr>
            <a:r>
              <a:rPr lang="en-US" sz="3900">
                <a:cs typeface="Calibri"/>
              </a:rPr>
              <a:t>Now’s the time to share materials you brought related to these topics</a:t>
            </a:r>
            <a:endParaRPr lang="en-US" sz="4400" b="1">
              <a:solidFill>
                <a:schemeClr val="accent5"/>
              </a:solidFill>
              <a:cs typeface="Calibri"/>
            </a:endParaRPr>
          </a:p>
          <a:p>
            <a:pPr lvl="1"/>
            <a:endParaRPr lang="en-US" sz="2800">
              <a:highlight>
                <a:srgbClr val="FFFF00"/>
              </a:highlight>
              <a:cs typeface="Calibri"/>
            </a:endParaRP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109</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11502C4C-02C5-6F78-CCDE-5F59329745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9" name="TextBox 8">
            <a:extLst>
              <a:ext uri="{FF2B5EF4-FFF2-40B4-BE49-F238E27FC236}">
                <a16:creationId xmlns:a16="http://schemas.microsoft.com/office/drawing/2014/main" id="{1A431537-297B-92A6-9E4A-851F34C5D1DF}"/>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Tree>
    <p:extLst>
      <p:ext uri="{BB962C8B-B14F-4D97-AF65-F5344CB8AC3E}">
        <p14:creationId xmlns:p14="http://schemas.microsoft.com/office/powerpoint/2010/main" val="26594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96253" y="1432393"/>
            <a:ext cx="11895390" cy="47373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a:cs typeface="Calibri"/>
              </a:rPr>
              <a:t>Project</a:t>
            </a:r>
            <a:r>
              <a:rPr lang="en-US" sz="3200" b="1">
                <a:cs typeface="Calibri"/>
              </a:rPr>
              <a:t>:</a:t>
            </a:r>
          </a:p>
          <a:p>
            <a:r>
              <a:rPr lang="en-US">
                <a:cs typeface="Calibri"/>
              </a:rPr>
              <a:t>Temporary endeavor undertaken to create a unique product, service, or result</a:t>
            </a:r>
          </a:p>
          <a:p>
            <a:endParaRPr lang="en-US">
              <a:cs typeface="Calibri"/>
            </a:endParaRPr>
          </a:p>
          <a:p>
            <a:endParaRPr lang="en-US">
              <a:cs typeface="Calibri"/>
            </a:endParaRPr>
          </a:p>
          <a:p>
            <a:endParaRPr lang="en-US">
              <a:cs typeface="Calibri"/>
            </a:endParaRPr>
          </a:p>
          <a:p>
            <a:endParaRPr lang="en-US">
              <a:cs typeface="Calibri"/>
            </a:endParaRPr>
          </a:p>
          <a:p>
            <a:pPr marL="0" indent="0">
              <a:buNone/>
            </a:pPr>
            <a:endParaRPr lang="en-US" sz="3200" b="1" u="sng">
              <a:solidFill>
                <a:schemeClr val="accent1"/>
              </a:solidFill>
              <a:cs typeface="Calibri"/>
            </a:endParaRP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11</a:t>
            </a:fld>
            <a:endParaRPr lang="en-US">
              <a:solidFill>
                <a:schemeClr val="tx1"/>
              </a:solidFill>
            </a:endParaRPr>
          </a:p>
        </p:txBody>
      </p:sp>
      <p:sp>
        <p:nvSpPr>
          <p:cNvPr id="11" name="TextBox 10">
            <a:extLst>
              <a:ext uri="{FF2B5EF4-FFF2-40B4-BE49-F238E27FC236}">
                <a16:creationId xmlns:a16="http://schemas.microsoft.com/office/drawing/2014/main" id="{F2CA46DA-7CE0-9219-047F-96A040CE535E}"/>
              </a:ext>
            </a:extLst>
          </p:cNvPr>
          <p:cNvSpPr txBox="1"/>
          <p:nvPr/>
        </p:nvSpPr>
        <p:spPr>
          <a:xfrm>
            <a:off x="295831" y="6382921"/>
            <a:ext cx="9451529" cy="338554"/>
          </a:xfrm>
          <a:prstGeom prst="rect">
            <a:avLst/>
          </a:prstGeom>
          <a:noFill/>
        </p:spPr>
        <p:txBody>
          <a:bodyPr wrap="square" rtlCol="0">
            <a:spAutoFit/>
          </a:bodyPr>
          <a:lstStyle/>
          <a:p>
            <a:r>
              <a:rPr lang="en-US" sz="1600">
                <a:hlinkClick r:id="rId3"/>
              </a:rPr>
              <a:t>https://www.pmi.org/about/what-is-a-project</a:t>
            </a:r>
            <a:r>
              <a:rPr lang="en-US" sz="1600"/>
              <a:t> </a:t>
            </a:r>
          </a:p>
        </p:txBody>
      </p:sp>
    </p:spTree>
    <p:extLst>
      <p:ext uri="{BB962C8B-B14F-4D97-AF65-F5344CB8AC3E}">
        <p14:creationId xmlns:p14="http://schemas.microsoft.com/office/powerpoint/2010/main" val="20429431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7122239" cy="4860371"/>
          </a:xfrm>
        </p:spPr>
        <p:txBody>
          <a:bodyPr vert="horz" lIns="91440" tIns="45720" rIns="91440" bIns="45720" rtlCol="0" anchor="t">
            <a:normAutofit fontScale="92500" lnSpcReduction="10000"/>
          </a:bodyPr>
          <a:lstStyle/>
          <a:p>
            <a:pPr marL="0" indent="0">
              <a:buNone/>
            </a:pPr>
            <a:r>
              <a:rPr lang="en-US" sz="4000" b="1">
                <a:cs typeface="Calibri"/>
              </a:rPr>
              <a:t>Construction inspection</a:t>
            </a:r>
          </a:p>
          <a:p>
            <a:r>
              <a:rPr lang="en-US">
                <a:highlight>
                  <a:srgbClr val="FFFFFF"/>
                </a:highlight>
                <a:cs typeface="Calibri"/>
              </a:rPr>
              <a:t>Be onsite as often as possible</a:t>
            </a:r>
          </a:p>
          <a:p>
            <a:pPr lvl="1"/>
            <a:r>
              <a:rPr lang="en-US" sz="2800">
                <a:highlight>
                  <a:srgbClr val="FFFFFF"/>
                </a:highlight>
                <a:cs typeface="Calibri"/>
              </a:rPr>
              <a:t>Critical Stages</a:t>
            </a:r>
          </a:p>
          <a:p>
            <a:pPr lvl="1"/>
            <a:r>
              <a:rPr lang="en-US" sz="2800">
                <a:highlight>
                  <a:srgbClr val="FFFFFF"/>
                </a:highlight>
                <a:cs typeface="Calibri"/>
              </a:rPr>
              <a:t>First day of construction and when practices change</a:t>
            </a:r>
          </a:p>
          <a:p>
            <a:r>
              <a:rPr lang="en-US">
                <a:highlight>
                  <a:srgbClr val="FFFFFF"/>
                </a:highlight>
                <a:cs typeface="Calibri"/>
              </a:rPr>
              <a:t>Ask for paperwork/documentation as soon as it’s available</a:t>
            </a:r>
          </a:p>
          <a:p>
            <a:pPr lvl="1"/>
            <a:r>
              <a:rPr lang="en-US" sz="2800">
                <a:highlight>
                  <a:srgbClr val="FFFFFF"/>
                </a:highlight>
                <a:cs typeface="Calibri"/>
              </a:rPr>
              <a:t>More likely to get a copy when the grant recipient is thinking about it</a:t>
            </a:r>
          </a:p>
          <a:p>
            <a:pPr lvl="1"/>
            <a:r>
              <a:rPr lang="en-US" sz="2800">
                <a:highlight>
                  <a:srgbClr val="FFFFFF"/>
                </a:highlight>
                <a:cs typeface="Calibri"/>
              </a:rPr>
              <a:t>Speeds up final payment later</a:t>
            </a:r>
          </a:p>
          <a:p>
            <a:pPr lvl="1"/>
            <a:r>
              <a:rPr lang="en-US" sz="2800">
                <a:highlight>
                  <a:srgbClr val="FFFFFF"/>
                </a:highlight>
                <a:cs typeface="Calibri"/>
              </a:rPr>
              <a:t>Proof of permits, 811 serial number, prevailing wage documentation, DSA Certifications, etc.</a:t>
            </a:r>
          </a:p>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110</a:t>
            </a:fld>
            <a:endParaRPr lang="en-US">
              <a:solidFill>
                <a:schemeClr val="tx1"/>
              </a:solidFill>
            </a:endParaRPr>
          </a:p>
        </p:txBody>
      </p:sp>
      <p:grpSp>
        <p:nvGrpSpPr>
          <p:cNvPr id="8" name="Group 7">
            <a:extLst>
              <a:ext uri="{FF2B5EF4-FFF2-40B4-BE49-F238E27FC236}">
                <a16:creationId xmlns:a16="http://schemas.microsoft.com/office/drawing/2014/main" id="{F1444BC4-8371-7EED-22B8-E9D29EFFA0F9}"/>
              </a:ext>
            </a:extLst>
          </p:cNvPr>
          <p:cNvGrpSpPr/>
          <p:nvPr/>
        </p:nvGrpSpPr>
        <p:grpSpPr>
          <a:xfrm>
            <a:off x="7603839" y="1603097"/>
            <a:ext cx="4292330" cy="4203064"/>
            <a:chOff x="7603839" y="1603097"/>
            <a:chExt cx="4292330" cy="4203064"/>
          </a:xfrm>
        </p:grpSpPr>
        <p:pic>
          <p:nvPicPr>
            <p:cNvPr id="4" name="Picture 3" descr="A picture containing ground, outdoor, tree, person&#10;&#10;AI-generated content may be incorrect.">
              <a:extLst>
                <a:ext uri="{FF2B5EF4-FFF2-40B4-BE49-F238E27FC236}">
                  <a16:creationId xmlns:a16="http://schemas.microsoft.com/office/drawing/2014/main" id="{B4117E8A-729F-BF19-6491-F0759432738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603839" y="1603097"/>
              <a:ext cx="4292330" cy="4154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BD0DED32-67D9-D85A-5A76-B900685DFFAF}"/>
                </a:ext>
              </a:extLst>
            </p:cNvPr>
            <p:cNvSpPr txBox="1"/>
            <p:nvPr/>
          </p:nvSpPr>
          <p:spPr>
            <a:xfrm>
              <a:off x="7603839" y="5436829"/>
              <a:ext cx="2585866" cy="369332"/>
            </a:xfrm>
            <a:prstGeom prst="rect">
              <a:avLst/>
            </a:prstGeom>
            <a:noFill/>
          </p:spPr>
          <p:txBody>
            <a:bodyPr wrap="square" rtlCol="0">
              <a:spAutoFit/>
            </a:bodyPr>
            <a:lstStyle/>
            <a:p>
              <a:r>
                <a:rPr lang="en-US" b="1"/>
                <a:t>Photo: Monroe CCD</a:t>
              </a:r>
            </a:p>
          </p:txBody>
        </p:sp>
      </p:grpSp>
    </p:spTree>
    <p:extLst>
      <p:ext uri="{BB962C8B-B14F-4D97-AF65-F5344CB8AC3E}">
        <p14:creationId xmlns:p14="http://schemas.microsoft.com/office/powerpoint/2010/main" val="36747858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 - Timing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3" y="1286528"/>
            <a:ext cx="6808335" cy="48991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a:cs typeface="Calibri"/>
              </a:rPr>
              <a:t>Discussion:</a:t>
            </a:r>
          </a:p>
          <a:p>
            <a:pPr marL="0" indent="0" algn="ctr">
              <a:buNone/>
            </a:pPr>
            <a:r>
              <a:rPr lang="en-US" sz="4400" b="1">
                <a:solidFill>
                  <a:schemeClr val="accent5"/>
                </a:solidFill>
                <a:cs typeface="Calibri"/>
              </a:rPr>
              <a:t>Construction Inspections</a:t>
            </a:r>
          </a:p>
          <a:p>
            <a:pPr marL="0" indent="0" algn="ctr">
              <a:buNone/>
            </a:pPr>
            <a:r>
              <a:rPr lang="en-US" sz="4400" b="1">
                <a:solidFill>
                  <a:schemeClr val="accent5"/>
                </a:solidFill>
                <a:cs typeface="Calibri"/>
              </a:rPr>
              <a:t>Working with Contractors and road crews</a:t>
            </a:r>
          </a:p>
          <a:p>
            <a:pPr marL="0" indent="0" algn="ctr">
              <a:buNone/>
            </a:pPr>
            <a:r>
              <a:rPr lang="en-US" sz="3900">
                <a:cs typeface="Calibri"/>
              </a:rPr>
              <a:t>Now’s the time to share materials you brought related to these topics</a:t>
            </a:r>
            <a:endParaRPr lang="en-US" sz="4400" b="1">
              <a:solidFill>
                <a:schemeClr val="accent5"/>
              </a:solidFill>
              <a:cs typeface="Calibri"/>
            </a:endParaRPr>
          </a:p>
          <a:p>
            <a:pPr lvl="1"/>
            <a:endParaRPr lang="en-US" sz="2800">
              <a:highlight>
                <a:srgbClr val="FFFF00"/>
              </a:highlight>
              <a:cs typeface="Calibri"/>
            </a:endParaRP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111</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11502C4C-02C5-6F78-CCDE-5F59329745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9" name="TextBox 8">
            <a:extLst>
              <a:ext uri="{FF2B5EF4-FFF2-40B4-BE49-F238E27FC236}">
                <a16:creationId xmlns:a16="http://schemas.microsoft.com/office/drawing/2014/main" id="{1A431537-297B-92A6-9E4A-851F34C5D1DF}"/>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Tree>
    <p:extLst>
      <p:ext uri="{BB962C8B-B14F-4D97-AF65-F5344CB8AC3E}">
        <p14:creationId xmlns:p14="http://schemas.microsoft.com/office/powerpoint/2010/main" val="4903473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440C2F65-182F-FB0D-9F93-6D2E73AD5A32}"/>
              </a:ext>
            </a:extLst>
          </p:cNvPr>
          <p:cNvSpPr txBox="1">
            <a:spLocks/>
          </p:cNvSpPr>
          <p:nvPr/>
        </p:nvSpPr>
        <p:spPr>
          <a:xfrm>
            <a:off x="421739" y="1158477"/>
            <a:ext cx="11384773" cy="51819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white">
                    <a:lumMod val="65000"/>
                  </a:prstClr>
                </a:solidFill>
                <a:effectLst/>
                <a:uLnTx/>
                <a:uFillTx/>
                <a:latin typeface="Calibri" panose="020F0502020204030204"/>
                <a:ea typeface="+mn-ea"/>
                <a:cs typeface="Calibri"/>
              </a:rPr>
              <a:t>Introductions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white">
                    <a:lumMod val="65000"/>
                  </a:prstClr>
                </a:solidFill>
                <a:effectLst/>
                <a:uLnTx/>
                <a:uFillTx/>
                <a:latin typeface="Calibri" panose="020F0502020204030204"/>
                <a:ea typeface="+mn-ea"/>
                <a:cs typeface="Calibri"/>
              </a:rPr>
              <a:t>Policy Review Trivia Game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white">
                    <a:lumMod val="65000"/>
                  </a:prstClr>
                </a:solidFill>
                <a:effectLst/>
                <a:uLnTx/>
                <a:uFillTx/>
                <a:latin typeface="Calibri" panose="020F0502020204030204"/>
                <a:ea typeface="+mn-ea"/>
                <a:cs typeface="Calibri"/>
              </a:rPr>
              <a:t>Intro to Project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white">
                    <a:lumMod val="65000"/>
                  </a:prstClr>
                </a:solidFill>
                <a:effectLst/>
                <a:uLnTx/>
                <a:uFillTx/>
                <a:latin typeface="Calibri" panose="020F0502020204030204"/>
                <a:ea typeface="+mn-ea"/>
                <a:cs typeface="Calibri"/>
              </a:rPr>
              <a:t>Pre-application &amp; application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4000">
                <a:solidFill>
                  <a:prstClr val="white">
                    <a:lumMod val="65000"/>
                  </a:prstClr>
                </a:solidFill>
                <a:latin typeface="Calibri" panose="020F0502020204030204"/>
                <a:cs typeface="Calibri"/>
              </a:rPr>
              <a:t>Project administration: contracting through construction</a:t>
            </a:r>
          </a:p>
          <a:p>
            <a:pPr>
              <a:defRPr/>
            </a:pPr>
            <a:r>
              <a:rPr lang="en-US" sz="4000" b="1" u="sng">
                <a:solidFill>
                  <a:prstClr val="black"/>
                </a:solidFill>
                <a:latin typeface="Calibri" panose="020F0502020204030204"/>
                <a:cs typeface="Calibri"/>
              </a:rPr>
              <a:t>Project completion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FF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5134794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68940"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113</a:t>
            </a:fld>
            <a:endParaRPr lang="en-US">
              <a:solidFill>
                <a:schemeClr val="tx1"/>
              </a:solidFill>
            </a:endParaRPr>
          </a:p>
        </p:txBody>
      </p:sp>
      <p:sp>
        <p:nvSpPr>
          <p:cNvPr id="8" name="Content Placeholder 5">
            <a:extLst>
              <a:ext uri="{FF2B5EF4-FFF2-40B4-BE49-F238E27FC236}">
                <a16:creationId xmlns:a16="http://schemas.microsoft.com/office/drawing/2014/main" id="{32DA36C9-4718-6BE0-E242-E674E6891F74}"/>
              </a:ext>
            </a:extLst>
          </p:cNvPr>
          <p:cNvSpPr txBox="1">
            <a:spLocks/>
          </p:cNvSpPr>
          <p:nvPr/>
        </p:nvSpPr>
        <p:spPr>
          <a:xfrm>
            <a:off x="385487" y="1288841"/>
            <a:ext cx="5347493" cy="4727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u="sng">
                <a:cs typeface="Calibri"/>
              </a:rPr>
              <a:t>Final Inspection</a:t>
            </a:r>
            <a:endParaRPr lang="en-US" sz="3600" b="1">
              <a:solidFill>
                <a:schemeClr val="accent1"/>
              </a:solidFill>
              <a:cs typeface="Calibri"/>
            </a:endParaRPr>
          </a:p>
          <a:p>
            <a:pPr marL="0" indent="0">
              <a:buFont typeface="Arial" panose="020B0604020202020204" pitchFamily="34" charset="0"/>
              <a:buNone/>
            </a:pPr>
            <a:r>
              <a:rPr lang="en-US">
                <a:cs typeface="Calibri"/>
              </a:rPr>
              <a:t>What do you if you show up on site and see this?</a:t>
            </a:r>
          </a:p>
        </p:txBody>
      </p:sp>
      <p:pic>
        <p:nvPicPr>
          <p:cNvPr id="13" name="Picture 12" descr="A picture containing ground, outdoor, grass, dirt&#10;&#10;AI-generated content may be incorrect.">
            <a:extLst>
              <a:ext uri="{FF2B5EF4-FFF2-40B4-BE49-F238E27FC236}">
                <a16:creationId xmlns:a16="http://schemas.microsoft.com/office/drawing/2014/main" id="{096594C2-202E-24FE-EBFE-D256D278CDD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856270" y="1513076"/>
            <a:ext cx="5721648" cy="4419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55632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a:solidFill>
                <a:schemeClr val="bg1"/>
              </a:solidFill>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68940"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114</a:t>
            </a:fld>
            <a:endParaRPr lang="en-US">
              <a:solidFill>
                <a:schemeClr val="tx1"/>
              </a:solidFill>
            </a:endParaRPr>
          </a:p>
        </p:txBody>
      </p:sp>
      <p:pic>
        <p:nvPicPr>
          <p:cNvPr id="17" name="Picture 16">
            <a:extLst>
              <a:ext uri="{FF2B5EF4-FFF2-40B4-BE49-F238E27FC236}">
                <a16:creationId xmlns:a16="http://schemas.microsoft.com/office/drawing/2014/main" id="{5E2C3043-2236-A91F-D887-CA6B3E765E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51" y="0"/>
            <a:ext cx="6322651" cy="4741988"/>
          </a:xfrm>
          <a:prstGeom prst="rect">
            <a:avLst/>
          </a:prstGeom>
        </p:spPr>
      </p:pic>
      <p:pic>
        <p:nvPicPr>
          <p:cNvPr id="19" name="Picture 18" descr="A picture containing tree, outdoor, plant&#10;&#10;AI-generated content may be incorrect.">
            <a:extLst>
              <a:ext uri="{FF2B5EF4-FFF2-40B4-BE49-F238E27FC236}">
                <a16:creationId xmlns:a16="http://schemas.microsoft.com/office/drawing/2014/main" id="{2DC30E3D-0E15-61B3-7F7F-A096484C72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3722" y="1924291"/>
            <a:ext cx="6578278" cy="4933709"/>
          </a:xfrm>
          <a:prstGeom prst="rect">
            <a:avLst/>
          </a:prstGeom>
        </p:spPr>
      </p:pic>
    </p:spTree>
    <p:extLst>
      <p:ext uri="{BB962C8B-B14F-4D97-AF65-F5344CB8AC3E}">
        <p14:creationId xmlns:p14="http://schemas.microsoft.com/office/powerpoint/2010/main" val="18884980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68940"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115</a:t>
            </a:fld>
            <a:endParaRPr lang="en-US">
              <a:solidFill>
                <a:schemeClr val="tx1"/>
              </a:solidFill>
            </a:endParaRPr>
          </a:p>
        </p:txBody>
      </p:sp>
      <p:sp>
        <p:nvSpPr>
          <p:cNvPr id="8" name="Content Placeholder 5">
            <a:extLst>
              <a:ext uri="{FF2B5EF4-FFF2-40B4-BE49-F238E27FC236}">
                <a16:creationId xmlns:a16="http://schemas.microsoft.com/office/drawing/2014/main" id="{32DA36C9-4718-6BE0-E242-E674E6891F74}"/>
              </a:ext>
            </a:extLst>
          </p:cNvPr>
          <p:cNvSpPr txBox="1">
            <a:spLocks/>
          </p:cNvSpPr>
          <p:nvPr/>
        </p:nvSpPr>
        <p:spPr>
          <a:xfrm>
            <a:off x="385487" y="1288841"/>
            <a:ext cx="5347493" cy="4727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u="sng">
                <a:cs typeface="Calibri"/>
              </a:rPr>
              <a:t>Final Inspection</a:t>
            </a:r>
            <a:endParaRPr lang="en-US" sz="3600" b="1">
              <a:solidFill>
                <a:schemeClr val="accent1"/>
              </a:solidFill>
              <a:cs typeface="Calibri"/>
            </a:endParaRPr>
          </a:p>
          <a:p>
            <a:pPr marL="0" indent="0">
              <a:buFont typeface="Arial" panose="020B0604020202020204" pitchFamily="34" charset="0"/>
              <a:buNone/>
            </a:pPr>
            <a:r>
              <a:rPr lang="en-US">
                <a:cs typeface="Calibri"/>
              </a:rPr>
              <a:t>What do you if you show up on site and see this?</a:t>
            </a:r>
          </a:p>
        </p:txBody>
      </p:sp>
      <p:pic>
        <p:nvPicPr>
          <p:cNvPr id="13" name="Picture 12" descr="A picture containing ground, outdoor, grass, dirt&#10;&#10;AI-generated content may be incorrect.">
            <a:extLst>
              <a:ext uri="{FF2B5EF4-FFF2-40B4-BE49-F238E27FC236}">
                <a16:creationId xmlns:a16="http://schemas.microsoft.com/office/drawing/2014/main" id="{096594C2-202E-24FE-EBFE-D256D278CDD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856270" y="1513076"/>
            <a:ext cx="5721648" cy="4419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5">
            <a:extLst>
              <a:ext uri="{FF2B5EF4-FFF2-40B4-BE49-F238E27FC236}">
                <a16:creationId xmlns:a16="http://schemas.microsoft.com/office/drawing/2014/main" id="{8E3B7956-6B80-0F09-7309-85532AC7843E}"/>
              </a:ext>
            </a:extLst>
          </p:cNvPr>
          <p:cNvGrpSpPr/>
          <p:nvPr/>
        </p:nvGrpSpPr>
        <p:grpSpPr>
          <a:xfrm>
            <a:off x="5732980" y="1491735"/>
            <a:ext cx="6089772" cy="4567328"/>
            <a:chOff x="5732980" y="1491735"/>
            <a:chExt cx="6089772" cy="4567328"/>
          </a:xfrm>
        </p:grpSpPr>
        <p:pic>
          <p:nvPicPr>
            <p:cNvPr id="4" name="Picture 3" descr="A bear walking on a path in the woods&#10;&#10;AI-generated content may be incorrect.">
              <a:extLst>
                <a:ext uri="{FF2B5EF4-FFF2-40B4-BE49-F238E27FC236}">
                  <a16:creationId xmlns:a16="http://schemas.microsoft.com/office/drawing/2014/main" id="{9DCD49E8-2D49-8D69-9F3B-EB1A429E3B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32980" y="1491735"/>
              <a:ext cx="6089772" cy="4567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2B53E88D-8F5C-9222-36C1-9BA995C65C5F}"/>
                </a:ext>
              </a:extLst>
            </p:cNvPr>
            <p:cNvSpPr txBox="1"/>
            <p:nvPr/>
          </p:nvSpPr>
          <p:spPr>
            <a:xfrm>
              <a:off x="5856270" y="5687218"/>
              <a:ext cx="2585866" cy="369332"/>
            </a:xfrm>
            <a:prstGeom prst="rect">
              <a:avLst/>
            </a:prstGeom>
            <a:noFill/>
          </p:spPr>
          <p:txBody>
            <a:bodyPr wrap="square" rtlCol="0">
              <a:spAutoFit/>
            </a:bodyPr>
            <a:lstStyle/>
            <a:p>
              <a:r>
                <a:rPr lang="en-US" b="1"/>
                <a:t>Photo: Monroe CCD</a:t>
              </a:r>
            </a:p>
          </p:txBody>
        </p:sp>
      </p:grpSp>
    </p:spTree>
    <p:extLst>
      <p:ext uri="{BB962C8B-B14F-4D97-AF65-F5344CB8AC3E}">
        <p14:creationId xmlns:p14="http://schemas.microsoft.com/office/powerpoint/2010/main" val="11706147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116</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6B86409F-1A0A-9F44-DEDB-CFBF99302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6" name="TextBox 5">
            <a:extLst>
              <a:ext uri="{FF2B5EF4-FFF2-40B4-BE49-F238E27FC236}">
                <a16:creationId xmlns:a16="http://schemas.microsoft.com/office/drawing/2014/main" id="{EE41C709-BDFF-8511-44B3-F91520A359DE}"/>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
        <p:nvSpPr>
          <p:cNvPr id="8" name="Content Placeholder 5">
            <a:extLst>
              <a:ext uri="{FF2B5EF4-FFF2-40B4-BE49-F238E27FC236}">
                <a16:creationId xmlns:a16="http://schemas.microsoft.com/office/drawing/2014/main" id="{32DA36C9-4718-6BE0-E242-E674E6891F74}"/>
              </a:ext>
            </a:extLst>
          </p:cNvPr>
          <p:cNvSpPr txBox="1">
            <a:spLocks/>
          </p:cNvSpPr>
          <p:nvPr/>
        </p:nvSpPr>
        <p:spPr>
          <a:xfrm>
            <a:off x="385487" y="1288841"/>
            <a:ext cx="7122707" cy="472767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u="sng">
                <a:cs typeface="Calibri"/>
              </a:rPr>
              <a:t>Discussion</a:t>
            </a:r>
            <a:endParaRPr lang="en-US" sz="4000">
              <a:cs typeface="Calibri"/>
            </a:endParaRPr>
          </a:p>
          <a:p>
            <a:pPr marL="0" indent="0" algn="ctr">
              <a:buNone/>
            </a:pPr>
            <a:r>
              <a:rPr lang="en-US" sz="4800" b="1">
                <a:solidFill>
                  <a:schemeClr val="accent1"/>
                </a:solidFill>
                <a:cs typeface="Calibri"/>
              </a:rPr>
              <a:t>Final Inspection</a:t>
            </a:r>
          </a:p>
          <a:p>
            <a:pPr marL="0" indent="0" algn="ctr">
              <a:buNone/>
            </a:pPr>
            <a:r>
              <a:rPr lang="en-US" sz="2000" b="1">
                <a:solidFill>
                  <a:schemeClr val="accent1"/>
                </a:solidFill>
                <a:cs typeface="Calibri"/>
              </a:rPr>
              <a:t>     </a:t>
            </a:r>
          </a:p>
          <a:p>
            <a:r>
              <a:rPr lang="en-US" sz="3200">
                <a:cs typeface="Calibri"/>
              </a:rPr>
              <a:t>Does the road owner, contractor, engineer, participate?</a:t>
            </a:r>
          </a:p>
          <a:p>
            <a:r>
              <a:rPr lang="en-US" sz="3200">
                <a:cs typeface="Calibri"/>
              </a:rPr>
              <a:t>Are there often items that need to be fixed?</a:t>
            </a:r>
          </a:p>
          <a:p>
            <a:r>
              <a:rPr lang="en-US" sz="3200">
                <a:cs typeface="Calibri"/>
              </a:rPr>
              <a:t>How do you make sure remediation is done?</a:t>
            </a:r>
          </a:p>
          <a:p>
            <a:r>
              <a:rPr lang="en-US" sz="3200">
                <a:cs typeface="Calibri"/>
              </a:rPr>
              <a:t>As-built notes or drawing?</a:t>
            </a:r>
          </a:p>
          <a:p>
            <a:pPr marL="0" indent="0">
              <a:buNone/>
            </a:pPr>
            <a:endParaRPr lang="en-US" sz="36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7293028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686772"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117</a:t>
            </a:fld>
            <a:endParaRPr lang="en-US">
              <a:solidFill>
                <a:schemeClr val="tx1"/>
              </a:solidFill>
            </a:endParaRPr>
          </a:p>
        </p:txBody>
      </p:sp>
      <p:pic>
        <p:nvPicPr>
          <p:cNvPr id="5" name="Picture 4">
            <a:extLst>
              <a:ext uri="{FF2B5EF4-FFF2-40B4-BE49-F238E27FC236}">
                <a16:creationId xmlns:a16="http://schemas.microsoft.com/office/drawing/2014/main" id="{6AC484DC-438F-031D-9D16-A670F3C31C5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1161" y="1262541"/>
            <a:ext cx="5171808" cy="4907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EF2BEDEE-68D2-728E-FA42-2227A472FF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2556" y="1262541"/>
            <a:ext cx="6172162" cy="4907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02863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68940"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118</a:t>
            </a:fld>
            <a:endParaRPr lang="en-US">
              <a:solidFill>
                <a:schemeClr val="tx1"/>
              </a:solidFill>
            </a:endParaRPr>
          </a:p>
        </p:txBody>
      </p:sp>
      <p:pic>
        <p:nvPicPr>
          <p:cNvPr id="5" name="Picture 4" descr="A picture containing outdoor, tree, road, ground&#10;&#10;AI-generated content may be incorrect.">
            <a:extLst>
              <a:ext uri="{FF2B5EF4-FFF2-40B4-BE49-F238E27FC236}">
                <a16:creationId xmlns:a16="http://schemas.microsoft.com/office/drawing/2014/main" id="{32CF72FF-F651-B4CA-846F-8915DF9A2E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9800" y="1291289"/>
            <a:ext cx="7173260" cy="5379945"/>
          </a:xfrm>
          <a:prstGeom prst="rect">
            <a:avLst/>
          </a:prstGeom>
        </p:spPr>
      </p:pic>
      <p:pic>
        <p:nvPicPr>
          <p:cNvPr id="9" name="Picture 8" descr="A gravel road with trees on either side of it&#10;&#10;AI-generated content may be incorrect.">
            <a:extLst>
              <a:ext uri="{FF2B5EF4-FFF2-40B4-BE49-F238E27FC236}">
                <a16:creationId xmlns:a16="http://schemas.microsoft.com/office/drawing/2014/main" id="{E38C5CC7-E043-8823-546A-4DC92FE203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487" y="1143466"/>
            <a:ext cx="4183507" cy="5578009"/>
          </a:xfrm>
          <a:prstGeom prst="rect">
            <a:avLst/>
          </a:prstGeom>
        </p:spPr>
      </p:pic>
    </p:spTree>
    <p:extLst>
      <p:ext uri="{BB962C8B-B14F-4D97-AF65-F5344CB8AC3E}">
        <p14:creationId xmlns:p14="http://schemas.microsoft.com/office/powerpoint/2010/main" val="12676999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68940"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119</a:t>
            </a:fld>
            <a:endParaRPr lang="en-US">
              <a:solidFill>
                <a:schemeClr val="tx1"/>
              </a:solidFill>
            </a:endParaRPr>
          </a:p>
        </p:txBody>
      </p:sp>
      <p:pic>
        <p:nvPicPr>
          <p:cNvPr id="15" name="Picture 14" descr="A road with trees on the side&#10;&#10;AI-generated content may be incorrect.">
            <a:extLst>
              <a:ext uri="{FF2B5EF4-FFF2-40B4-BE49-F238E27FC236}">
                <a16:creationId xmlns:a16="http://schemas.microsoft.com/office/drawing/2014/main" id="{DB4B6792-B3BE-DBFA-2FC9-ABFC13BC6B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019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96253" y="1432393"/>
            <a:ext cx="11895390" cy="47373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a:cs typeface="Calibri"/>
              </a:rPr>
              <a:t>Project</a:t>
            </a:r>
            <a:r>
              <a:rPr lang="en-US" sz="3200" b="1">
                <a:cs typeface="Calibri"/>
              </a:rPr>
              <a:t>:</a:t>
            </a:r>
          </a:p>
          <a:p>
            <a:r>
              <a:rPr lang="en-US" b="1" u="sng">
                <a:solidFill>
                  <a:schemeClr val="accent1"/>
                </a:solidFill>
                <a:cs typeface="Calibri"/>
              </a:rPr>
              <a:t>Temporary</a:t>
            </a:r>
            <a:r>
              <a:rPr lang="en-US">
                <a:cs typeface="Calibri"/>
              </a:rPr>
              <a:t> endeavor undertaken to create a unique product, service, or result</a:t>
            </a:r>
          </a:p>
          <a:p>
            <a:endParaRPr lang="en-US">
              <a:cs typeface="Calibri"/>
            </a:endParaRPr>
          </a:p>
          <a:p>
            <a:endParaRPr lang="en-US">
              <a:cs typeface="Calibri"/>
            </a:endParaRPr>
          </a:p>
          <a:p>
            <a:endParaRPr lang="en-US">
              <a:cs typeface="Calibri"/>
            </a:endParaRPr>
          </a:p>
          <a:p>
            <a:endParaRPr lang="en-US">
              <a:cs typeface="Calibri"/>
            </a:endParaRPr>
          </a:p>
          <a:p>
            <a:pPr marL="0" indent="0">
              <a:buNone/>
            </a:pPr>
            <a:endParaRPr lang="en-US" sz="3200" b="1" u="sng">
              <a:solidFill>
                <a:schemeClr val="accent1"/>
              </a:solidFill>
              <a:cs typeface="Calibri"/>
            </a:endParaRP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12</a:t>
            </a:fld>
            <a:endParaRPr lang="en-US">
              <a:solidFill>
                <a:schemeClr val="tx1"/>
              </a:solidFill>
            </a:endParaRPr>
          </a:p>
        </p:txBody>
      </p:sp>
      <p:sp>
        <p:nvSpPr>
          <p:cNvPr id="11" name="TextBox 10">
            <a:extLst>
              <a:ext uri="{FF2B5EF4-FFF2-40B4-BE49-F238E27FC236}">
                <a16:creationId xmlns:a16="http://schemas.microsoft.com/office/drawing/2014/main" id="{F2CA46DA-7CE0-9219-047F-96A040CE535E}"/>
              </a:ext>
            </a:extLst>
          </p:cNvPr>
          <p:cNvSpPr txBox="1"/>
          <p:nvPr/>
        </p:nvSpPr>
        <p:spPr>
          <a:xfrm>
            <a:off x="295831" y="6382921"/>
            <a:ext cx="9451529" cy="338554"/>
          </a:xfrm>
          <a:prstGeom prst="rect">
            <a:avLst/>
          </a:prstGeom>
          <a:noFill/>
        </p:spPr>
        <p:txBody>
          <a:bodyPr wrap="square" rtlCol="0">
            <a:spAutoFit/>
          </a:bodyPr>
          <a:lstStyle/>
          <a:p>
            <a:r>
              <a:rPr lang="en-US" sz="1600">
                <a:hlinkClick r:id="rId3"/>
              </a:rPr>
              <a:t>https://www.pmi.org/about/what-is-a-project</a:t>
            </a:r>
            <a:r>
              <a:rPr lang="en-US" sz="1600"/>
              <a:t> </a:t>
            </a:r>
          </a:p>
        </p:txBody>
      </p:sp>
      <p:cxnSp>
        <p:nvCxnSpPr>
          <p:cNvPr id="8" name="Straight Arrow Connector 7">
            <a:extLst>
              <a:ext uri="{FF2B5EF4-FFF2-40B4-BE49-F238E27FC236}">
                <a16:creationId xmlns:a16="http://schemas.microsoft.com/office/drawing/2014/main" id="{B67ACD3D-691A-D7DA-81EF-7EA0A61904F8}"/>
              </a:ext>
            </a:extLst>
          </p:cNvPr>
          <p:cNvCxnSpPr>
            <a:cxnSpLocks/>
          </p:cNvCxnSpPr>
          <p:nvPr/>
        </p:nvCxnSpPr>
        <p:spPr>
          <a:xfrm>
            <a:off x="1232034" y="2387900"/>
            <a:ext cx="0" cy="9424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6593AF7-57DC-CBFD-3C31-E7DF204C4696}"/>
              </a:ext>
            </a:extLst>
          </p:cNvPr>
          <p:cNvSpPr txBox="1"/>
          <p:nvPr/>
        </p:nvSpPr>
        <p:spPr>
          <a:xfrm>
            <a:off x="96253" y="3429000"/>
            <a:ext cx="2716876" cy="1384995"/>
          </a:xfrm>
          <a:prstGeom prst="rect">
            <a:avLst/>
          </a:prstGeom>
          <a:noFill/>
          <a:ln>
            <a:solidFill>
              <a:schemeClr val="accent1"/>
            </a:solidFill>
          </a:ln>
        </p:spPr>
        <p:txBody>
          <a:bodyPr wrap="square" rtlCol="0">
            <a:spAutoFit/>
          </a:bodyPr>
          <a:lstStyle/>
          <a:p>
            <a:pPr algn="ctr"/>
            <a:r>
              <a:rPr lang="en-US" sz="2800" b="1">
                <a:solidFill>
                  <a:schemeClr val="accent1"/>
                </a:solidFill>
              </a:rPr>
              <a:t>Has a start, end, and specific timeline</a:t>
            </a:r>
          </a:p>
        </p:txBody>
      </p:sp>
    </p:spTree>
    <p:extLst>
      <p:ext uri="{BB962C8B-B14F-4D97-AF65-F5344CB8AC3E}">
        <p14:creationId xmlns:p14="http://schemas.microsoft.com/office/powerpoint/2010/main" val="40018415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68940"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120</a:t>
            </a:fld>
            <a:endParaRPr lang="en-US">
              <a:solidFill>
                <a:schemeClr val="tx1"/>
              </a:solidFill>
            </a:endParaRPr>
          </a:p>
        </p:txBody>
      </p:sp>
      <p:pic>
        <p:nvPicPr>
          <p:cNvPr id="6" name="Picture 5">
            <a:extLst>
              <a:ext uri="{FF2B5EF4-FFF2-40B4-BE49-F238E27FC236}">
                <a16:creationId xmlns:a16="http://schemas.microsoft.com/office/drawing/2014/main" id="{974C0BA1-9541-0B65-E48A-CB5F7C28F1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7126" y="273313"/>
            <a:ext cx="9144000" cy="6858000"/>
          </a:xfrm>
          <a:prstGeom prst="rect">
            <a:avLst/>
          </a:prstGeom>
        </p:spPr>
      </p:pic>
    </p:spTree>
    <p:extLst>
      <p:ext uri="{BB962C8B-B14F-4D97-AF65-F5344CB8AC3E}">
        <p14:creationId xmlns:p14="http://schemas.microsoft.com/office/powerpoint/2010/main" val="40280675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68940"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121</a:t>
            </a:fld>
            <a:endParaRPr lang="en-US">
              <a:solidFill>
                <a:schemeClr val="tx1"/>
              </a:solidFill>
            </a:endParaRPr>
          </a:p>
        </p:txBody>
      </p:sp>
      <p:pic>
        <p:nvPicPr>
          <p:cNvPr id="5" name="Picture 4">
            <a:extLst>
              <a:ext uri="{FF2B5EF4-FFF2-40B4-BE49-F238E27FC236}">
                <a16:creationId xmlns:a16="http://schemas.microsoft.com/office/drawing/2014/main" id="{4E917CB8-2FBD-ECE6-ADDF-FE2AC94419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1" cy="6858000"/>
          </a:xfrm>
          <a:prstGeom prst="rect">
            <a:avLst/>
          </a:prstGeom>
        </p:spPr>
      </p:pic>
    </p:spTree>
    <p:extLst>
      <p:ext uri="{BB962C8B-B14F-4D97-AF65-F5344CB8AC3E}">
        <p14:creationId xmlns:p14="http://schemas.microsoft.com/office/powerpoint/2010/main" val="40196569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68940"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122</a:t>
            </a:fld>
            <a:endParaRPr lang="en-US">
              <a:solidFill>
                <a:schemeClr val="tx1"/>
              </a:solidFill>
            </a:endParaRPr>
          </a:p>
        </p:txBody>
      </p:sp>
      <p:pic>
        <p:nvPicPr>
          <p:cNvPr id="4" name="Picture 3">
            <a:extLst>
              <a:ext uri="{FF2B5EF4-FFF2-40B4-BE49-F238E27FC236}">
                <a16:creationId xmlns:a16="http://schemas.microsoft.com/office/drawing/2014/main" id="{16AFA4E7-2D9B-9A07-9C66-A9F6F1F5BD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1687" y="0"/>
            <a:ext cx="9150313" cy="6858000"/>
          </a:xfrm>
          <a:prstGeom prst="rect">
            <a:avLst/>
          </a:prstGeom>
        </p:spPr>
      </p:pic>
      <p:pic>
        <p:nvPicPr>
          <p:cNvPr id="6" name="Picture 5">
            <a:extLst>
              <a:ext uri="{FF2B5EF4-FFF2-40B4-BE49-F238E27FC236}">
                <a16:creationId xmlns:a16="http://schemas.microsoft.com/office/drawing/2014/main" id="{E740F0F1-58FC-E632-CE8A-0463D2F32B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69" y="-50180"/>
            <a:ext cx="3395766" cy="5651482"/>
          </a:xfrm>
          <a:prstGeom prst="rect">
            <a:avLst/>
          </a:prstGeom>
        </p:spPr>
      </p:pic>
    </p:spTree>
    <p:extLst>
      <p:ext uri="{BB962C8B-B14F-4D97-AF65-F5344CB8AC3E}">
        <p14:creationId xmlns:p14="http://schemas.microsoft.com/office/powerpoint/2010/main" val="18279214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68940"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123</a:t>
            </a:fld>
            <a:endParaRPr lang="en-US">
              <a:solidFill>
                <a:schemeClr val="tx1"/>
              </a:solidFill>
            </a:endParaRPr>
          </a:p>
        </p:txBody>
      </p:sp>
      <p:pic>
        <p:nvPicPr>
          <p:cNvPr id="6" name="Picture 5" descr="A picture containing tree, outdoor, ground, rock&#10;&#10;AI-generated content may be incorrect.">
            <a:extLst>
              <a:ext uri="{FF2B5EF4-FFF2-40B4-BE49-F238E27FC236}">
                <a16:creationId xmlns:a16="http://schemas.microsoft.com/office/drawing/2014/main" id="{59057DC2-3225-C591-BA51-9D1746430E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212" y="-16728"/>
            <a:ext cx="9197788" cy="6898341"/>
          </a:xfrm>
          <a:prstGeom prst="rect">
            <a:avLst/>
          </a:prstGeom>
        </p:spPr>
      </p:pic>
      <p:pic>
        <p:nvPicPr>
          <p:cNvPr id="8" name="Picture 7">
            <a:extLst>
              <a:ext uri="{FF2B5EF4-FFF2-40B4-BE49-F238E27FC236}">
                <a16:creationId xmlns:a16="http://schemas.microsoft.com/office/drawing/2014/main" id="{85741A43-428B-92ED-FCC5-F59859FB3C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989" y="16727"/>
            <a:ext cx="3359187" cy="5651482"/>
          </a:xfrm>
          <a:prstGeom prst="rect">
            <a:avLst/>
          </a:prstGeom>
        </p:spPr>
      </p:pic>
    </p:spTree>
    <p:extLst>
      <p:ext uri="{BB962C8B-B14F-4D97-AF65-F5344CB8AC3E}">
        <p14:creationId xmlns:p14="http://schemas.microsoft.com/office/powerpoint/2010/main" val="41844674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68940"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124</a:t>
            </a:fld>
            <a:endParaRPr lang="en-US">
              <a:solidFill>
                <a:schemeClr val="tx1"/>
              </a:solidFill>
            </a:endParaRPr>
          </a:p>
        </p:txBody>
      </p:sp>
      <p:pic>
        <p:nvPicPr>
          <p:cNvPr id="4" name="Picture 3">
            <a:extLst>
              <a:ext uri="{FF2B5EF4-FFF2-40B4-BE49-F238E27FC236}">
                <a16:creationId xmlns:a16="http://schemas.microsoft.com/office/drawing/2014/main" id="{2DBCB13B-64A6-2C32-0268-8BA39F1052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7999" y="0"/>
            <a:ext cx="9144001" cy="6858000"/>
          </a:xfrm>
          <a:prstGeom prst="rect">
            <a:avLst/>
          </a:prstGeom>
        </p:spPr>
      </p:pic>
      <p:pic>
        <p:nvPicPr>
          <p:cNvPr id="5" name="Picture 4">
            <a:extLst>
              <a:ext uri="{FF2B5EF4-FFF2-40B4-BE49-F238E27FC236}">
                <a16:creationId xmlns:a16="http://schemas.microsoft.com/office/drawing/2014/main" id="{498BB247-2776-BCD5-B8B3-B15A8A0689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72" y="-89209"/>
            <a:ext cx="3365284" cy="5651482"/>
          </a:xfrm>
          <a:prstGeom prst="rect">
            <a:avLst/>
          </a:prstGeom>
        </p:spPr>
      </p:pic>
    </p:spTree>
    <p:extLst>
      <p:ext uri="{BB962C8B-B14F-4D97-AF65-F5344CB8AC3E}">
        <p14:creationId xmlns:p14="http://schemas.microsoft.com/office/powerpoint/2010/main" val="41200321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4995360" cy="4438216"/>
          </a:xfrm>
        </p:spPr>
        <p:txBody>
          <a:bodyPr vert="horz" lIns="91440" tIns="45720" rIns="91440" bIns="45720" rtlCol="0" anchor="t">
            <a:normAutofit/>
          </a:bodyPr>
          <a:lstStyle/>
          <a:p>
            <a:pPr marL="0" indent="0">
              <a:buNone/>
            </a:pPr>
            <a:r>
              <a:rPr lang="en-US" sz="4000" b="1">
                <a:cs typeface="Calibri"/>
              </a:rPr>
              <a:t>Final paperwork </a:t>
            </a:r>
          </a:p>
          <a:p>
            <a:r>
              <a:rPr lang="en-US" sz="4000">
                <a:cs typeface="Calibri"/>
              </a:rPr>
              <a:t>Reminder: required documentation is listed on DGLVR File Checklist</a:t>
            </a:r>
            <a:endParaRPr lang="en-US" sz="4400">
              <a:highlight>
                <a:srgbClr val="FFFF00"/>
              </a:highlight>
              <a:cs typeface="Calibri"/>
            </a:endParaRPr>
          </a:p>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Completion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125</a:t>
            </a:fld>
            <a:endParaRPr lang="en-US">
              <a:solidFill>
                <a:schemeClr val="tx1"/>
              </a:solidFill>
            </a:endParaRPr>
          </a:p>
        </p:txBody>
      </p:sp>
      <p:pic>
        <p:nvPicPr>
          <p:cNvPr id="5" name="Picture 4">
            <a:extLst>
              <a:ext uri="{FF2B5EF4-FFF2-40B4-BE49-F238E27FC236}">
                <a16:creationId xmlns:a16="http://schemas.microsoft.com/office/drawing/2014/main" id="{EF39288C-40CF-9765-C511-A6FD269C7A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7422" y="1513076"/>
            <a:ext cx="6159091" cy="7287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76264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126</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6B86409F-1A0A-9F44-DEDB-CFBF99302E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6" name="TextBox 5">
            <a:extLst>
              <a:ext uri="{FF2B5EF4-FFF2-40B4-BE49-F238E27FC236}">
                <a16:creationId xmlns:a16="http://schemas.microsoft.com/office/drawing/2014/main" id="{EE41C709-BDFF-8511-44B3-F91520A359DE}"/>
              </a:ext>
            </a:extLst>
          </p:cNvPr>
          <p:cNvSpPr txBox="1"/>
          <p:nvPr/>
        </p:nvSpPr>
        <p:spPr>
          <a:xfrm>
            <a:off x="385487" y="6342079"/>
            <a:ext cx="9995639" cy="307777"/>
          </a:xfrm>
          <a:prstGeom prst="rect">
            <a:avLst/>
          </a:prstGeom>
          <a:noFill/>
        </p:spPr>
        <p:txBody>
          <a:bodyPr wrap="square" rtlCol="0">
            <a:spAutoFit/>
          </a:bodyPr>
          <a:lstStyle/>
          <a:p>
            <a:r>
              <a:rPr lang="en-US" sz="1400">
                <a:hlinkClick r:id="rId5"/>
              </a:rPr>
              <a:t>https://www.vhv.rs/download/TiwmRbR_graphic-picture-of-a-meeting-group-work-group/#google_vignette</a:t>
            </a:r>
            <a:r>
              <a:rPr lang="en-US" sz="1400"/>
              <a:t> </a:t>
            </a:r>
          </a:p>
        </p:txBody>
      </p:sp>
      <p:sp>
        <p:nvSpPr>
          <p:cNvPr id="8" name="Content Placeholder 5">
            <a:extLst>
              <a:ext uri="{FF2B5EF4-FFF2-40B4-BE49-F238E27FC236}">
                <a16:creationId xmlns:a16="http://schemas.microsoft.com/office/drawing/2014/main" id="{32DA36C9-4718-6BE0-E242-E674E6891F74}"/>
              </a:ext>
            </a:extLst>
          </p:cNvPr>
          <p:cNvSpPr txBox="1">
            <a:spLocks/>
          </p:cNvSpPr>
          <p:nvPr/>
        </p:nvSpPr>
        <p:spPr>
          <a:xfrm>
            <a:off x="385489" y="1288840"/>
            <a:ext cx="4587204" cy="3046853"/>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u="sng">
                <a:cs typeface="Calibri"/>
              </a:rPr>
              <a:t>Discussion</a:t>
            </a:r>
            <a:endParaRPr lang="en-US" sz="4000">
              <a:cs typeface="Calibri"/>
            </a:endParaRPr>
          </a:p>
          <a:p>
            <a:pPr marL="0" indent="0" algn="ctr">
              <a:buNone/>
            </a:pPr>
            <a:r>
              <a:rPr lang="en-US" sz="4800" b="1">
                <a:solidFill>
                  <a:schemeClr val="accent1"/>
                </a:solidFill>
                <a:cs typeface="Calibri"/>
              </a:rPr>
              <a:t>Invoices</a:t>
            </a:r>
          </a:p>
          <a:p>
            <a:pPr marL="0" indent="0" algn="ctr">
              <a:buNone/>
            </a:pPr>
            <a:r>
              <a:rPr lang="en-US" sz="3600" b="1">
                <a:solidFill>
                  <a:schemeClr val="accent1"/>
                </a:solidFill>
                <a:cs typeface="Calibri"/>
              </a:rPr>
              <a:t>   </a:t>
            </a:r>
          </a:p>
          <a:p>
            <a:r>
              <a:rPr lang="en-US" sz="3200">
                <a:cs typeface="Calibri"/>
              </a:rPr>
              <a:t>What do you look for when reviewing invoices?</a:t>
            </a: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pic>
        <p:nvPicPr>
          <p:cNvPr id="9" name="Picture 8">
            <a:extLst>
              <a:ext uri="{FF2B5EF4-FFF2-40B4-BE49-F238E27FC236}">
                <a16:creationId xmlns:a16="http://schemas.microsoft.com/office/drawing/2014/main" id="{0C4DF168-2D21-6AC4-E2B6-B73815A155B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126552" y="1446664"/>
            <a:ext cx="6735809" cy="4460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76329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127</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6B86409F-1A0A-9F44-DEDB-CFBF99302E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6" name="TextBox 5">
            <a:extLst>
              <a:ext uri="{FF2B5EF4-FFF2-40B4-BE49-F238E27FC236}">
                <a16:creationId xmlns:a16="http://schemas.microsoft.com/office/drawing/2014/main" id="{EE41C709-BDFF-8511-44B3-F91520A359DE}"/>
              </a:ext>
            </a:extLst>
          </p:cNvPr>
          <p:cNvSpPr txBox="1"/>
          <p:nvPr/>
        </p:nvSpPr>
        <p:spPr>
          <a:xfrm>
            <a:off x="385487" y="6342079"/>
            <a:ext cx="9995639" cy="307777"/>
          </a:xfrm>
          <a:prstGeom prst="rect">
            <a:avLst/>
          </a:prstGeom>
          <a:noFill/>
        </p:spPr>
        <p:txBody>
          <a:bodyPr wrap="square" rtlCol="0">
            <a:spAutoFit/>
          </a:bodyPr>
          <a:lstStyle/>
          <a:p>
            <a:r>
              <a:rPr lang="en-US" sz="1400">
                <a:hlinkClick r:id="rId5"/>
              </a:rPr>
              <a:t>https://www.vhv.rs/download/TiwmRbR_graphic-picture-of-a-meeting-group-work-group/#google_vignette</a:t>
            </a:r>
            <a:r>
              <a:rPr lang="en-US" sz="1400"/>
              <a:t> </a:t>
            </a:r>
          </a:p>
        </p:txBody>
      </p:sp>
      <p:sp>
        <p:nvSpPr>
          <p:cNvPr id="8" name="Content Placeholder 5">
            <a:extLst>
              <a:ext uri="{FF2B5EF4-FFF2-40B4-BE49-F238E27FC236}">
                <a16:creationId xmlns:a16="http://schemas.microsoft.com/office/drawing/2014/main" id="{32DA36C9-4718-6BE0-E242-E674E6891F74}"/>
              </a:ext>
            </a:extLst>
          </p:cNvPr>
          <p:cNvSpPr txBox="1">
            <a:spLocks/>
          </p:cNvSpPr>
          <p:nvPr/>
        </p:nvSpPr>
        <p:spPr>
          <a:xfrm>
            <a:off x="385489" y="1288840"/>
            <a:ext cx="4587204" cy="30468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u="sng">
                <a:cs typeface="Calibri"/>
              </a:rPr>
              <a:t>Discussion</a:t>
            </a:r>
            <a:endParaRPr lang="en-US" sz="3700">
              <a:cs typeface="Calibri"/>
            </a:endParaRPr>
          </a:p>
          <a:p>
            <a:pPr marL="0" indent="0" algn="ctr">
              <a:buNone/>
            </a:pPr>
            <a:r>
              <a:rPr lang="en-US" sz="4400" b="1">
                <a:solidFill>
                  <a:schemeClr val="accent1"/>
                </a:solidFill>
                <a:cs typeface="Calibri"/>
              </a:rPr>
              <a:t>Invoices</a:t>
            </a:r>
          </a:p>
          <a:p>
            <a:pPr marL="0" indent="0" algn="ctr">
              <a:buNone/>
            </a:pPr>
            <a:r>
              <a:rPr lang="en-US" sz="3600" b="1">
                <a:solidFill>
                  <a:schemeClr val="accent1"/>
                </a:solidFill>
                <a:cs typeface="Calibri"/>
              </a:rPr>
              <a:t>   </a:t>
            </a:r>
          </a:p>
          <a:p>
            <a:r>
              <a:rPr lang="en-US" sz="3200">
                <a:cs typeface="Calibri"/>
              </a:rPr>
              <a:t>Do you use an expense tracker?</a:t>
            </a:r>
            <a:endParaRPr lang="en-US">
              <a:solidFill>
                <a:srgbClr val="FF0000"/>
              </a:solidFill>
              <a:cs typeface="Calibri"/>
            </a:endParaRPr>
          </a:p>
        </p:txBody>
      </p:sp>
      <p:pic>
        <p:nvPicPr>
          <p:cNvPr id="11" name="Picture 10">
            <a:extLst>
              <a:ext uri="{FF2B5EF4-FFF2-40B4-BE49-F238E27FC236}">
                <a16:creationId xmlns:a16="http://schemas.microsoft.com/office/drawing/2014/main" id="{BCB4CD16-8E8A-7AA6-82BF-F0BA74EA3E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26721" y="1371181"/>
            <a:ext cx="6769448" cy="4667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651972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128</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6B86409F-1A0A-9F44-DEDB-CFBF99302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6" name="TextBox 5">
            <a:extLst>
              <a:ext uri="{FF2B5EF4-FFF2-40B4-BE49-F238E27FC236}">
                <a16:creationId xmlns:a16="http://schemas.microsoft.com/office/drawing/2014/main" id="{EE41C709-BDFF-8511-44B3-F91520A359DE}"/>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
        <p:nvSpPr>
          <p:cNvPr id="8" name="Content Placeholder 5">
            <a:extLst>
              <a:ext uri="{FF2B5EF4-FFF2-40B4-BE49-F238E27FC236}">
                <a16:creationId xmlns:a16="http://schemas.microsoft.com/office/drawing/2014/main" id="{32DA36C9-4718-6BE0-E242-E674E6891F74}"/>
              </a:ext>
            </a:extLst>
          </p:cNvPr>
          <p:cNvSpPr txBox="1">
            <a:spLocks/>
          </p:cNvSpPr>
          <p:nvPr/>
        </p:nvSpPr>
        <p:spPr>
          <a:xfrm>
            <a:off x="385487" y="1288841"/>
            <a:ext cx="7122707" cy="472767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u="sng">
                <a:cs typeface="Calibri"/>
              </a:rPr>
              <a:t>Discussion</a:t>
            </a:r>
            <a:endParaRPr lang="en-US" sz="4000">
              <a:cs typeface="Calibri"/>
            </a:endParaRPr>
          </a:p>
          <a:p>
            <a:pPr marL="0" indent="0" algn="ctr">
              <a:buNone/>
            </a:pPr>
            <a:r>
              <a:rPr lang="en-US" sz="4800" b="1">
                <a:solidFill>
                  <a:schemeClr val="accent1"/>
                </a:solidFill>
                <a:cs typeface="Calibri"/>
              </a:rPr>
              <a:t>Invoices &amp; Completion Report</a:t>
            </a:r>
          </a:p>
          <a:p>
            <a:pPr marL="0" indent="0" algn="ctr">
              <a:buNone/>
            </a:pPr>
            <a:r>
              <a:rPr lang="en-US" sz="3600" b="1">
                <a:solidFill>
                  <a:schemeClr val="accent1"/>
                </a:solidFill>
                <a:cs typeface="Calibri"/>
              </a:rPr>
              <a:t>   </a:t>
            </a:r>
          </a:p>
          <a:p>
            <a:r>
              <a:rPr lang="en-US" sz="3200">
                <a:cs typeface="Calibri"/>
              </a:rPr>
              <a:t>Do you fill out the report, ask the grant recipient to fill it out, or work together on it?</a:t>
            </a:r>
          </a:p>
          <a:p>
            <a:r>
              <a:rPr lang="en-US" sz="3200">
                <a:cs typeface="Calibri"/>
              </a:rPr>
              <a:t>Do you complete this in the field, office, or both?</a:t>
            </a:r>
          </a:p>
          <a:p>
            <a:r>
              <a:rPr lang="en-US" sz="3200">
                <a:cs typeface="Calibri"/>
              </a:rPr>
              <a:t>What common issues do you see on invoices and encounter on the completion report?</a:t>
            </a:r>
          </a:p>
          <a:p>
            <a:pPr marL="0" indent="0">
              <a:buNone/>
            </a:pPr>
            <a:endParaRPr lang="en-US" sz="36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10038924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129</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6B86409F-1A0A-9F44-DEDB-CFBF99302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6" name="TextBox 5">
            <a:extLst>
              <a:ext uri="{FF2B5EF4-FFF2-40B4-BE49-F238E27FC236}">
                <a16:creationId xmlns:a16="http://schemas.microsoft.com/office/drawing/2014/main" id="{EE41C709-BDFF-8511-44B3-F91520A359DE}"/>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
        <p:nvSpPr>
          <p:cNvPr id="8" name="Content Placeholder 5">
            <a:extLst>
              <a:ext uri="{FF2B5EF4-FFF2-40B4-BE49-F238E27FC236}">
                <a16:creationId xmlns:a16="http://schemas.microsoft.com/office/drawing/2014/main" id="{32DA36C9-4718-6BE0-E242-E674E6891F74}"/>
              </a:ext>
            </a:extLst>
          </p:cNvPr>
          <p:cNvSpPr txBox="1">
            <a:spLocks/>
          </p:cNvSpPr>
          <p:nvPr/>
        </p:nvSpPr>
        <p:spPr>
          <a:xfrm>
            <a:off x="385487" y="1288841"/>
            <a:ext cx="7122707" cy="472767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u="sng">
                <a:cs typeface="Calibri"/>
              </a:rPr>
              <a:t>Activity</a:t>
            </a:r>
            <a:endParaRPr lang="en-US" sz="4000">
              <a:cs typeface="Calibri"/>
            </a:endParaRPr>
          </a:p>
          <a:p>
            <a:pPr marL="0" indent="0" algn="ctr">
              <a:buNone/>
            </a:pPr>
            <a:r>
              <a:rPr lang="en-US" sz="4800" b="1">
                <a:solidFill>
                  <a:schemeClr val="accent1"/>
                </a:solidFill>
                <a:cs typeface="Calibri"/>
              </a:rPr>
              <a:t>Invoice Review</a:t>
            </a:r>
          </a:p>
          <a:p>
            <a:pPr marL="0" indent="0" algn="ctr">
              <a:buNone/>
            </a:pPr>
            <a:r>
              <a:rPr lang="en-US" sz="3600" b="1">
                <a:solidFill>
                  <a:schemeClr val="accent1"/>
                </a:solidFill>
                <a:cs typeface="Calibri"/>
              </a:rPr>
              <a:t>   </a:t>
            </a:r>
          </a:p>
          <a:p>
            <a:r>
              <a:rPr lang="en-US" sz="3200">
                <a:cs typeface="Calibri"/>
              </a:rPr>
              <a:t>You’ve done the final inspection and now are reviewing invoices to make the final grant payment.</a:t>
            </a:r>
          </a:p>
          <a:p>
            <a:r>
              <a:rPr lang="en-US" sz="3200">
                <a:cs typeface="Calibri"/>
              </a:rPr>
              <a:t>Review the invoices for eligibility, meeting DGLVR requirements, and consistency with construction.</a:t>
            </a:r>
          </a:p>
          <a:p>
            <a:r>
              <a:rPr lang="en-US" sz="3200">
                <a:cs typeface="Calibri"/>
              </a:rPr>
              <a:t>Compile a list of questions/comments for the township.</a:t>
            </a:r>
          </a:p>
          <a:p>
            <a:pPr marL="0" indent="0">
              <a:buNone/>
            </a:pPr>
            <a:endParaRPr lang="en-US" sz="36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340507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96253" y="1432393"/>
            <a:ext cx="11895390" cy="47373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a:cs typeface="Calibri"/>
              </a:rPr>
              <a:t>Project</a:t>
            </a:r>
            <a:r>
              <a:rPr lang="en-US" sz="3200" b="1">
                <a:cs typeface="Calibri"/>
              </a:rPr>
              <a:t>:</a:t>
            </a:r>
          </a:p>
          <a:p>
            <a:r>
              <a:rPr lang="en-US" b="1" u="sng">
                <a:solidFill>
                  <a:schemeClr val="accent1"/>
                </a:solidFill>
                <a:cs typeface="Calibri"/>
              </a:rPr>
              <a:t>Temporary</a:t>
            </a:r>
            <a:r>
              <a:rPr lang="en-US">
                <a:cs typeface="Calibri"/>
              </a:rPr>
              <a:t> endeavor undertaken to </a:t>
            </a:r>
            <a:r>
              <a:rPr lang="en-US" b="1" u="sng">
                <a:solidFill>
                  <a:srgbClr val="00B050"/>
                </a:solidFill>
                <a:cs typeface="Calibri"/>
              </a:rPr>
              <a:t>create a unique product, service, or result</a:t>
            </a:r>
          </a:p>
          <a:p>
            <a:endParaRPr lang="en-US">
              <a:cs typeface="Calibri"/>
            </a:endParaRPr>
          </a:p>
          <a:p>
            <a:endParaRPr lang="en-US">
              <a:cs typeface="Calibri"/>
            </a:endParaRPr>
          </a:p>
          <a:p>
            <a:endParaRPr lang="en-US">
              <a:cs typeface="Calibri"/>
            </a:endParaRPr>
          </a:p>
          <a:p>
            <a:endParaRPr lang="en-US">
              <a:cs typeface="Calibri"/>
            </a:endParaRPr>
          </a:p>
          <a:p>
            <a:pPr marL="0" indent="0">
              <a:buNone/>
            </a:pPr>
            <a:endParaRPr lang="en-US" sz="3200" b="1" u="sng">
              <a:solidFill>
                <a:schemeClr val="accent1"/>
              </a:solidFill>
              <a:cs typeface="Calibri"/>
            </a:endParaRP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13</a:t>
            </a:fld>
            <a:endParaRPr lang="en-US">
              <a:solidFill>
                <a:schemeClr val="tx1"/>
              </a:solidFill>
            </a:endParaRPr>
          </a:p>
        </p:txBody>
      </p:sp>
      <p:sp>
        <p:nvSpPr>
          <p:cNvPr id="11" name="TextBox 10">
            <a:extLst>
              <a:ext uri="{FF2B5EF4-FFF2-40B4-BE49-F238E27FC236}">
                <a16:creationId xmlns:a16="http://schemas.microsoft.com/office/drawing/2014/main" id="{F2CA46DA-7CE0-9219-047F-96A040CE535E}"/>
              </a:ext>
            </a:extLst>
          </p:cNvPr>
          <p:cNvSpPr txBox="1"/>
          <p:nvPr/>
        </p:nvSpPr>
        <p:spPr>
          <a:xfrm>
            <a:off x="295831" y="6382921"/>
            <a:ext cx="9451529" cy="338554"/>
          </a:xfrm>
          <a:prstGeom prst="rect">
            <a:avLst/>
          </a:prstGeom>
          <a:noFill/>
        </p:spPr>
        <p:txBody>
          <a:bodyPr wrap="square" rtlCol="0">
            <a:spAutoFit/>
          </a:bodyPr>
          <a:lstStyle/>
          <a:p>
            <a:r>
              <a:rPr lang="en-US" sz="1600">
                <a:hlinkClick r:id="rId3"/>
              </a:rPr>
              <a:t>https://www.pmi.org/about/what-is-a-project</a:t>
            </a:r>
            <a:r>
              <a:rPr lang="en-US" sz="1600"/>
              <a:t> </a:t>
            </a:r>
          </a:p>
        </p:txBody>
      </p:sp>
      <p:cxnSp>
        <p:nvCxnSpPr>
          <p:cNvPr id="8" name="Straight Arrow Connector 7">
            <a:extLst>
              <a:ext uri="{FF2B5EF4-FFF2-40B4-BE49-F238E27FC236}">
                <a16:creationId xmlns:a16="http://schemas.microsoft.com/office/drawing/2014/main" id="{B67ACD3D-691A-D7DA-81EF-7EA0A61904F8}"/>
              </a:ext>
            </a:extLst>
          </p:cNvPr>
          <p:cNvCxnSpPr>
            <a:cxnSpLocks/>
          </p:cNvCxnSpPr>
          <p:nvPr/>
        </p:nvCxnSpPr>
        <p:spPr>
          <a:xfrm>
            <a:off x="1232034" y="2387900"/>
            <a:ext cx="0" cy="9424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FB58120-91BC-2F40-C391-980DDFADE2C4}"/>
              </a:ext>
            </a:extLst>
          </p:cNvPr>
          <p:cNvSpPr txBox="1"/>
          <p:nvPr/>
        </p:nvSpPr>
        <p:spPr>
          <a:xfrm>
            <a:off x="7241135" y="3474317"/>
            <a:ext cx="2868072" cy="954107"/>
          </a:xfrm>
          <a:prstGeom prst="rect">
            <a:avLst/>
          </a:prstGeom>
          <a:noFill/>
          <a:ln>
            <a:solidFill>
              <a:srgbClr val="00B050"/>
            </a:solidFill>
          </a:ln>
        </p:spPr>
        <p:txBody>
          <a:bodyPr wrap="square" rtlCol="0">
            <a:spAutoFit/>
          </a:bodyPr>
          <a:lstStyle/>
          <a:p>
            <a:pPr algn="ctr"/>
            <a:r>
              <a:rPr lang="en-US" sz="2800" b="1">
                <a:solidFill>
                  <a:srgbClr val="00B050"/>
                </a:solidFill>
              </a:rPr>
              <a:t>Defined set of deliverables</a:t>
            </a:r>
          </a:p>
        </p:txBody>
      </p:sp>
      <p:cxnSp>
        <p:nvCxnSpPr>
          <p:cNvPr id="9" name="Straight Arrow Connector 8">
            <a:extLst>
              <a:ext uri="{FF2B5EF4-FFF2-40B4-BE49-F238E27FC236}">
                <a16:creationId xmlns:a16="http://schemas.microsoft.com/office/drawing/2014/main" id="{F8DB9366-4812-B9D7-D4EA-BF06A7C791BD}"/>
              </a:ext>
            </a:extLst>
          </p:cNvPr>
          <p:cNvCxnSpPr>
            <a:cxnSpLocks/>
          </p:cNvCxnSpPr>
          <p:nvPr/>
        </p:nvCxnSpPr>
        <p:spPr>
          <a:xfrm>
            <a:off x="8675171" y="2457382"/>
            <a:ext cx="0" cy="94244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0A0B89A-7733-E486-795C-EC4CF2DA473F}"/>
              </a:ext>
            </a:extLst>
          </p:cNvPr>
          <p:cNvSpPr txBox="1"/>
          <p:nvPr/>
        </p:nvSpPr>
        <p:spPr>
          <a:xfrm>
            <a:off x="96253" y="3429000"/>
            <a:ext cx="2716876" cy="1384995"/>
          </a:xfrm>
          <a:prstGeom prst="rect">
            <a:avLst/>
          </a:prstGeom>
          <a:noFill/>
          <a:ln>
            <a:solidFill>
              <a:schemeClr val="accent1"/>
            </a:solidFill>
          </a:ln>
        </p:spPr>
        <p:txBody>
          <a:bodyPr wrap="square" rtlCol="0">
            <a:spAutoFit/>
          </a:bodyPr>
          <a:lstStyle/>
          <a:p>
            <a:pPr algn="ctr"/>
            <a:r>
              <a:rPr lang="en-US" sz="2800" b="1">
                <a:solidFill>
                  <a:schemeClr val="accent1"/>
                </a:solidFill>
              </a:rPr>
              <a:t>Has a start, end, and specific timeline</a:t>
            </a:r>
          </a:p>
        </p:txBody>
      </p:sp>
    </p:spTree>
    <p:extLst>
      <p:ext uri="{BB962C8B-B14F-4D97-AF65-F5344CB8AC3E}">
        <p14:creationId xmlns:p14="http://schemas.microsoft.com/office/powerpoint/2010/main" val="33340263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130</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6B86409F-1A0A-9F44-DEDB-CFBF99302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6" name="TextBox 5">
            <a:extLst>
              <a:ext uri="{FF2B5EF4-FFF2-40B4-BE49-F238E27FC236}">
                <a16:creationId xmlns:a16="http://schemas.microsoft.com/office/drawing/2014/main" id="{EE41C709-BDFF-8511-44B3-F91520A359DE}"/>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
        <p:nvSpPr>
          <p:cNvPr id="8" name="Content Placeholder 5">
            <a:extLst>
              <a:ext uri="{FF2B5EF4-FFF2-40B4-BE49-F238E27FC236}">
                <a16:creationId xmlns:a16="http://schemas.microsoft.com/office/drawing/2014/main" id="{32DA36C9-4718-6BE0-E242-E674E6891F74}"/>
              </a:ext>
            </a:extLst>
          </p:cNvPr>
          <p:cNvSpPr txBox="1">
            <a:spLocks/>
          </p:cNvSpPr>
          <p:nvPr/>
        </p:nvSpPr>
        <p:spPr>
          <a:xfrm>
            <a:off x="385487" y="1288841"/>
            <a:ext cx="7122707" cy="4727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u="sng">
                <a:cs typeface="Calibri"/>
              </a:rPr>
              <a:t>Activity</a:t>
            </a:r>
            <a:endParaRPr lang="en-US" sz="4000">
              <a:cs typeface="Calibri"/>
            </a:endParaRPr>
          </a:p>
          <a:p>
            <a:pPr marL="0" indent="0" algn="ctr">
              <a:buNone/>
            </a:pPr>
            <a:r>
              <a:rPr lang="en-US" sz="4800" b="1">
                <a:solidFill>
                  <a:schemeClr val="accent1"/>
                </a:solidFill>
                <a:cs typeface="Calibri"/>
              </a:rPr>
              <a:t>Invoice Review</a:t>
            </a:r>
          </a:p>
          <a:p>
            <a:pPr marL="0" indent="0" algn="ctr">
              <a:buNone/>
            </a:pPr>
            <a:r>
              <a:rPr lang="en-US" sz="3600" b="1">
                <a:solidFill>
                  <a:schemeClr val="accent1"/>
                </a:solidFill>
                <a:cs typeface="Calibri"/>
              </a:rPr>
              <a:t>   </a:t>
            </a:r>
          </a:p>
          <a:p>
            <a:r>
              <a:rPr lang="en-US" sz="3200">
                <a:cs typeface="Calibri"/>
              </a:rPr>
              <a:t>What issues did you find with the financial documentation?</a:t>
            </a:r>
          </a:p>
          <a:p>
            <a:pPr marL="0" indent="0">
              <a:buNone/>
            </a:pPr>
            <a:endParaRPr lang="en-US" sz="36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37510815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953900"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131</a:t>
            </a:fld>
            <a:endParaRPr lang="en-US">
              <a:solidFill>
                <a:schemeClr val="tx1"/>
              </a:solidFill>
            </a:endParaRPr>
          </a:p>
        </p:txBody>
      </p:sp>
      <p:sp>
        <p:nvSpPr>
          <p:cNvPr id="5" name="Content Placeholder 4">
            <a:extLst>
              <a:ext uri="{FF2B5EF4-FFF2-40B4-BE49-F238E27FC236}">
                <a16:creationId xmlns:a16="http://schemas.microsoft.com/office/drawing/2014/main" id="{4DF3470E-8365-397A-1F00-64A90D50F97D}"/>
              </a:ext>
            </a:extLst>
          </p:cNvPr>
          <p:cNvSpPr>
            <a:spLocks noGrp="1"/>
          </p:cNvSpPr>
          <p:nvPr>
            <p:ph idx="1"/>
          </p:nvPr>
        </p:nvSpPr>
        <p:spPr/>
        <p:txBody>
          <a:bodyPr/>
          <a:lstStyle/>
          <a:p>
            <a:endParaRPr lang="en-US"/>
          </a:p>
        </p:txBody>
      </p:sp>
      <p:pic>
        <p:nvPicPr>
          <p:cNvPr id="19" name="Picture 18">
            <a:extLst>
              <a:ext uri="{FF2B5EF4-FFF2-40B4-BE49-F238E27FC236}">
                <a16:creationId xmlns:a16="http://schemas.microsoft.com/office/drawing/2014/main" id="{2AC1D44C-B92B-EC1B-0E52-7BADE7A15A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838" y="43132"/>
            <a:ext cx="11740143" cy="6678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25009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132</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6B86409F-1A0A-9F44-DEDB-CFBF99302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6" name="TextBox 5">
            <a:extLst>
              <a:ext uri="{FF2B5EF4-FFF2-40B4-BE49-F238E27FC236}">
                <a16:creationId xmlns:a16="http://schemas.microsoft.com/office/drawing/2014/main" id="{EE41C709-BDFF-8511-44B3-F91520A359DE}"/>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
        <p:nvSpPr>
          <p:cNvPr id="8" name="Content Placeholder 5">
            <a:extLst>
              <a:ext uri="{FF2B5EF4-FFF2-40B4-BE49-F238E27FC236}">
                <a16:creationId xmlns:a16="http://schemas.microsoft.com/office/drawing/2014/main" id="{32DA36C9-4718-6BE0-E242-E674E6891F74}"/>
              </a:ext>
            </a:extLst>
          </p:cNvPr>
          <p:cNvSpPr txBox="1">
            <a:spLocks/>
          </p:cNvSpPr>
          <p:nvPr/>
        </p:nvSpPr>
        <p:spPr>
          <a:xfrm>
            <a:off x="385487" y="1288841"/>
            <a:ext cx="7122707" cy="4727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u="sng">
                <a:cs typeface="Calibri"/>
              </a:rPr>
              <a:t>Activity</a:t>
            </a:r>
            <a:endParaRPr lang="en-US" sz="4000">
              <a:cs typeface="Calibri"/>
            </a:endParaRPr>
          </a:p>
          <a:p>
            <a:pPr marL="0" indent="0" algn="ctr">
              <a:buNone/>
            </a:pPr>
            <a:r>
              <a:rPr lang="en-US" sz="4800" b="1">
                <a:solidFill>
                  <a:schemeClr val="accent1"/>
                </a:solidFill>
                <a:cs typeface="Calibri"/>
              </a:rPr>
              <a:t>Invoice Review</a:t>
            </a:r>
          </a:p>
          <a:p>
            <a:pPr marL="0" indent="0" algn="ctr">
              <a:buNone/>
            </a:pPr>
            <a:r>
              <a:rPr lang="en-US" sz="3600" b="1">
                <a:solidFill>
                  <a:schemeClr val="accent1"/>
                </a:solidFill>
                <a:cs typeface="Calibri"/>
              </a:rPr>
              <a:t>   </a:t>
            </a:r>
          </a:p>
          <a:p>
            <a:r>
              <a:rPr lang="en-US" sz="3200">
                <a:cs typeface="Calibri"/>
              </a:rPr>
              <a:t>Review additional documentation</a:t>
            </a:r>
          </a:p>
          <a:p>
            <a:pPr marL="0" indent="0">
              <a:buNone/>
            </a:pPr>
            <a:endParaRPr lang="en-US" sz="36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34519594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133</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6B86409F-1A0A-9F44-DEDB-CFBF99302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6" name="TextBox 5">
            <a:extLst>
              <a:ext uri="{FF2B5EF4-FFF2-40B4-BE49-F238E27FC236}">
                <a16:creationId xmlns:a16="http://schemas.microsoft.com/office/drawing/2014/main" id="{EE41C709-BDFF-8511-44B3-F91520A359DE}"/>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
        <p:nvSpPr>
          <p:cNvPr id="8" name="Content Placeholder 5">
            <a:extLst>
              <a:ext uri="{FF2B5EF4-FFF2-40B4-BE49-F238E27FC236}">
                <a16:creationId xmlns:a16="http://schemas.microsoft.com/office/drawing/2014/main" id="{32DA36C9-4718-6BE0-E242-E674E6891F74}"/>
              </a:ext>
            </a:extLst>
          </p:cNvPr>
          <p:cNvSpPr txBox="1">
            <a:spLocks/>
          </p:cNvSpPr>
          <p:nvPr/>
        </p:nvSpPr>
        <p:spPr>
          <a:xfrm>
            <a:off x="385487" y="1288841"/>
            <a:ext cx="7122707" cy="4727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6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pic>
        <p:nvPicPr>
          <p:cNvPr id="9" name="Picture 8">
            <a:extLst>
              <a:ext uri="{FF2B5EF4-FFF2-40B4-BE49-F238E27FC236}">
                <a16:creationId xmlns:a16="http://schemas.microsoft.com/office/drawing/2014/main" id="{6A12E3EE-6594-9032-B219-6C03752247D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4030" y="1001270"/>
            <a:ext cx="6885103" cy="5355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309380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134</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6B86409F-1A0A-9F44-DEDB-CFBF99302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6" name="TextBox 5">
            <a:extLst>
              <a:ext uri="{FF2B5EF4-FFF2-40B4-BE49-F238E27FC236}">
                <a16:creationId xmlns:a16="http://schemas.microsoft.com/office/drawing/2014/main" id="{EE41C709-BDFF-8511-44B3-F91520A359DE}"/>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
        <p:nvSpPr>
          <p:cNvPr id="8" name="Content Placeholder 5">
            <a:extLst>
              <a:ext uri="{FF2B5EF4-FFF2-40B4-BE49-F238E27FC236}">
                <a16:creationId xmlns:a16="http://schemas.microsoft.com/office/drawing/2014/main" id="{32DA36C9-4718-6BE0-E242-E674E6891F74}"/>
              </a:ext>
            </a:extLst>
          </p:cNvPr>
          <p:cNvSpPr txBox="1">
            <a:spLocks/>
          </p:cNvSpPr>
          <p:nvPr/>
        </p:nvSpPr>
        <p:spPr>
          <a:xfrm>
            <a:off x="385487" y="1288841"/>
            <a:ext cx="7122707" cy="4727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u="sng">
                <a:cs typeface="Calibri"/>
              </a:rPr>
              <a:t>Activity</a:t>
            </a:r>
            <a:endParaRPr lang="en-US" sz="4000">
              <a:cs typeface="Calibri"/>
            </a:endParaRPr>
          </a:p>
          <a:p>
            <a:pPr marL="0" indent="0" algn="ctr">
              <a:buNone/>
            </a:pPr>
            <a:r>
              <a:rPr lang="en-US" sz="4800" b="1">
                <a:solidFill>
                  <a:schemeClr val="accent1"/>
                </a:solidFill>
                <a:cs typeface="Calibri"/>
              </a:rPr>
              <a:t>Filling out the completion report</a:t>
            </a:r>
          </a:p>
          <a:p>
            <a:pPr marL="0" indent="0" algn="ctr">
              <a:buNone/>
            </a:pPr>
            <a:r>
              <a:rPr lang="en-US" sz="3600" b="1">
                <a:solidFill>
                  <a:schemeClr val="accent1"/>
                </a:solidFill>
                <a:cs typeface="Calibri"/>
              </a:rPr>
              <a:t>   </a:t>
            </a:r>
          </a:p>
          <a:p>
            <a:r>
              <a:rPr lang="en-US" sz="3200">
                <a:cs typeface="Calibri"/>
              </a:rPr>
              <a:t>Now that the final inspection and invoice review are complete, ensure the completion report is filled out correctly.</a:t>
            </a:r>
          </a:p>
          <a:p>
            <a:pPr marL="0" indent="0">
              <a:buNone/>
            </a:pPr>
            <a:endParaRPr lang="en-US" sz="36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40274287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Completion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135</a:t>
            </a:fld>
            <a:endParaRPr lang="en-US">
              <a:solidFill>
                <a:schemeClr val="tx1"/>
              </a:solidFill>
            </a:endParaRPr>
          </a:p>
        </p:txBody>
      </p:sp>
      <p:pic>
        <p:nvPicPr>
          <p:cNvPr id="9" name="Picture 8">
            <a:extLst>
              <a:ext uri="{FF2B5EF4-FFF2-40B4-BE49-F238E27FC236}">
                <a16:creationId xmlns:a16="http://schemas.microsoft.com/office/drawing/2014/main" id="{8974646F-42C3-8092-11DA-7B163F5678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0161" y="452529"/>
            <a:ext cx="4732728" cy="6241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2AC38971-CF90-520C-D384-267649353B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09" y="432740"/>
            <a:ext cx="4796025" cy="6232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Content Placeholder 5">
            <a:extLst>
              <a:ext uri="{FF2B5EF4-FFF2-40B4-BE49-F238E27FC236}">
                <a16:creationId xmlns:a16="http://schemas.microsoft.com/office/drawing/2014/main" id="{09B8F231-C7C1-16DE-6F4F-2C47949C2F13}"/>
              </a:ext>
            </a:extLst>
          </p:cNvPr>
          <p:cNvSpPr txBox="1">
            <a:spLocks/>
          </p:cNvSpPr>
          <p:nvPr/>
        </p:nvSpPr>
        <p:spPr>
          <a:xfrm>
            <a:off x="9779297" y="1895770"/>
            <a:ext cx="2360275" cy="3893469"/>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a:highlight>
                  <a:srgbClr val="FFFFFF"/>
                </a:highlight>
                <a:cs typeface="Calibri"/>
              </a:rPr>
              <a:t>Generate Comp Report form in GIS</a:t>
            </a:r>
            <a:endParaRPr lang="en-US" sz="3200">
              <a:highlight>
                <a:srgbClr val="FFFFFF"/>
              </a:highlight>
              <a:cs typeface="Calibri"/>
            </a:endParaRPr>
          </a:p>
          <a:p>
            <a:r>
              <a:rPr lang="en-US" sz="3200" b="1">
                <a:highlight>
                  <a:srgbClr val="FFFFFF"/>
                </a:highlight>
                <a:cs typeface="Calibri"/>
              </a:rPr>
              <a:t>Review with road owner </a:t>
            </a:r>
          </a:p>
          <a:p>
            <a:r>
              <a:rPr lang="en-US" sz="3200" b="1">
                <a:highlight>
                  <a:srgbClr val="FFFFFF"/>
                </a:highlight>
                <a:cs typeface="Calibri"/>
              </a:rPr>
              <a:t>Both parties sign</a:t>
            </a:r>
          </a:p>
          <a:p>
            <a:r>
              <a:rPr lang="en-US" sz="3200" b="1">
                <a:highlight>
                  <a:srgbClr val="FFFFFF"/>
                </a:highlight>
                <a:cs typeface="Calibri"/>
              </a:rPr>
              <a:t>GIS: </a:t>
            </a:r>
          </a:p>
          <a:p>
            <a:pPr marL="400050" lvl="1"/>
            <a:r>
              <a:rPr lang="en-US" sz="3400" b="1">
                <a:highlight>
                  <a:srgbClr val="FFFFFF"/>
                </a:highlight>
                <a:cs typeface="Calibri"/>
              </a:rPr>
              <a:t>Enter final payment</a:t>
            </a:r>
          </a:p>
          <a:p>
            <a:pPr marL="400050" lvl="1"/>
            <a:r>
              <a:rPr lang="en-US" sz="3400" b="1">
                <a:highlight>
                  <a:srgbClr val="FFFFFF"/>
                </a:highlight>
                <a:cs typeface="Calibri"/>
              </a:rPr>
              <a:t>Mark project as complete</a:t>
            </a: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739442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Completion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136</a:t>
            </a:fld>
            <a:endParaRPr lang="en-US">
              <a:solidFill>
                <a:schemeClr val="tx1"/>
              </a:solidFill>
            </a:endParaRPr>
          </a:p>
        </p:txBody>
      </p:sp>
      <p:pic>
        <p:nvPicPr>
          <p:cNvPr id="8" name="Picture 7" descr="A cake with a road and flowers&#10;&#10;AI-generated content may be incorrect.">
            <a:extLst>
              <a:ext uri="{FF2B5EF4-FFF2-40B4-BE49-F238E27FC236}">
                <a16:creationId xmlns:a16="http://schemas.microsoft.com/office/drawing/2014/main" id="{8E60F692-4434-33B2-99CC-B32B75553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079" y="387730"/>
            <a:ext cx="9269841" cy="6082539"/>
          </a:xfrm>
          <a:prstGeom prst="rect">
            <a:avLst/>
          </a:prstGeom>
        </p:spPr>
      </p:pic>
    </p:spTree>
    <p:extLst>
      <p:ext uri="{BB962C8B-B14F-4D97-AF65-F5344CB8AC3E}">
        <p14:creationId xmlns:p14="http://schemas.microsoft.com/office/powerpoint/2010/main" val="39299862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pPr marL="0" indent="0">
              <a:buNone/>
            </a:pPr>
            <a:endParaRPr lang="en-US" sz="4000" b="1">
              <a:highlight>
                <a:srgbClr val="FFFF00"/>
              </a:highlight>
              <a:cs typeface="Calibri"/>
            </a:endParaRPr>
          </a:p>
          <a:p>
            <a:pPr marL="0" indent="0" algn="ctr">
              <a:buNone/>
            </a:pPr>
            <a:r>
              <a:rPr lang="en-US" sz="6000" b="1">
                <a:solidFill>
                  <a:schemeClr val="accent1"/>
                </a:solidFill>
                <a:highlight>
                  <a:srgbClr val="FFFFFF"/>
                </a:highlight>
                <a:cs typeface="Calibri"/>
              </a:rPr>
              <a:t>Any last questions?</a:t>
            </a:r>
          </a:p>
          <a:p>
            <a:pPr marL="0" indent="0">
              <a:buNone/>
            </a:pPr>
            <a:endParaRPr lang="en-US" sz="4000" b="1">
              <a:highlight>
                <a:srgbClr val="FFFF00"/>
              </a:highlight>
              <a:cs typeface="Calibri"/>
            </a:endParaRPr>
          </a:p>
          <a:p>
            <a:pPr marL="0" indent="0">
              <a:buNone/>
            </a:pPr>
            <a:endParaRPr lang="en-US" sz="4000" b="1">
              <a:highlight>
                <a:srgbClr val="FFFF00"/>
              </a:highlight>
              <a:cs typeface="Calibri"/>
            </a:endParaRPr>
          </a:p>
          <a:p>
            <a:pPr marL="0" indent="0" algn="ctr">
              <a:buNone/>
            </a:pPr>
            <a:r>
              <a:rPr lang="en-US" sz="4000" b="1">
                <a:highlight>
                  <a:srgbClr val="FFFFFF"/>
                </a:highlight>
                <a:cs typeface="Calibri"/>
              </a:rPr>
              <a:t>Please fill out the survey!</a:t>
            </a:r>
            <a:endParaRPr lang="en-US" sz="4400" b="1">
              <a:highlight>
                <a:srgbClr val="FFFFFF"/>
              </a:highlight>
              <a:cs typeface="Calibri"/>
            </a:endParaRPr>
          </a:p>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Completion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137</a:t>
            </a:fld>
            <a:endParaRPr lang="en-US">
              <a:solidFill>
                <a:schemeClr val="tx1"/>
              </a:solidFill>
            </a:endParaRPr>
          </a:p>
        </p:txBody>
      </p:sp>
      <p:pic>
        <p:nvPicPr>
          <p:cNvPr id="5" name="Picture 4">
            <a:extLst>
              <a:ext uri="{FF2B5EF4-FFF2-40B4-BE49-F238E27FC236}">
                <a16:creationId xmlns:a16="http://schemas.microsoft.com/office/drawing/2014/main" id="{7B8B6F96-9C03-7E29-10A0-6DE26721CAC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10600" y="2407194"/>
            <a:ext cx="3183499" cy="3225945"/>
          </a:xfrm>
          <a:prstGeom prst="rect">
            <a:avLst/>
          </a:prstGeom>
        </p:spPr>
      </p:pic>
      <p:cxnSp>
        <p:nvCxnSpPr>
          <p:cNvPr id="9" name="Straight Arrow Connector 8">
            <a:extLst>
              <a:ext uri="{FF2B5EF4-FFF2-40B4-BE49-F238E27FC236}">
                <a16:creationId xmlns:a16="http://schemas.microsoft.com/office/drawing/2014/main" id="{F88AE13B-119C-B85D-515B-EFA636A37C54}"/>
              </a:ext>
            </a:extLst>
          </p:cNvPr>
          <p:cNvCxnSpPr>
            <a:cxnSpLocks/>
          </p:cNvCxnSpPr>
          <p:nvPr/>
        </p:nvCxnSpPr>
        <p:spPr>
          <a:xfrm>
            <a:off x="7736440" y="4631160"/>
            <a:ext cx="67809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790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96253" y="1432393"/>
            <a:ext cx="11895390" cy="47373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a:cs typeface="Calibri"/>
              </a:rPr>
              <a:t>Project</a:t>
            </a:r>
            <a:r>
              <a:rPr lang="en-US" sz="3200" b="1">
                <a:cs typeface="Calibri"/>
              </a:rPr>
              <a:t>:</a:t>
            </a:r>
          </a:p>
          <a:p>
            <a:r>
              <a:rPr lang="en-US">
                <a:cs typeface="Calibri"/>
              </a:rPr>
              <a:t>For the DGLVR Program:</a:t>
            </a:r>
          </a:p>
          <a:p>
            <a:pPr lvl="1"/>
            <a:r>
              <a:rPr lang="en-US">
                <a:cs typeface="Calibri"/>
              </a:rPr>
              <a:t>Improve a certain section of road</a:t>
            </a:r>
          </a:p>
          <a:p>
            <a:pPr lvl="1"/>
            <a:r>
              <a:rPr lang="en-US">
                <a:cs typeface="Calibri"/>
              </a:rPr>
              <a:t>With specific ESM practices</a:t>
            </a:r>
          </a:p>
          <a:p>
            <a:pPr lvl="1"/>
            <a:r>
              <a:rPr lang="en-US">
                <a:cs typeface="Calibri"/>
              </a:rPr>
              <a:t>According to a planned budget</a:t>
            </a:r>
          </a:p>
          <a:p>
            <a:pPr lvl="1"/>
            <a:r>
              <a:rPr lang="en-US">
                <a:cs typeface="Calibri"/>
              </a:rPr>
              <a:t>In a set amount of time</a:t>
            </a:r>
          </a:p>
          <a:p>
            <a:pPr lvl="1"/>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pPr marL="0" indent="0">
              <a:buNone/>
            </a:pPr>
            <a:endParaRPr lang="en-US" sz="3200" b="1" u="sng">
              <a:solidFill>
                <a:schemeClr val="accent1"/>
              </a:solidFill>
              <a:cs typeface="Calibri"/>
            </a:endParaRP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14</a:t>
            </a:fld>
            <a:endParaRPr lang="en-US">
              <a:solidFill>
                <a:schemeClr val="tx1"/>
              </a:solidFill>
            </a:endParaRPr>
          </a:p>
        </p:txBody>
      </p:sp>
    </p:spTree>
    <p:extLst>
      <p:ext uri="{BB962C8B-B14F-4D97-AF65-F5344CB8AC3E}">
        <p14:creationId xmlns:p14="http://schemas.microsoft.com/office/powerpoint/2010/main" val="323766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96253" y="1432393"/>
            <a:ext cx="11895390" cy="47373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a:cs typeface="Calibri"/>
              </a:rPr>
              <a:t>Project</a:t>
            </a:r>
            <a:r>
              <a:rPr lang="en-US" sz="3200" b="1">
                <a:cs typeface="Calibri"/>
              </a:rPr>
              <a:t>:</a:t>
            </a:r>
          </a:p>
          <a:p>
            <a:r>
              <a:rPr lang="en-US">
                <a:cs typeface="Calibri"/>
              </a:rPr>
              <a:t>For the DGLVR Program:</a:t>
            </a:r>
          </a:p>
          <a:p>
            <a:pPr lvl="1"/>
            <a:r>
              <a:rPr lang="en-US">
                <a:cs typeface="Calibri"/>
              </a:rPr>
              <a:t>Improve a certain section of road</a:t>
            </a:r>
          </a:p>
          <a:p>
            <a:pPr lvl="1"/>
            <a:r>
              <a:rPr lang="en-US">
                <a:cs typeface="Calibri"/>
              </a:rPr>
              <a:t>With specific ESM practices</a:t>
            </a:r>
          </a:p>
          <a:p>
            <a:pPr lvl="1"/>
            <a:r>
              <a:rPr lang="en-US">
                <a:cs typeface="Calibri"/>
              </a:rPr>
              <a:t>According to a planned budget</a:t>
            </a:r>
          </a:p>
          <a:p>
            <a:pPr lvl="1"/>
            <a:r>
              <a:rPr lang="en-US">
                <a:cs typeface="Calibri"/>
              </a:rPr>
              <a:t>In a set amount of time</a:t>
            </a:r>
          </a:p>
          <a:p>
            <a:pPr lvl="1"/>
            <a:r>
              <a:rPr lang="en-US" b="1">
                <a:solidFill>
                  <a:schemeClr val="accent1"/>
                </a:solidFill>
                <a:cs typeface="Calibri"/>
              </a:rPr>
              <a:t>All defined in the DGLVR contract</a:t>
            </a:r>
          </a:p>
          <a:p>
            <a:pPr marL="457200" lvl="1" indent="0">
              <a:buNone/>
            </a:pPr>
            <a:r>
              <a:rPr lang="en-US" b="1">
                <a:solidFill>
                  <a:schemeClr val="accent1"/>
                </a:solidFill>
                <a:cs typeface="Calibri"/>
              </a:rPr>
              <a:t>   and attachments</a:t>
            </a:r>
          </a:p>
          <a:p>
            <a:endParaRPr lang="en-US">
              <a:cs typeface="Calibri"/>
            </a:endParaRPr>
          </a:p>
          <a:p>
            <a:endParaRPr lang="en-US">
              <a:cs typeface="Calibri"/>
            </a:endParaRPr>
          </a:p>
          <a:p>
            <a:endParaRPr lang="en-US">
              <a:cs typeface="Calibri"/>
            </a:endParaRPr>
          </a:p>
          <a:p>
            <a:endParaRPr lang="en-US">
              <a:cs typeface="Calibri"/>
            </a:endParaRPr>
          </a:p>
          <a:p>
            <a:pPr marL="0" indent="0">
              <a:buNone/>
            </a:pPr>
            <a:endParaRPr lang="en-US" sz="3200" b="1" u="sng">
              <a:solidFill>
                <a:schemeClr val="accent1"/>
              </a:solidFill>
              <a:cs typeface="Calibri"/>
            </a:endParaRP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15</a:t>
            </a:fld>
            <a:endParaRPr lang="en-US">
              <a:solidFill>
                <a:schemeClr val="tx1"/>
              </a:solidFill>
            </a:endParaRPr>
          </a:p>
        </p:txBody>
      </p:sp>
      <p:pic>
        <p:nvPicPr>
          <p:cNvPr id="5" name="Picture 4">
            <a:extLst>
              <a:ext uri="{FF2B5EF4-FFF2-40B4-BE49-F238E27FC236}">
                <a16:creationId xmlns:a16="http://schemas.microsoft.com/office/drawing/2014/main" id="{3F07D5E4-6D5F-B9CA-4073-41417CBA473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67525" y="43223"/>
            <a:ext cx="5055535" cy="6535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a:extLst>
              <a:ext uri="{FF2B5EF4-FFF2-40B4-BE49-F238E27FC236}">
                <a16:creationId xmlns:a16="http://schemas.microsoft.com/office/drawing/2014/main" id="{6187ED44-7BFA-DFFD-AEBC-05831A4345BE}"/>
              </a:ext>
            </a:extLst>
          </p:cNvPr>
          <p:cNvCxnSpPr>
            <a:cxnSpLocks/>
          </p:cNvCxnSpPr>
          <p:nvPr/>
        </p:nvCxnSpPr>
        <p:spPr>
          <a:xfrm>
            <a:off x="5453913" y="4375145"/>
            <a:ext cx="128417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233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21740" y="1432392"/>
            <a:ext cx="6704274" cy="462044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a:cs typeface="Calibri"/>
              </a:rPr>
              <a:t>Who is involved in DGLVR projects?</a:t>
            </a:r>
            <a:endParaRPr lang="en-US" sz="3200" b="1">
              <a:cs typeface="Calibri"/>
            </a:endParaRPr>
          </a:p>
          <a:p>
            <a:r>
              <a:rPr lang="en-US">
                <a:cs typeface="Calibri"/>
              </a:rPr>
              <a:t>Conservation District</a:t>
            </a:r>
          </a:p>
          <a:p>
            <a:r>
              <a:rPr lang="en-US">
                <a:cs typeface="Calibri"/>
              </a:rPr>
              <a:t>Road Owner</a:t>
            </a:r>
          </a:p>
          <a:p>
            <a:pPr lvl="1"/>
            <a:r>
              <a:rPr lang="en-US">
                <a:cs typeface="Calibri"/>
              </a:rPr>
              <a:t>Elected officials</a:t>
            </a:r>
          </a:p>
          <a:p>
            <a:pPr lvl="1"/>
            <a:r>
              <a:rPr lang="en-US">
                <a:cs typeface="Calibri"/>
              </a:rPr>
              <a:t>Road master/supervisor</a:t>
            </a:r>
          </a:p>
          <a:p>
            <a:pPr lvl="1"/>
            <a:r>
              <a:rPr lang="en-US">
                <a:cs typeface="Calibri"/>
              </a:rPr>
              <a:t>Road crew</a:t>
            </a:r>
          </a:p>
          <a:p>
            <a:r>
              <a:rPr lang="en-US">
                <a:cs typeface="Calibri"/>
              </a:rPr>
              <a:t>Contracted construction crew</a:t>
            </a:r>
          </a:p>
          <a:p>
            <a:r>
              <a:rPr lang="en-US">
                <a:cs typeface="Calibri"/>
              </a:rPr>
              <a:t>Engineer</a:t>
            </a:r>
          </a:p>
          <a:p>
            <a:r>
              <a:rPr lang="en-US">
                <a:cs typeface="Calibri"/>
              </a:rPr>
              <a:t>Adjacent landowners</a:t>
            </a:r>
          </a:p>
          <a:p>
            <a:r>
              <a:rPr lang="en-US">
                <a:cs typeface="Calibri"/>
              </a:rPr>
              <a:t>Solicitor</a:t>
            </a:r>
          </a:p>
          <a:p>
            <a:r>
              <a:rPr lang="en-US">
                <a:cs typeface="Calibri"/>
              </a:rPr>
              <a:t>Other funding sources</a:t>
            </a: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16</a:t>
            </a:fld>
            <a:endParaRPr lang="en-US">
              <a:solidFill>
                <a:schemeClr val="tx1"/>
              </a:solidFill>
            </a:endParaRPr>
          </a:p>
        </p:txBody>
      </p:sp>
    </p:spTree>
    <p:extLst>
      <p:ext uri="{BB962C8B-B14F-4D97-AF65-F5344CB8AC3E}">
        <p14:creationId xmlns:p14="http://schemas.microsoft.com/office/powerpoint/2010/main" val="735498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21740" y="1432392"/>
            <a:ext cx="6704274" cy="462044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a:cs typeface="Calibri"/>
              </a:rPr>
              <a:t>Who is involved in DGLVR projects?</a:t>
            </a:r>
            <a:endParaRPr lang="en-US" sz="3200" b="1">
              <a:cs typeface="Calibri"/>
            </a:endParaRPr>
          </a:p>
          <a:p>
            <a:r>
              <a:rPr lang="en-US">
                <a:cs typeface="Calibri"/>
              </a:rPr>
              <a:t>Conservation District</a:t>
            </a:r>
          </a:p>
          <a:p>
            <a:r>
              <a:rPr lang="en-US">
                <a:cs typeface="Calibri"/>
              </a:rPr>
              <a:t>Road Owner</a:t>
            </a:r>
          </a:p>
          <a:p>
            <a:pPr lvl="1"/>
            <a:r>
              <a:rPr lang="en-US">
                <a:cs typeface="Calibri"/>
              </a:rPr>
              <a:t>Elected officials</a:t>
            </a:r>
          </a:p>
          <a:p>
            <a:pPr lvl="1"/>
            <a:r>
              <a:rPr lang="en-US">
                <a:cs typeface="Calibri"/>
              </a:rPr>
              <a:t>Road master/supervisor</a:t>
            </a:r>
          </a:p>
          <a:p>
            <a:pPr lvl="1"/>
            <a:r>
              <a:rPr lang="en-US">
                <a:cs typeface="Calibri"/>
              </a:rPr>
              <a:t>Road crew</a:t>
            </a:r>
          </a:p>
          <a:p>
            <a:r>
              <a:rPr lang="en-US">
                <a:cs typeface="Calibri"/>
              </a:rPr>
              <a:t>Contracted construction crew</a:t>
            </a:r>
          </a:p>
          <a:p>
            <a:r>
              <a:rPr lang="en-US">
                <a:cs typeface="Calibri"/>
              </a:rPr>
              <a:t>Engineer</a:t>
            </a:r>
          </a:p>
          <a:p>
            <a:r>
              <a:rPr lang="en-US">
                <a:cs typeface="Calibri"/>
              </a:rPr>
              <a:t>Adjacent landowners</a:t>
            </a:r>
          </a:p>
          <a:p>
            <a:r>
              <a:rPr lang="en-US">
                <a:cs typeface="Calibri"/>
              </a:rPr>
              <a:t>Solicitor</a:t>
            </a:r>
          </a:p>
          <a:p>
            <a:r>
              <a:rPr lang="en-US">
                <a:cs typeface="Calibri"/>
              </a:rPr>
              <a:t>Other funding sources</a:t>
            </a: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17</a:t>
            </a:fld>
            <a:endParaRPr lang="en-US">
              <a:solidFill>
                <a:schemeClr val="tx1"/>
              </a:solidFill>
            </a:endParaRPr>
          </a:p>
        </p:txBody>
      </p:sp>
      <p:sp>
        <p:nvSpPr>
          <p:cNvPr id="5" name="Content Placeholder 5">
            <a:extLst>
              <a:ext uri="{FF2B5EF4-FFF2-40B4-BE49-F238E27FC236}">
                <a16:creationId xmlns:a16="http://schemas.microsoft.com/office/drawing/2014/main" id="{06570A97-65A4-9674-17D4-12933C22A781}"/>
              </a:ext>
            </a:extLst>
          </p:cNvPr>
          <p:cNvSpPr txBox="1">
            <a:spLocks/>
          </p:cNvSpPr>
          <p:nvPr/>
        </p:nvSpPr>
        <p:spPr>
          <a:xfrm>
            <a:off x="6906527" y="1619023"/>
            <a:ext cx="4271187" cy="13936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a:solidFill>
                  <a:schemeClr val="accent1"/>
                </a:solidFill>
                <a:cs typeface="Calibri"/>
              </a:rPr>
              <a:t>Who is the project manager?</a:t>
            </a:r>
            <a:endParaRPr lang="en-US" sz="4000" b="1">
              <a:solidFill>
                <a:schemeClr val="accent1"/>
              </a:solidFill>
              <a:cs typeface="Calibri"/>
            </a:endParaRP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98486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21740" y="1432392"/>
            <a:ext cx="6704274" cy="462044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a:cs typeface="Calibri"/>
              </a:rPr>
              <a:t>Who is involved in DGLVR projects?</a:t>
            </a:r>
            <a:endParaRPr lang="en-US" sz="3200" b="1">
              <a:cs typeface="Calibri"/>
            </a:endParaRPr>
          </a:p>
          <a:p>
            <a:r>
              <a:rPr lang="en-US">
                <a:cs typeface="Calibri"/>
              </a:rPr>
              <a:t>Conservation District</a:t>
            </a:r>
          </a:p>
          <a:p>
            <a:r>
              <a:rPr lang="en-US">
                <a:cs typeface="Calibri"/>
              </a:rPr>
              <a:t>Road Owner</a:t>
            </a:r>
          </a:p>
          <a:p>
            <a:pPr lvl="1"/>
            <a:r>
              <a:rPr lang="en-US">
                <a:cs typeface="Calibri"/>
              </a:rPr>
              <a:t>Elected officials</a:t>
            </a:r>
          </a:p>
          <a:p>
            <a:pPr lvl="1"/>
            <a:r>
              <a:rPr lang="en-US">
                <a:cs typeface="Calibri"/>
              </a:rPr>
              <a:t>Road master/supervisor</a:t>
            </a:r>
          </a:p>
          <a:p>
            <a:pPr lvl="1"/>
            <a:r>
              <a:rPr lang="en-US">
                <a:cs typeface="Calibri"/>
              </a:rPr>
              <a:t>Road crew</a:t>
            </a:r>
          </a:p>
          <a:p>
            <a:r>
              <a:rPr lang="en-US">
                <a:cs typeface="Calibri"/>
              </a:rPr>
              <a:t>Contracted construction crew</a:t>
            </a:r>
          </a:p>
          <a:p>
            <a:r>
              <a:rPr lang="en-US">
                <a:cs typeface="Calibri"/>
              </a:rPr>
              <a:t>Engineer</a:t>
            </a:r>
          </a:p>
          <a:p>
            <a:r>
              <a:rPr lang="en-US">
                <a:cs typeface="Calibri"/>
              </a:rPr>
              <a:t>Adjacent landowners</a:t>
            </a:r>
          </a:p>
          <a:p>
            <a:r>
              <a:rPr lang="en-US">
                <a:cs typeface="Calibri"/>
              </a:rPr>
              <a:t>Solicitor</a:t>
            </a:r>
          </a:p>
          <a:p>
            <a:r>
              <a:rPr lang="en-US">
                <a:cs typeface="Calibri"/>
              </a:rPr>
              <a:t>Other funding sources</a:t>
            </a: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18</a:t>
            </a:fld>
            <a:endParaRPr lang="en-US">
              <a:solidFill>
                <a:schemeClr val="tx1"/>
              </a:solidFill>
            </a:endParaRPr>
          </a:p>
        </p:txBody>
      </p:sp>
      <p:sp>
        <p:nvSpPr>
          <p:cNvPr id="9" name="Content Placeholder 5">
            <a:extLst>
              <a:ext uri="{FF2B5EF4-FFF2-40B4-BE49-F238E27FC236}">
                <a16:creationId xmlns:a16="http://schemas.microsoft.com/office/drawing/2014/main" id="{67F4601F-64C2-C110-CDF3-97272DC4492B}"/>
              </a:ext>
            </a:extLst>
          </p:cNvPr>
          <p:cNvSpPr txBox="1">
            <a:spLocks/>
          </p:cNvSpPr>
          <p:nvPr/>
        </p:nvSpPr>
        <p:spPr>
          <a:xfrm>
            <a:off x="6906527" y="1619023"/>
            <a:ext cx="4271187" cy="13936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a:solidFill>
                  <a:schemeClr val="accent1"/>
                </a:solidFill>
                <a:cs typeface="Calibri"/>
              </a:rPr>
              <a:t>Who is the project manager?</a:t>
            </a:r>
            <a:endParaRPr lang="en-US" sz="4000" b="1">
              <a:solidFill>
                <a:schemeClr val="accent1"/>
              </a:solidFill>
              <a:cs typeface="Calibri"/>
            </a:endParaRP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
        <p:nvSpPr>
          <p:cNvPr id="15" name="Content Placeholder 5">
            <a:extLst>
              <a:ext uri="{FF2B5EF4-FFF2-40B4-BE49-F238E27FC236}">
                <a16:creationId xmlns:a16="http://schemas.microsoft.com/office/drawing/2014/main" id="{C690BA09-6D3A-3B3C-3DB5-C0DCE844FC74}"/>
              </a:ext>
            </a:extLst>
          </p:cNvPr>
          <p:cNvSpPr txBox="1">
            <a:spLocks/>
          </p:cNvSpPr>
          <p:nvPr/>
        </p:nvSpPr>
        <p:spPr>
          <a:xfrm>
            <a:off x="6666105" y="3302009"/>
            <a:ext cx="4752033" cy="2857941"/>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a:solidFill>
                  <a:schemeClr val="accent1"/>
                </a:solidFill>
                <a:cs typeface="Calibri"/>
              </a:rPr>
              <a:t>The Conservation District knows how to successfully complete a DGLVR Project better than anyone else</a:t>
            </a:r>
            <a:endParaRPr lang="en-US" sz="4000">
              <a:solidFill>
                <a:schemeClr val="accent1"/>
              </a:solidFill>
              <a:cs typeface="Calibri"/>
            </a:endParaRP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2523126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Additional Resources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295833" y="1378834"/>
            <a:ext cx="8986713" cy="41003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cs typeface="Calibri"/>
              </a:rPr>
              <a:t>Project Management Institute</a:t>
            </a:r>
          </a:p>
          <a:p>
            <a:pPr lvl="1"/>
            <a:r>
              <a:rPr lang="en-US">
                <a:hlinkClick r:id="rId3"/>
              </a:rPr>
              <a:t>Home of Project Management | Project Management Institute</a:t>
            </a:r>
            <a:endParaRPr lang="en-US" sz="4000">
              <a:cs typeface="Calibri"/>
            </a:endParaRPr>
          </a:p>
          <a:p>
            <a:r>
              <a:rPr lang="en-US" sz="3200">
                <a:cs typeface="Calibri"/>
              </a:rPr>
              <a:t>Google Foundations of Project Management</a:t>
            </a:r>
          </a:p>
          <a:p>
            <a:pPr lvl="1"/>
            <a:r>
              <a:rPr lang="en-US">
                <a:hlinkClick r:id="rId4"/>
              </a:rPr>
              <a:t>Project Management Certificate &amp; Training - Grow with Google</a:t>
            </a:r>
            <a:endParaRPr lang="en-US" sz="40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19</a:t>
            </a:fld>
            <a:endParaRPr lang="en-US">
              <a:solidFill>
                <a:schemeClr val="tx1"/>
              </a:solidFill>
            </a:endParaRPr>
          </a:p>
        </p:txBody>
      </p:sp>
    </p:spTree>
    <p:extLst>
      <p:ext uri="{BB962C8B-B14F-4D97-AF65-F5344CB8AC3E}">
        <p14:creationId xmlns:p14="http://schemas.microsoft.com/office/powerpoint/2010/main" val="65029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2</a:t>
            </a:fld>
            <a:endParaRPr lang="en-US">
              <a:solidFill>
                <a:schemeClr val="tx1"/>
              </a:solidFill>
            </a:endParaRPr>
          </a:p>
        </p:txBody>
      </p:sp>
      <p:sp>
        <p:nvSpPr>
          <p:cNvPr id="5" name="Content Placeholder 5">
            <a:extLst>
              <a:ext uri="{FF2B5EF4-FFF2-40B4-BE49-F238E27FC236}">
                <a16:creationId xmlns:a16="http://schemas.microsoft.com/office/drawing/2014/main" id="{440C2F65-182F-FB0D-9F93-6D2E73AD5A32}"/>
              </a:ext>
            </a:extLst>
          </p:cNvPr>
          <p:cNvSpPr txBox="1">
            <a:spLocks/>
          </p:cNvSpPr>
          <p:nvPr/>
        </p:nvSpPr>
        <p:spPr>
          <a:xfrm>
            <a:off x="421739" y="1158477"/>
            <a:ext cx="11384773" cy="51819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a:cs typeface="Calibri"/>
              </a:rPr>
              <a:t>Introductions</a:t>
            </a:r>
          </a:p>
          <a:p>
            <a:r>
              <a:rPr lang="en-US" sz="4000">
                <a:cs typeface="Calibri"/>
              </a:rPr>
              <a:t>Policy Review Trivia Game</a:t>
            </a:r>
          </a:p>
          <a:p>
            <a:r>
              <a:rPr lang="en-US" sz="4000">
                <a:cs typeface="Calibri"/>
              </a:rPr>
              <a:t>Intro to Project Management</a:t>
            </a:r>
          </a:p>
          <a:p>
            <a:r>
              <a:rPr lang="en-US" sz="4000">
                <a:cs typeface="Calibri"/>
              </a:rPr>
              <a:t>Pre-application &amp; application</a:t>
            </a:r>
          </a:p>
          <a:p>
            <a:r>
              <a:rPr lang="en-US" sz="4000">
                <a:cs typeface="Calibri"/>
              </a:rPr>
              <a:t>Project administration: contracting through construction</a:t>
            </a:r>
          </a:p>
          <a:p>
            <a:r>
              <a:rPr lang="en-US" sz="4000">
                <a:cs typeface="Calibri"/>
              </a:rPr>
              <a:t>Project completion</a:t>
            </a:r>
          </a:p>
          <a:p>
            <a:pPr marL="0" indent="0">
              <a:buNone/>
            </a:pPr>
            <a:endParaRPr lang="en-US" sz="3200">
              <a:cs typeface="Calibri"/>
            </a:endParaRP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97133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295831" y="1158477"/>
            <a:ext cx="11699524" cy="518199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b="1" u="sng">
                <a:cs typeface="Calibri"/>
              </a:rPr>
              <a:t>Overall goal:</a:t>
            </a:r>
            <a:r>
              <a:rPr lang="en-US" sz="3500" b="1">
                <a:cs typeface="Calibri"/>
              </a:rPr>
              <a:t> </a:t>
            </a:r>
            <a:r>
              <a:rPr lang="en-US" sz="3500">
                <a:cs typeface="Calibri"/>
              </a:rPr>
              <a:t>build an environmentally sensitive road</a:t>
            </a:r>
            <a:endParaRPr lang="en-US" sz="3900" b="1" u="sng">
              <a:cs typeface="Calibri"/>
            </a:endParaRPr>
          </a:p>
          <a:p>
            <a:pPr marL="0" indent="0" algn="ctr">
              <a:buNone/>
            </a:pPr>
            <a:endParaRPr lang="en-US" sz="3500">
              <a:cs typeface="Calibri"/>
            </a:endParaRPr>
          </a:p>
          <a:p>
            <a:pPr marL="0" indent="0" algn="ctr">
              <a:buNone/>
            </a:pPr>
            <a:endParaRPr lang="en-US" sz="3500">
              <a:cs typeface="Calibri"/>
            </a:endParaRPr>
          </a:p>
          <a:p>
            <a:pPr marL="0" indent="0" algn="ctr">
              <a:buNone/>
            </a:pPr>
            <a:endParaRPr lang="en-US" sz="3500">
              <a:cs typeface="Calibri"/>
            </a:endParaRPr>
          </a:p>
          <a:p>
            <a:pPr marL="0" indent="0" algn="ctr">
              <a:buNone/>
            </a:pPr>
            <a:endParaRPr lang="en-US" sz="3500">
              <a:cs typeface="Calibri"/>
            </a:endParaRPr>
          </a:p>
          <a:p>
            <a:pPr marL="0" indent="0" algn="ctr">
              <a:buNone/>
            </a:pPr>
            <a:endParaRPr lang="en-US" sz="3500">
              <a:cs typeface="Calibri"/>
            </a:endParaRPr>
          </a:p>
          <a:p>
            <a:pPr marL="0" indent="0" algn="ctr">
              <a:buNone/>
            </a:pPr>
            <a:endParaRPr lang="en-US" sz="3500">
              <a:cs typeface="Calibri"/>
            </a:endParaRPr>
          </a:p>
          <a:p>
            <a:pPr marL="0" indent="0" algn="ctr">
              <a:buNone/>
            </a:pPr>
            <a:endParaRPr lang="en-US" sz="3500">
              <a:cs typeface="Calibri"/>
            </a:endParaRPr>
          </a:p>
          <a:p>
            <a:pPr marL="0" indent="0" algn="ctr">
              <a:buNone/>
            </a:pPr>
            <a:r>
              <a:rPr lang="en-US" sz="3500">
                <a:cs typeface="Calibri"/>
              </a:rPr>
              <a:t>How to get from before to after?</a:t>
            </a:r>
          </a:p>
          <a:p>
            <a:pPr marL="0" indent="0">
              <a:buNone/>
            </a:pPr>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20</a:t>
            </a:fld>
            <a:endParaRPr lang="en-US">
              <a:solidFill>
                <a:schemeClr val="tx1"/>
              </a:solidFill>
            </a:endParaRPr>
          </a:p>
        </p:txBody>
      </p:sp>
      <p:pic>
        <p:nvPicPr>
          <p:cNvPr id="5" name="Picture 4" descr="A dirt road through a forest&#10;&#10;Description automatically generated">
            <a:extLst>
              <a:ext uri="{FF2B5EF4-FFF2-40B4-BE49-F238E27FC236}">
                <a16:creationId xmlns:a16="http://schemas.microsoft.com/office/drawing/2014/main" id="{E9067460-6A90-F459-C3C8-61C6ADD0A64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40779" y="2007045"/>
            <a:ext cx="4321641" cy="3401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long shot of a road&#10;&#10;Description automatically generated">
            <a:extLst>
              <a:ext uri="{FF2B5EF4-FFF2-40B4-BE49-F238E27FC236}">
                <a16:creationId xmlns:a16="http://schemas.microsoft.com/office/drawing/2014/main" id="{3F7240A6-7187-374D-5777-B8E57BDC9BA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953987" y="2007045"/>
            <a:ext cx="4256629" cy="3401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Arrow: Down 8">
            <a:extLst>
              <a:ext uri="{FF2B5EF4-FFF2-40B4-BE49-F238E27FC236}">
                <a16:creationId xmlns:a16="http://schemas.microsoft.com/office/drawing/2014/main" id="{FEB9BCD9-1213-0217-16B7-0D5BE53DEBB4}"/>
              </a:ext>
            </a:extLst>
          </p:cNvPr>
          <p:cNvSpPr/>
          <p:nvPr/>
        </p:nvSpPr>
        <p:spPr>
          <a:xfrm rot="16200000">
            <a:off x="5828142" y="3530268"/>
            <a:ext cx="431633" cy="936448"/>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Question Mark with solid fill">
            <a:extLst>
              <a:ext uri="{FF2B5EF4-FFF2-40B4-BE49-F238E27FC236}">
                <a16:creationId xmlns:a16="http://schemas.microsoft.com/office/drawing/2014/main" id="{7E52D67D-0299-40AB-4C17-6F120FF98F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2449" y="2826296"/>
            <a:ext cx="914400" cy="914400"/>
          </a:xfrm>
          <a:prstGeom prst="rect">
            <a:avLst/>
          </a:prstGeom>
        </p:spPr>
      </p:pic>
    </p:spTree>
    <p:extLst>
      <p:ext uri="{BB962C8B-B14F-4D97-AF65-F5344CB8AC3E}">
        <p14:creationId xmlns:p14="http://schemas.microsoft.com/office/powerpoint/2010/main" val="925407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3" y="1286528"/>
            <a:ext cx="10322862" cy="48991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cs typeface="Calibri"/>
              </a:rPr>
              <a:t>Break up the overall goal into smaller steps</a:t>
            </a:r>
          </a:p>
          <a:p>
            <a:r>
              <a:rPr lang="en-US" sz="3200">
                <a:cs typeface="Calibri"/>
              </a:rPr>
              <a:t>Put the steps in order (</a:t>
            </a:r>
            <a:r>
              <a:rPr lang="en-US" sz="2800">
                <a:cs typeface="Calibri"/>
              </a:rPr>
              <a:t>Prioritize and/or chronological order)</a:t>
            </a:r>
          </a:p>
          <a:p>
            <a:r>
              <a:rPr lang="en-US" sz="3200">
                <a:cs typeface="Calibri"/>
              </a:rPr>
              <a:t>Set timelines &amp; deadlines for each step</a:t>
            </a:r>
          </a:p>
          <a:p>
            <a:r>
              <a:rPr lang="en-US" sz="3200">
                <a:cs typeface="Calibri"/>
              </a:rPr>
              <a:t>Identify tasks needed to complete each step</a:t>
            </a:r>
          </a:p>
          <a:p>
            <a:r>
              <a:rPr lang="en-US" sz="3200">
                <a:cs typeface="Calibri"/>
              </a:rPr>
              <a:t>Assign team members to complete each task</a:t>
            </a:r>
          </a:p>
          <a:p>
            <a:r>
              <a:rPr lang="en-US" sz="3200">
                <a:cs typeface="Calibri"/>
              </a:rPr>
              <a:t>Hold people accountable to completing their task correctly and on time</a:t>
            </a:r>
          </a:p>
          <a:p>
            <a:r>
              <a:rPr lang="en-US" sz="3200">
                <a:cs typeface="Calibri"/>
              </a:rPr>
              <a:t>Throughout each step, offer support as needed to team members</a:t>
            </a:r>
          </a:p>
          <a:p>
            <a:pPr marL="0" indent="0">
              <a:buNone/>
            </a:pPr>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21</a:t>
            </a:fld>
            <a:endParaRPr lang="en-US">
              <a:solidFill>
                <a:schemeClr val="tx1"/>
              </a:solidFill>
            </a:endParaRPr>
          </a:p>
        </p:txBody>
      </p:sp>
    </p:spTree>
    <p:extLst>
      <p:ext uri="{BB962C8B-B14F-4D97-AF65-F5344CB8AC3E}">
        <p14:creationId xmlns:p14="http://schemas.microsoft.com/office/powerpoint/2010/main" val="236053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3" y="1286528"/>
            <a:ext cx="10322862" cy="48991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u="sng">
                <a:solidFill>
                  <a:schemeClr val="accent1"/>
                </a:solidFill>
                <a:cs typeface="Calibri"/>
              </a:rPr>
              <a:t>Break up the overall goal into smaller steps</a:t>
            </a:r>
          </a:p>
          <a:p>
            <a:r>
              <a:rPr lang="en-US" sz="3200" b="1" u="sng">
                <a:solidFill>
                  <a:schemeClr val="accent1"/>
                </a:solidFill>
                <a:cs typeface="Calibri"/>
              </a:rPr>
              <a:t>Put the steps in order (</a:t>
            </a:r>
            <a:r>
              <a:rPr lang="en-US" sz="2800" b="1" u="sng">
                <a:solidFill>
                  <a:schemeClr val="accent1"/>
                </a:solidFill>
                <a:cs typeface="Calibri"/>
              </a:rPr>
              <a:t>Prioritize and/or chronological order)</a:t>
            </a:r>
          </a:p>
          <a:p>
            <a:r>
              <a:rPr lang="en-US" sz="3200">
                <a:solidFill>
                  <a:schemeClr val="bg1">
                    <a:lumMod val="65000"/>
                  </a:schemeClr>
                </a:solidFill>
                <a:cs typeface="Calibri"/>
              </a:rPr>
              <a:t>Set timelines &amp; deadlines for each step</a:t>
            </a:r>
          </a:p>
          <a:p>
            <a:r>
              <a:rPr lang="en-US" sz="3200">
                <a:solidFill>
                  <a:schemeClr val="bg1">
                    <a:lumMod val="65000"/>
                  </a:schemeClr>
                </a:solidFill>
                <a:cs typeface="Calibri"/>
              </a:rPr>
              <a:t>Identify tasks needed to complete each step</a:t>
            </a:r>
          </a:p>
          <a:p>
            <a:r>
              <a:rPr lang="en-US" sz="3200">
                <a:solidFill>
                  <a:schemeClr val="bg1">
                    <a:lumMod val="65000"/>
                  </a:schemeClr>
                </a:solidFill>
                <a:cs typeface="Calibri"/>
              </a:rPr>
              <a:t>Assign team members to complete each task</a:t>
            </a:r>
          </a:p>
          <a:p>
            <a:r>
              <a:rPr lang="en-US" sz="3200">
                <a:solidFill>
                  <a:schemeClr val="bg1">
                    <a:lumMod val="65000"/>
                  </a:schemeClr>
                </a:solidFill>
                <a:cs typeface="Calibri"/>
              </a:rPr>
              <a:t>Hold people accountable to completing their task correctly and on time</a:t>
            </a:r>
          </a:p>
          <a:p>
            <a:r>
              <a:rPr lang="en-US" sz="3200">
                <a:solidFill>
                  <a:schemeClr val="bg1">
                    <a:lumMod val="65000"/>
                  </a:schemeClr>
                </a:solidFill>
                <a:cs typeface="Calibri"/>
              </a:rPr>
              <a:t>Throughout each step, offer support as needed to team members</a:t>
            </a:r>
          </a:p>
          <a:p>
            <a:pPr marL="0" indent="0">
              <a:buNone/>
            </a:pPr>
            <a:endParaRPr lang="en-US" sz="3200">
              <a:solidFill>
                <a:schemeClr val="bg1">
                  <a:lumMod val="65000"/>
                </a:schemeClr>
              </a:solidFill>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22</a:t>
            </a:fld>
            <a:endParaRPr lang="en-US">
              <a:solidFill>
                <a:schemeClr val="tx1"/>
              </a:solidFill>
            </a:endParaRPr>
          </a:p>
        </p:txBody>
      </p:sp>
      <p:sp>
        <p:nvSpPr>
          <p:cNvPr id="5" name="TextBox 4">
            <a:extLst>
              <a:ext uri="{FF2B5EF4-FFF2-40B4-BE49-F238E27FC236}">
                <a16:creationId xmlns:a16="http://schemas.microsoft.com/office/drawing/2014/main" id="{19E042BB-A204-5AA4-FCC9-DC5CE01D1880}"/>
              </a:ext>
            </a:extLst>
          </p:cNvPr>
          <p:cNvSpPr txBox="1"/>
          <p:nvPr/>
        </p:nvSpPr>
        <p:spPr>
          <a:xfrm>
            <a:off x="2909455" y="3532288"/>
            <a:ext cx="3581400" cy="1754326"/>
          </a:xfrm>
          <a:prstGeom prst="rect">
            <a:avLst/>
          </a:prstGeom>
          <a:solidFill>
            <a:schemeClr val="accent1">
              <a:lumMod val="20000"/>
              <a:lumOff val="80000"/>
            </a:schemeClr>
          </a:solidFill>
          <a:ln w="38100">
            <a:solidFill>
              <a:schemeClr val="accent1"/>
            </a:solidFill>
          </a:ln>
        </p:spPr>
        <p:txBody>
          <a:bodyPr wrap="square" rtlCol="0">
            <a:spAutoFit/>
          </a:bodyPr>
          <a:lstStyle/>
          <a:p>
            <a:pPr algn="ctr"/>
            <a:r>
              <a:rPr lang="en-US" sz="3600"/>
              <a:t>There is a template for DGLVR Projects</a:t>
            </a:r>
          </a:p>
        </p:txBody>
      </p:sp>
      <p:sp>
        <p:nvSpPr>
          <p:cNvPr id="8" name="Arrow: Down 7">
            <a:extLst>
              <a:ext uri="{FF2B5EF4-FFF2-40B4-BE49-F238E27FC236}">
                <a16:creationId xmlns:a16="http://schemas.microsoft.com/office/drawing/2014/main" id="{CFFCAD13-B93E-AF7F-A206-2D86194316D7}"/>
              </a:ext>
            </a:extLst>
          </p:cNvPr>
          <p:cNvSpPr/>
          <p:nvPr/>
        </p:nvSpPr>
        <p:spPr>
          <a:xfrm rot="10800000">
            <a:off x="4274981" y="2448232"/>
            <a:ext cx="719806" cy="884976"/>
          </a:xfrm>
          <a:prstGeom prst="downArrow">
            <a:avLst/>
          </a:prstGeom>
          <a:solidFill>
            <a:schemeClr val="accent1">
              <a:lumMod val="40000"/>
              <a:lumOff val="6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62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3" y="1286528"/>
            <a:ext cx="6377987" cy="48991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cs typeface="Calibri"/>
              </a:rPr>
              <a:t>DGLVR Project Life Cycle Checklist</a:t>
            </a:r>
          </a:p>
          <a:p>
            <a:pPr marL="0" indent="0">
              <a:buNone/>
            </a:pPr>
            <a:r>
              <a:rPr lang="en-US" sz="2400">
                <a:hlinkClick r:id="rId4"/>
              </a:rPr>
              <a:t>Blank Forms - Center for Dirt and Gravel Road Studies (psu.edu)</a:t>
            </a:r>
            <a:endParaRPr lang="en-US" sz="2400">
              <a:cs typeface="Calibri"/>
            </a:endParaRPr>
          </a:p>
          <a:p>
            <a:pPr marL="0" indent="0">
              <a:buNone/>
            </a:pPr>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23</a:t>
            </a:fld>
            <a:endParaRPr lang="en-US">
              <a:solidFill>
                <a:schemeClr val="tx1"/>
              </a:solidFill>
            </a:endParaRPr>
          </a:p>
        </p:txBody>
      </p:sp>
      <p:pic>
        <p:nvPicPr>
          <p:cNvPr id="8" name="Picture 7">
            <a:extLst>
              <a:ext uri="{FF2B5EF4-FFF2-40B4-BE49-F238E27FC236}">
                <a16:creationId xmlns:a16="http://schemas.microsoft.com/office/drawing/2014/main" id="{367724A8-358B-D4A0-D6B9-7040B7F164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22509" y="0"/>
            <a:ext cx="5126005"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5162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4" y="1286528"/>
            <a:ext cx="5992910" cy="489911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a:cs typeface="Calibri"/>
              </a:rPr>
              <a:t>Education and outreach</a:t>
            </a:r>
          </a:p>
          <a:p>
            <a:pPr marL="514350" indent="-514350">
              <a:buFont typeface="+mj-lt"/>
              <a:buAutoNum type="arabicPeriod"/>
            </a:pPr>
            <a:r>
              <a:rPr lang="en-US" sz="3200">
                <a:cs typeface="Calibri"/>
              </a:rPr>
              <a:t>Pre-application meeting</a:t>
            </a:r>
          </a:p>
          <a:p>
            <a:pPr marL="514350" indent="-514350">
              <a:buFont typeface="+mj-lt"/>
              <a:buAutoNum type="arabicPeriod"/>
            </a:pPr>
            <a:r>
              <a:rPr lang="en-US" sz="3200">
                <a:cs typeface="Calibri"/>
              </a:rPr>
              <a:t>Receive &amp; review application</a:t>
            </a:r>
          </a:p>
          <a:p>
            <a:pPr marL="514350" indent="-514350">
              <a:buFont typeface="+mj-lt"/>
              <a:buAutoNum type="arabicPeriod"/>
            </a:pPr>
            <a:r>
              <a:rPr lang="en-US" sz="3200">
                <a:cs typeface="Calibri"/>
              </a:rPr>
              <a:t>QAB meeting</a:t>
            </a:r>
          </a:p>
          <a:p>
            <a:pPr marL="514350" indent="-514350">
              <a:buFont typeface="+mj-lt"/>
              <a:buAutoNum type="arabicPeriod"/>
            </a:pPr>
            <a:r>
              <a:rPr lang="en-US" sz="3200">
                <a:cs typeface="Calibri"/>
              </a:rPr>
              <a:t>CD Board meeting</a:t>
            </a:r>
          </a:p>
          <a:p>
            <a:pPr marL="514350" indent="-514350">
              <a:buFont typeface="+mj-lt"/>
              <a:buAutoNum type="arabicPeriod"/>
            </a:pPr>
            <a:r>
              <a:rPr lang="en-US" sz="3200">
                <a:cs typeface="Calibri"/>
              </a:rPr>
              <a:t>Contracting</a:t>
            </a:r>
          </a:p>
          <a:p>
            <a:pPr marL="514350" indent="-514350">
              <a:buFont typeface="+mj-lt"/>
              <a:buAutoNum type="arabicPeriod"/>
            </a:pPr>
            <a:r>
              <a:rPr lang="en-US" sz="3200">
                <a:cs typeface="Calibri"/>
              </a:rPr>
              <a:t>Preparing for Construction</a:t>
            </a:r>
          </a:p>
          <a:p>
            <a:pPr lvl="1"/>
            <a:r>
              <a:rPr lang="en-US" sz="2800">
                <a:cs typeface="Calibri"/>
              </a:rPr>
              <a:t>If applicable: Design, permitting, bidding</a:t>
            </a:r>
          </a:p>
          <a:p>
            <a:pPr lvl="1"/>
            <a:r>
              <a:rPr lang="en-US" sz="2800">
                <a:cs typeface="Calibri"/>
              </a:rPr>
              <a:t>Pre-construction meeting</a:t>
            </a:r>
          </a:p>
          <a:p>
            <a:pPr marL="514350" indent="-514350">
              <a:buFont typeface="+mj-lt"/>
              <a:buAutoNum type="arabicPeriod"/>
            </a:pPr>
            <a:r>
              <a:rPr lang="en-US" sz="3200">
                <a:cs typeface="Calibri"/>
              </a:rPr>
              <a:t>Construction</a:t>
            </a:r>
          </a:p>
          <a:p>
            <a:pPr marL="514350" indent="-514350">
              <a:buFont typeface="+mj-lt"/>
              <a:buAutoNum type="arabicPeriod"/>
            </a:pPr>
            <a:r>
              <a:rPr lang="en-US" sz="3200">
                <a:cs typeface="Calibri"/>
              </a:rPr>
              <a:t>Completion</a:t>
            </a: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24</a:t>
            </a:fld>
            <a:endParaRPr lang="en-US">
              <a:solidFill>
                <a:schemeClr val="tx1"/>
              </a:solidFill>
            </a:endParaRPr>
          </a:p>
        </p:txBody>
      </p:sp>
      <p:pic>
        <p:nvPicPr>
          <p:cNvPr id="5" name="Picture 4" descr="A picture containing tree, outdoor, ground, hole&#10;&#10;Description automatically generated">
            <a:extLst>
              <a:ext uri="{FF2B5EF4-FFF2-40B4-BE49-F238E27FC236}">
                <a16:creationId xmlns:a16="http://schemas.microsoft.com/office/drawing/2014/main" id="{F07FF979-247C-F920-83BE-DFB91864E8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3458" y="1637083"/>
            <a:ext cx="5512461" cy="4134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587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25</a:t>
            </a:fld>
            <a:endParaRPr lang="en-US">
              <a:solidFill>
                <a:schemeClr val="tx1"/>
              </a:solidFill>
            </a:endParaRPr>
          </a:p>
        </p:txBody>
      </p:sp>
      <p:graphicFrame>
        <p:nvGraphicFramePr>
          <p:cNvPr id="8" name="Table 7">
            <a:extLst>
              <a:ext uri="{FF2B5EF4-FFF2-40B4-BE49-F238E27FC236}">
                <a16:creationId xmlns:a16="http://schemas.microsoft.com/office/drawing/2014/main" id="{55D7707E-9623-9F17-4636-4BEB41D89770}"/>
              </a:ext>
            </a:extLst>
          </p:cNvPr>
          <p:cNvGraphicFramePr>
            <a:graphicFrameLocks noGrp="1"/>
          </p:cNvGraphicFramePr>
          <p:nvPr/>
        </p:nvGraphicFramePr>
        <p:xfrm>
          <a:off x="295831" y="1238517"/>
          <a:ext cx="11330586" cy="5547360"/>
        </p:xfrm>
        <a:graphic>
          <a:graphicData uri="http://schemas.openxmlformats.org/drawingml/2006/table">
            <a:tbl>
              <a:tblPr firstRow="1" bandRow="1">
                <a:tableStyleId>{5C22544A-7EE6-4342-B048-85BDC9FD1C3A}</a:tableStyleId>
              </a:tblPr>
              <a:tblGrid>
                <a:gridCol w="3722935">
                  <a:extLst>
                    <a:ext uri="{9D8B030D-6E8A-4147-A177-3AD203B41FA5}">
                      <a16:colId xmlns:a16="http://schemas.microsoft.com/office/drawing/2014/main" val="1069642734"/>
                    </a:ext>
                  </a:extLst>
                </a:gridCol>
                <a:gridCol w="7607651">
                  <a:extLst>
                    <a:ext uri="{9D8B030D-6E8A-4147-A177-3AD203B41FA5}">
                      <a16:colId xmlns:a16="http://schemas.microsoft.com/office/drawing/2014/main" val="1701275752"/>
                    </a:ext>
                  </a:extLst>
                </a:gridCol>
              </a:tblGrid>
              <a:tr h="220984">
                <a:tc>
                  <a:txBody>
                    <a:bodyPr/>
                    <a:lstStyle/>
                    <a:p>
                      <a:pPr algn="ctr"/>
                      <a:r>
                        <a:rPr lang="en-US" sz="2000"/>
                        <a:t>Task</a:t>
                      </a:r>
                    </a:p>
                  </a:txBody>
                  <a:tcPr/>
                </a:tc>
                <a:tc>
                  <a:txBody>
                    <a:bodyPr/>
                    <a:lstStyle/>
                    <a:p>
                      <a:pPr algn="ctr"/>
                      <a:r>
                        <a:rPr lang="en-US" sz="2000"/>
                        <a:t>Who is involved</a:t>
                      </a:r>
                    </a:p>
                  </a:txBody>
                  <a:tcPr/>
                </a:tc>
                <a:extLst>
                  <a:ext uri="{0D108BD9-81ED-4DB2-BD59-A6C34878D82A}">
                    <a16:rowId xmlns:a16="http://schemas.microsoft.com/office/drawing/2014/main" val="2254976989"/>
                  </a:ext>
                </a:extLst>
              </a:tr>
              <a:tr h="370840">
                <a:tc>
                  <a:txBody>
                    <a:bodyPr/>
                    <a:lstStyle/>
                    <a:p>
                      <a:r>
                        <a:rPr lang="en-US" sz="2000"/>
                        <a:t>Education and outreach</a:t>
                      </a:r>
                    </a:p>
                  </a:txBody>
                  <a:tcPr/>
                </a:tc>
                <a:tc>
                  <a:txBody>
                    <a:bodyPr/>
                    <a:lstStyle/>
                    <a:p>
                      <a:r>
                        <a:rPr lang="en-US" sz="2000"/>
                        <a:t>CD Staff</a:t>
                      </a:r>
                    </a:p>
                  </a:txBody>
                  <a:tcPr/>
                </a:tc>
                <a:extLst>
                  <a:ext uri="{0D108BD9-81ED-4DB2-BD59-A6C34878D82A}">
                    <a16:rowId xmlns:a16="http://schemas.microsoft.com/office/drawing/2014/main" val="14106865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cs typeface="Calibri"/>
                        </a:rPr>
                        <a:t>Pre-application meeting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CD Staff, road owner, designer/engineer</a:t>
                      </a:r>
                    </a:p>
                  </a:txBody>
                  <a:tcPr/>
                </a:tc>
                <a:extLst>
                  <a:ext uri="{0D108BD9-81ED-4DB2-BD59-A6C34878D82A}">
                    <a16:rowId xmlns:a16="http://schemas.microsoft.com/office/drawing/2014/main" val="37227553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cs typeface="Calibri"/>
                        </a:rPr>
                        <a:t>Receive &amp; review application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CD Staff</a:t>
                      </a:r>
                    </a:p>
                  </a:txBody>
                  <a:tcPr/>
                </a:tc>
                <a:extLst>
                  <a:ext uri="{0D108BD9-81ED-4DB2-BD59-A6C34878D82A}">
                    <a16:rowId xmlns:a16="http://schemas.microsoft.com/office/drawing/2014/main" val="37702537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cs typeface="Calibri"/>
                        </a:rPr>
                        <a:t>QAB meeting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CD Staff, QAB</a:t>
                      </a:r>
                    </a:p>
                  </a:txBody>
                  <a:tcPr/>
                </a:tc>
                <a:extLst>
                  <a:ext uri="{0D108BD9-81ED-4DB2-BD59-A6C34878D82A}">
                    <a16:rowId xmlns:a16="http://schemas.microsoft.com/office/drawing/2014/main" val="21486349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cs typeface="Calibri"/>
                        </a:rPr>
                        <a:t>CD Board meeting</a:t>
                      </a:r>
                    </a:p>
                  </a:txBody>
                  <a:tcPr/>
                </a:tc>
                <a:tc>
                  <a:txBody>
                    <a:bodyPr/>
                    <a:lstStyle/>
                    <a:p>
                      <a:r>
                        <a:rPr lang="en-US" sz="2000"/>
                        <a:t>CD Staff, CD Board </a:t>
                      </a:r>
                    </a:p>
                  </a:txBody>
                  <a:tcPr/>
                </a:tc>
                <a:extLst>
                  <a:ext uri="{0D108BD9-81ED-4DB2-BD59-A6C34878D82A}">
                    <a16:rowId xmlns:a16="http://schemas.microsoft.com/office/drawing/2014/main" val="3278662433"/>
                  </a:ext>
                </a:extLst>
              </a:tr>
              <a:tr h="370840">
                <a:tc>
                  <a:txBody>
                    <a:bodyPr/>
                    <a:lstStyle/>
                    <a:p>
                      <a:r>
                        <a:rPr lang="en-US" sz="2000">
                          <a:cs typeface="Calibri"/>
                        </a:rPr>
                        <a:t>Contracting</a:t>
                      </a:r>
                      <a:endParaRPr lang="en-US" sz="2000"/>
                    </a:p>
                  </a:txBody>
                  <a:tcPr/>
                </a:tc>
                <a:tc>
                  <a:txBody>
                    <a:bodyPr/>
                    <a:lstStyle/>
                    <a:p>
                      <a:r>
                        <a:rPr lang="en-US" sz="2000"/>
                        <a:t>CD Staff, road owner </a:t>
                      </a:r>
                    </a:p>
                  </a:txBody>
                  <a:tcPr/>
                </a:tc>
                <a:extLst>
                  <a:ext uri="{0D108BD9-81ED-4DB2-BD59-A6C34878D82A}">
                    <a16:rowId xmlns:a16="http://schemas.microsoft.com/office/drawing/2014/main" val="3889720151"/>
                  </a:ext>
                </a:extLst>
              </a:tr>
              <a:tr h="370840">
                <a:tc>
                  <a:txBody>
                    <a:bodyPr/>
                    <a:lstStyle/>
                    <a:p>
                      <a:r>
                        <a:rPr lang="en-US" sz="2000">
                          <a:cs typeface="Calibri"/>
                        </a:rPr>
                        <a:t>Additional design / engineering</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Road owner, engineer/consultant, CD staff</a:t>
                      </a:r>
                    </a:p>
                  </a:txBody>
                  <a:tcPr/>
                </a:tc>
                <a:extLst>
                  <a:ext uri="{0D108BD9-81ED-4DB2-BD59-A6C34878D82A}">
                    <a16:rowId xmlns:a16="http://schemas.microsoft.com/office/drawing/2014/main" val="1145815711"/>
                  </a:ext>
                </a:extLst>
              </a:tr>
              <a:tr h="370840">
                <a:tc>
                  <a:txBody>
                    <a:bodyPr/>
                    <a:lstStyle/>
                    <a:p>
                      <a:r>
                        <a:rPr lang="en-US" sz="2000">
                          <a:cs typeface="Calibri"/>
                        </a:rPr>
                        <a:t>Permitting</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Road owner, engineer/consultant, CD staff</a:t>
                      </a:r>
                    </a:p>
                  </a:txBody>
                  <a:tcPr/>
                </a:tc>
                <a:extLst>
                  <a:ext uri="{0D108BD9-81ED-4DB2-BD59-A6C34878D82A}">
                    <a16:rowId xmlns:a16="http://schemas.microsoft.com/office/drawing/2014/main" val="993260372"/>
                  </a:ext>
                </a:extLst>
              </a:tr>
              <a:tr h="370840">
                <a:tc>
                  <a:txBody>
                    <a:bodyPr/>
                    <a:lstStyle/>
                    <a:p>
                      <a:r>
                        <a:rPr lang="en-US" sz="2000"/>
                        <a:t>Bidding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Road owner, engineer/consultant, CD staff</a:t>
                      </a:r>
                    </a:p>
                  </a:txBody>
                  <a:tcPr/>
                </a:tc>
                <a:extLst>
                  <a:ext uri="{0D108BD9-81ED-4DB2-BD59-A6C34878D82A}">
                    <a16:rowId xmlns:a16="http://schemas.microsoft.com/office/drawing/2014/main" val="667873060"/>
                  </a:ext>
                </a:extLst>
              </a:tr>
              <a:tr h="370840">
                <a:tc>
                  <a:txBody>
                    <a:bodyPr/>
                    <a:lstStyle/>
                    <a:p>
                      <a:r>
                        <a:rPr lang="en-US" sz="2000"/>
                        <a:t>Pre-construction meeting</a:t>
                      </a:r>
                    </a:p>
                  </a:txBody>
                  <a:tcPr/>
                </a:tc>
                <a:tc>
                  <a:txBody>
                    <a:bodyPr/>
                    <a:lstStyle/>
                    <a:p>
                      <a:r>
                        <a:rPr lang="en-US" sz="2000"/>
                        <a:t>Road owner, road crew and/or contractor, engineer/consultant, CD staff</a:t>
                      </a:r>
                    </a:p>
                  </a:txBody>
                  <a:tcPr/>
                </a:tc>
                <a:extLst>
                  <a:ext uri="{0D108BD9-81ED-4DB2-BD59-A6C34878D82A}">
                    <a16:rowId xmlns:a16="http://schemas.microsoft.com/office/drawing/2014/main" val="3414774651"/>
                  </a:ext>
                </a:extLst>
              </a:tr>
              <a:tr h="370840">
                <a:tc>
                  <a:txBody>
                    <a:bodyPr/>
                    <a:lstStyle/>
                    <a:p>
                      <a:r>
                        <a:rPr lang="en-US" sz="2000"/>
                        <a:t>Construction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Road owner, road crew and/or contractor, engineer/consultant, CD staff</a:t>
                      </a:r>
                    </a:p>
                  </a:txBody>
                  <a:tcPr/>
                </a:tc>
                <a:extLst>
                  <a:ext uri="{0D108BD9-81ED-4DB2-BD59-A6C34878D82A}">
                    <a16:rowId xmlns:a16="http://schemas.microsoft.com/office/drawing/2014/main" val="591139511"/>
                  </a:ext>
                </a:extLst>
              </a:tr>
              <a:tr h="370840">
                <a:tc>
                  <a:txBody>
                    <a:bodyPr/>
                    <a:lstStyle/>
                    <a:p>
                      <a:r>
                        <a:rPr lang="en-US" sz="2000"/>
                        <a:t>Final Inspection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Road owner, road crew and/or contractor, engineer/consultant, CD staff</a:t>
                      </a:r>
                    </a:p>
                  </a:txBody>
                  <a:tcPr/>
                </a:tc>
                <a:extLst>
                  <a:ext uri="{0D108BD9-81ED-4DB2-BD59-A6C34878D82A}">
                    <a16:rowId xmlns:a16="http://schemas.microsoft.com/office/drawing/2014/main" val="3998989650"/>
                  </a:ext>
                </a:extLst>
              </a:tr>
              <a:tr h="370840">
                <a:tc>
                  <a:txBody>
                    <a:bodyPr/>
                    <a:lstStyle/>
                    <a:p>
                      <a:r>
                        <a:rPr lang="en-US" sz="2000"/>
                        <a:t>Completion Report</a:t>
                      </a:r>
                    </a:p>
                  </a:txBody>
                  <a:tcPr/>
                </a:tc>
                <a:tc>
                  <a:txBody>
                    <a:bodyPr/>
                    <a:lstStyle/>
                    <a:p>
                      <a:r>
                        <a:rPr lang="en-US" sz="2000"/>
                        <a:t>CD staff, road owner</a:t>
                      </a:r>
                    </a:p>
                  </a:txBody>
                  <a:tcPr/>
                </a:tc>
                <a:extLst>
                  <a:ext uri="{0D108BD9-81ED-4DB2-BD59-A6C34878D82A}">
                    <a16:rowId xmlns:a16="http://schemas.microsoft.com/office/drawing/2014/main" val="2391050811"/>
                  </a:ext>
                </a:extLst>
              </a:tr>
            </a:tbl>
          </a:graphicData>
        </a:graphic>
      </p:graphicFrame>
    </p:spTree>
    <p:extLst>
      <p:ext uri="{BB962C8B-B14F-4D97-AF65-F5344CB8AC3E}">
        <p14:creationId xmlns:p14="http://schemas.microsoft.com/office/powerpoint/2010/main" val="4025870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3" y="1201268"/>
            <a:ext cx="9170897" cy="4725903"/>
          </a:xfrm>
        </p:spPr>
        <p:txBody>
          <a:bodyPr vert="horz" lIns="91440" tIns="45720" rIns="91440" bIns="45720" rtlCol="0" anchor="t">
            <a:normAutofit lnSpcReduction="10000"/>
          </a:bodyPr>
          <a:lstStyle/>
          <a:p>
            <a:pPr marL="0" lvl="0" indent="0">
              <a:buNone/>
            </a:pPr>
            <a:r>
              <a:rPr lang="en-US" sz="3200" b="1" u="sng" kern="1200">
                <a:solidFill>
                  <a:schemeClr val="tx1"/>
                </a:solidFill>
                <a:effectLst/>
                <a:latin typeface="+mn-lt"/>
                <a:ea typeface="+mn-ea"/>
                <a:cs typeface="+mn-cs"/>
              </a:rPr>
              <a:t>Key to successful DGLVR Projects:</a:t>
            </a:r>
          </a:p>
          <a:p>
            <a:pPr marL="0" lvl="0" indent="0">
              <a:buNone/>
            </a:pPr>
            <a:endParaRPr lang="en-US" sz="3200" b="1" u="sng"/>
          </a:p>
          <a:p>
            <a:pPr marL="0" lvl="0" indent="0" algn="ctr">
              <a:buNone/>
            </a:pPr>
            <a:r>
              <a:rPr lang="en-US" sz="6000" b="1" kern="1200">
                <a:solidFill>
                  <a:srgbClr val="00B0F0"/>
                </a:solidFill>
                <a:effectLst/>
                <a:latin typeface="+mn-lt"/>
                <a:ea typeface="+mn-ea"/>
                <a:cs typeface="+mn-cs"/>
              </a:rPr>
              <a:t>Communication</a:t>
            </a:r>
            <a:endParaRPr lang="en-US" sz="4000" b="1" kern="1200">
              <a:solidFill>
                <a:srgbClr val="00B0F0"/>
              </a:solidFill>
              <a:effectLst/>
              <a:latin typeface="+mn-lt"/>
              <a:ea typeface="+mn-ea"/>
              <a:cs typeface="+mn-cs"/>
            </a:endParaRPr>
          </a:p>
          <a:p>
            <a:pPr marL="0" lvl="0" indent="0" algn="ctr">
              <a:buNone/>
            </a:pPr>
            <a:endParaRPr lang="en-US" sz="2800" b="1"/>
          </a:p>
          <a:p>
            <a:pPr marL="0" lvl="0" indent="0" algn="ctr">
              <a:buNone/>
            </a:pPr>
            <a:r>
              <a:rPr lang="en-US" sz="3200" b="1" kern="1200">
                <a:solidFill>
                  <a:schemeClr val="tx1"/>
                </a:solidFill>
                <a:effectLst/>
                <a:latin typeface="+mn-lt"/>
                <a:ea typeface="+mn-ea"/>
                <a:cs typeface="+mn-cs"/>
              </a:rPr>
              <a:t>More district involvement throughout the project lifecycle </a:t>
            </a:r>
          </a:p>
          <a:p>
            <a:pPr marL="0" lvl="0" indent="0" algn="ctr">
              <a:buNone/>
            </a:pPr>
            <a:r>
              <a:rPr lang="en-US" sz="4400" b="1" kern="1200">
                <a:solidFill>
                  <a:schemeClr val="tx1"/>
                </a:solidFill>
                <a:effectLst/>
                <a:latin typeface="+mn-lt"/>
                <a:ea typeface="+mn-ea"/>
                <a:cs typeface="+mn-cs"/>
              </a:rPr>
              <a:t>=</a:t>
            </a:r>
            <a:r>
              <a:rPr lang="en-US" sz="3200" b="1" kern="1200">
                <a:solidFill>
                  <a:schemeClr val="tx1"/>
                </a:solidFill>
                <a:effectLst/>
                <a:latin typeface="+mn-lt"/>
                <a:ea typeface="+mn-ea"/>
                <a:cs typeface="+mn-cs"/>
              </a:rPr>
              <a:t> </a:t>
            </a:r>
          </a:p>
          <a:p>
            <a:pPr marL="0" lvl="0" indent="0" algn="ctr">
              <a:buNone/>
            </a:pPr>
            <a:r>
              <a:rPr lang="en-US" sz="3200" b="1" kern="1200">
                <a:solidFill>
                  <a:schemeClr val="tx1"/>
                </a:solidFill>
                <a:effectLst/>
                <a:latin typeface="+mn-lt"/>
                <a:ea typeface="+mn-ea"/>
                <a:cs typeface="+mn-cs"/>
              </a:rPr>
              <a:t>better projects</a:t>
            </a:r>
            <a:endParaRPr lang="en-US">
              <a:solidFill>
                <a:srgbClr val="FF0000"/>
              </a:solidFill>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Title 1">
            <a:extLst>
              <a:ext uri="{FF2B5EF4-FFF2-40B4-BE49-F238E27FC236}">
                <a16:creationId xmlns:a16="http://schemas.microsoft.com/office/drawing/2014/main" id="{29EF03D6-7779-78D9-937A-AE9F0101EE57}"/>
              </a:ext>
            </a:extLst>
          </p:cNvPr>
          <p:cNvSpPr txBox="1">
            <a:spLocks/>
          </p:cNvSpPr>
          <p:nvPr/>
        </p:nvSpPr>
        <p:spPr>
          <a:xfrm>
            <a:off x="268940" y="192609"/>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Tree>
    <p:extLst>
      <p:ext uri="{BB962C8B-B14F-4D97-AF65-F5344CB8AC3E}">
        <p14:creationId xmlns:p14="http://schemas.microsoft.com/office/powerpoint/2010/main" val="2785207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Effective Communication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4" y="1286527"/>
            <a:ext cx="10444660" cy="48603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FF0000"/>
              </a:solidFill>
              <a:effectLst/>
              <a:uLnTx/>
              <a:uFillTx/>
              <a:latin typeface="Calibri" panose="020F0502020204030204"/>
              <a:ea typeface="+mn-ea"/>
              <a:cs typeface="Calibri"/>
            </a:endParaRPr>
          </a:p>
        </p:txBody>
      </p:sp>
      <p:sp>
        <p:nvSpPr>
          <p:cNvPr id="13" name="TextBox 12">
            <a:extLst>
              <a:ext uri="{FF2B5EF4-FFF2-40B4-BE49-F238E27FC236}">
                <a16:creationId xmlns:a16="http://schemas.microsoft.com/office/drawing/2014/main" id="{422146B0-8FBC-8B3F-C997-BCFB6031C468}"/>
              </a:ext>
            </a:extLst>
          </p:cNvPr>
          <p:cNvSpPr txBox="1"/>
          <p:nvPr/>
        </p:nvSpPr>
        <p:spPr>
          <a:xfrm>
            <a:off x="230221" y="6296956"/>
            <a:ext cx="11731558" cy="230832"/>
          </a:xfrm>
          <a:prstGeom prst="rect">
            <a:avLst/>
          </a:prstGeom>
          <a:noFill/>
        </p:spPr>
        <p:txBody>
          <a:bodyPr wrap="square" rtlCol="0">
            <a:spAutoFit/>
          </a:bodyPr>
          <a:lstStyle/>
          <a:p>
            <a:r>
              <a:rPr lang="en-US" sz="900">
                <a:hlinkClick r:id="rId4"/>
              </a:rPr>
              <a:t>https://en.wikipedia.org/wiki/File:Happy_Man_Throwing_Money_Cartoon.svg</a:t>
            </a:r>
            <a:r>
              <a:rPr lang="en-US" sz="900"/>
              <a:t> </a:t>
            </a:r>
          </a:p>
        </p:txBody>
      </p:sp>
      <p:grpSp>
        <p:nvGrpSpPr>
          <p:cNvPr id="3" name="Group 2">
            <a:extLst>
              <a:ext uri="{FF2B5EF4-FFF2-40B4-BE49-F238E27FC236}">
                <a16:creationId xmlns:a16="http://schemas.microsoft.com/office/drawing/2014/main" id="{0DE31791-C454-69DD-5558-0E00D5419473}"/>
              </a:ext>
            </a:extLst>
          </p:cNvPr>
          <p:cNvGrpSpPr/>
          <p:nvPr/>
        </p:nvGrpSpPr>
        <p:grpSpPr>
          <a:xfrm>
            <a:off x="1622644" y="1789514"/>
            <a:ext cx="7607471" cy="3185012"/>
            <a:chOff x="1516984" y="2389603"/>
            <a:chExt cx="7607471" cy="3185012"/>
          </a:xfrm>
        </p:grpSpPr>
        <p:pic>
          <p:nvPicPr>
            <p:cNvPr id="17" name="Graphic 16" descr="Confused person with solid fill">
              <a:extLst>
                <a:ext uri="{FF2B5EF4-FFF2-40B4-BE49-F238E27FC236}">
                  <a16:creationId xmlns:a16="http://schemas.microsoft.com/office/drawing/2014/main" id="{0540CA7F-D117-BB5E-73BF-7DFEE24785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6984" y="3084844"/>
              <a:ext cx="2447881" cy="2447881"/>
            </a:xfrm>
            <a:prstGeom prst="rect">
              <a:avLst/>
            </a:prstGeom>
          </p:spPr>
        </p:pic>
        <p:pic>
          <p:nvPicPr>
            <p:cNvPr id="19" name="Graphic 18" descr="Speech outline">
              <a:extLst>
                <a:ext uri="{FF2B5EF4-FFF2-40B4-BE49-F238E27FC236}">
                  <a16:creationId xmlns:a16="http://schemas.microsoft.com/office/drawing/2014/main" id="{A064ED44-D6F3-FB75-FBD3-C7B88C6703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978500" y="2389603"/>
              <a:ext cx="1312987" cy="1312986"/>
            </a:xfrm>
            <a:prstGeom prst="rect">
              <a:avLst/>
            </a:prstGeom>
          </p:spPr>
        </p:pic>
        <p:pic>
          <p:nvPicPr>
            <p:cNvPr id="20" name="Graphic 19" descr="Confused person with solid fill">
              <a:extLst>
                <a:ext uri="{FF2B5EF4-FFF2-40B4-BE49-F238E27FC236}">
                  <a16:creationId xmlns:a16="http://schemas.microsoft.com/office/drawing/2014/main" id="{F3996111-5AB7-6FEC-2BE0-09CB9E2D20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76574" y="3126734"/>
              <a:ext cx="2447881" cy="2447881"/>
            </a:xfrm>
            <a:prstGeom prst="rect">
              <a:avLst/>
            </a:prstGeom>
          </p:spPr>
        </p:pic>
        <p:sp>
          <p:nvSpPr>
            <p:cNvPr id="23" name="TextBox 22">
              <a:extLst>
                <a:ext uri="{FF2B5EF4-FFF2-40B4-BE49-F238E27FC236}">
                  <a16:creationId xmlns:a16="http://schemas.microsoft.com/office/drawing/2014/main" id="{873D30CA-5E1D-D18A-F8A7-DEBA2ECCE57D}"/>
                </a:ext>
              </a:extLst>
            </p:cNvPr>
            <p:cNvSpPr txBox="1"/>
            <p:nvPr/>
          </p:nvSpPr>
          <p:spPr>
            <a:xfrm>
              <a:off x="4422695" y="3062356"/>
              <a:ext cx="2122671" cy="523220"/>
            </a:xfrm>
            <a:prstGeom prst="rect">
              <a:avLst/>
            </a:prstGeom>
            <a:noFill/>
          </p:spPr>
          <p:txBody>
            <a:bodyPr wrap="square" rtlCol="0">
              <a:spAutoFit/>
            </a:bodyPr>
            <a:lstStyle/>
            <a:p>
              <a:pPr algn="ctr"/>
              <a:r>
                <a:rPr lang="en-US" sz="2800" b="1">
                  <a:solidFill>
                    <a:schemeClr val="accent1"/>
                  </a:solidFill>
                </a:rPr>
                <a:t>Information</a:t>
              </a:r>
              <a:endParaRPr lang="en-US" b="1">
                <a:solidFill>
                  <a:schemeClr val="accent1"/>
                </a:solidFill>
              </a:endParaRPr>
            </a:p>
          </p:txBody>
        </p:sp>
        <p:sp>
          <p:nvSpPr>
            <p:cNvPr id="26" name="Arrow: Right 25">
              <a:extLst>
                <a:ext uri="{FF2B5EF4-FFF2-40B4-BE49-F238E27FC236}">
                  <a16:creationId xmlns:a16="http://schemas.microsoft.com/office/drawing/2014/main" id="{725B82BB-8F1D-BEB6-2369-6AE464644FE7}"/>
                </a:ext>
              </a:extLst>
            </p:cNvPr>
            <p:cNvSpPr/>
            <p:nvPr/>
          </p:nvSpPr>
          <p:spPr>
            <a:xfrm>
              <a:off x="4645999" y="3573627"/>
              <a:ext cx="1560764" cy="4217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Content Placeholder 5">
            <a:extLst>
              <a:ext uri="{FF2B5EF4-FFF2-40B4-BE49-F238E27FC236}">
                <a16:creationId xmlns:a16="http://schemas.microsoft.com/office/drawing/2014/main" id="{30EBF706-E56D-D3E0-76EF-27243C0F4F80}"/>
              </a:ext>
            </a:extLst>
          </p:cNvPr>
          <p:cNvSpPr txBox="1">
            <a:spLocks/>
          </p:cNvSpPr>
          <p:nvPr/>
        </p:nvSpPr>
        <p:spPr>
          <a:xfrm>
            <a:off x="448231" y="1477675"/>
            <a:ext cx="8986714" cy="44382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a:p>
            <a:pPr marL="0" indent="0">
              <a:buFont typeface="Arial" panose="020B0604020202020204" pitchFamily="34" charset="0"/>
              <a:buNone/>
            </a:pPr>
            <a:endParaRPr lang="en-US">
              <a:solidFill>
                <a:srgbClr val="FF0000"/>
              </a:solidFill>
              <a:cs typeface="Calibri"/>
            </a:endParaRPr>
          </a:p>
        </p:txBody>
      </p:sp>
      <p:sp>
        <p:nvSpPr>
          <p:cNvPr id="29" name="TextBox 28">
            <a:extLst>
              <a:ext uri="{FF2B5EF4-FFF2-40B4-BE49-F238E27FC236}">
                <a16:creationId xmlns:a16="http://schemas.microsoft.com/office/drawing/2014/main" id="{CA57F660-205F-8771-90C6-567687DE9DF9}"/>
              </a:ext>
            </a:extLst>
          </p:cNvPr>
          <p:cNvSpPr txBox="1"/>
          <p:nvPr/>
        </p:nvSpPr>
        <p:spPr>
          <a:xfrm>
            <a:off x="1804740" y="1266294"/>
            <a:ext cx="7243281" cy="523220"/>
          </a:xfrm>
          <a:prstGeom prst="rect">
            <a:avLst/>
          </a:prstGeom>
          <a:noFill/>
        </p:spPr>
        <p:txBody>
          <a:bodyPr wrap="square" rtlCol="0">
            <a:spAutoFit/>
          </a:bodyPr>
          <a:lstStyle/>
          <a:p>
            <a:pPr algn="ctr"/>
            <a:r>
              <a:rPr lang="en-US" sz="2800"/>
              <a:t>There are 2 parties in any communication</a:t>
            </a:r>
          </a:p>
        </p:txBody>
      </p:sp>
      <p:sp>
        <p:nvSpPr>
          <p:cNvPr id="5" name="TextBox 4">
            <a:extLst>
              <a:ext uri="{FF2B5EF4-FFF2-40B4-BE49-F238E27FC236}">
                <a16:creationId xmlns:a16="http://schemas.microsoft.com/office/drawing/2014/main" id="{027B7FED-3B9B-A9A0-9CFE-463236E54E62}"/>
              </a:ext>
            </a:extLst>
          </p:cNvPr>
          <p:cNvSpPr txBox="1"/>
          <p:nvPr/>
        </p:nvSpPr>
        <p:spPr>
          <a:xfrm>
            <a:off x="1493450" y="5101730"/>
            <a:ext cx="7690057" cy="954107"/>
          </a:xfrm>
          <a:prstGeom prst="rect">
            <a:avLst/>
          </a:prstGeom>
          <a:noFill/>
        </p:spPr>
        <p:txBody>
          <a:bodyPr wrap="square" rtlCol="0">
            <a:spAutoFit/>
          </a:bodyPr>
          <a:lstStyle/>
          <a:p>
            <a:pPr algn="ctr"/>
            <a:r>
              <a:rPr lang="en-US" sz="2800"/>
              <a:t>You can only control your side of the conservation, but it’s important to be aware of both</a:t>
            </a:r>
          </a:p>
        </p:txBody>
      </p:sp>
    </p:spTree>
    <p:extLst>
      <p:ext uri="{BB962C8B-B14F-4D97-AF65-F5344CB8AC3E}">
        <p14:creationId xmlns:p14="http://schemas.microsoft.com/office/powerpoint/2010/main" val="3090477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Effective Communication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4" y="1286527"/>
            <a:ext cx="10444660" cy="48603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1" i="0" u="sng" strike="noStrike" kern="1200" cap="none" spc="0" normalizeH="0" baseline="0" noProof="0">
                <a:ln>
                  <a:noFill/>
                </a:ln>
                <a:solidFill>
                  <a:prstClr val="black"/>
                </a:solidFill>
                <a:effectLst/>
                <a:uLnTx/>
                <a:uFillTx/>
                <a:latin typeface="Calibri" panose="020F0502020204030204"/>
                <a:ea typeface="+mn-ea"/>
                <a:cs typeface="Calibri"/>
              </a:rPr>
              <a:t>Know your audience</a:t>
            </a:r>
          </a:p>
          <a:p>
            <a:pPr>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rPr>
              <a:t>What does the road owner </a:t>
            </a:r>
            <a:r>
              <a:rPr kumimoji="0" lang="en-US" sz="3200" b="0" i="0" u="sng" strike="noStrike" kern="1200" cap="none" spc="0" normalizeH="0" baseline="0" noProof="0">
                <a:ln>
                  <a:noFill/>
                </a:ln>
                <a:solidFill>
                  <a:prstClr val="black"/>
                </a:solidFill>
                <a:effectLst/>
                <a:uLnTx/>
                <a:uFillTx/>
                <a:latin typeface="Calibri" panose="020F0502020204030204"/>
                <a:ea typeface="+mn-ea"/>
                <a:cs typeface="Calibri"/>
              </a:rPr>
              <a:t>care about</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rPr>
              <a:t>?</a:t>
            </a:r>
          </a:p>
          <a:p>
            <a:pPr>
              <a:defRPr/>
            </a:pPr>
            <a:r>
              <a:rPr lang="en-US" sz="3200">
                <a:solidFill>
                  <a:prstClr val="black"/>
                </a:solidFill>
                <a:cs typeface="Calibri"/>
              </a:rPr>
              <a:t>Start with </a:t>
            </a:r>
            <a:r>
              <a:rPr lang="en-US" sz="3200" u="sng">
                <a:solidFill>
                  <a:prstClr val="black"/>
                </a:solidFill>
                <a:cs typeface="Calibri"/>
              </a:rPr>
              <a:t>why</a:t>
            </a:r>
            <a:r>
              <a:rPr lang="en-US" sz="3200">
                <a:solidFill>
                  <a:prstClr val="black"/>
                </a:solidFill>
                <a:cs typeface="Calibri"/>
              </a:rPr>
              <a:t>, not what</a:t>
            </a:r>
          </a:p>
          <a:p>
            <a:pPr>
              <a:defRPr/>
            </a:pPr>
            <a:r>
              <a:rPr lang="en-US" sz="3200">
                <a:solidFill>
                  <a:prstClr val="black"/>
                </a:solidFill>
                <a:cs typeface="Calibri"/>
              </a:rPr>
              <a:t>Explain how you can </a:t>
            </a:r>
            <a:r>
              <a:rPr lang="en-US" sz="3200" u="sng">
                <a:solidFill>
                  <a:prstClr val="black"/>
                </a:solidFill>
                <a:cs typeface="Calibri"/>
              </a:rPr>
              <a:t>solve a problem </a:t>
            </a:r>
            <a:r>
              <a:rPr lang="en-US" sz="3200">
                <a:solidFill>
                  <a:prstClr val="black"/>
                </a:solidFill>
                <a:cs typeface="Calibri"/>
              </a:rPr>
              <a:t>for your audience</a:t>
            </a:r>
          </a:p>
          <a:p>
            <a:pPr>
              <a:defRPr/>
            </a:pPr>
            <a:endParaRPr lang="en-US" sz="3200">
              <a:solidFill>
                <a:prstClr val="black"/>
              </a:solidFill>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FF0000"/>
              </a:solidFill>
              <a:effectLst/>
              <a:uLnTx/>
              <a:uFillTx/>
              <a:latin typeface="Calibri" panose="020F0502020204030204"/>
              <a:ea typeface="+mn-ea"/>
              <a:cs typeface="Calibri"/>
            </a:endParaRPr>
          </a:p>
        </p:txBody>
      </p:sp>
      <p:pic>
        <p:nvPicPr>
          <p:cNvPr id="3" name="Picture 2" descr="A picture containing tree, outdoor, ground, grass&#10;&#10;Description automatically generated">
            <a:extLst>
              <a:ext uri="{FF2B5EF4-FFF2-40B4-BE49-F238E27FC236}">
                <a16:creationId xmlns:a16="http://schemas.microsoft.com/office/drawing/2014/main" id="{1C8B9635-BB58-74E5-0B04-F6AF70DACD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0014" y="3620494"/>
            <a:ext cx="4012922" cy="2461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A dirt road in the woods&#10;&#10;Description automatically generated with medium confidence">
            <a:extLst>
              <a:ext uri="{FF2B5EF4-FFF2-40B4-BE49-F238E27FC236}">
                <a16:creationId xmlns:a16="http://schemas.microsoft.com/office/drawing/2014/main" id="{4E26BB94-5826-530B-3C05-AAA77148600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834337" y="3561171"/>
            <a:ext cx="3651489" cy="2536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4">
            <a:extLst>
              <a:ext uri="{FF2B5EF4-FFF2-40B4-BE49-F238E27FC236}">
                <a16:creationId xmlns:a16="http://schemas.microsoft.com/office/drawing/2014/main" id="{6C2C4E76-487A-25C7-712C-80BD5392499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5197"/>
          <a:stretch/>
        </p:blipFill>
        <p:spPr bwMode="auto">
          <a:xfrm>
            <a:off x="5228712" y="3561171"/>
            <a:ext cx="2203112" cy="24466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22146B0-8FBC-8B3F-C997-BCFB6031C468}"/>
              </a:ext>
            </a:extLst>
          </p:cNvPr>
          <p:cNvSpPr txBox="1"/>
          <p:nvPr/>
        </p:nvSpPr>
        <p:spPr>
          <a:xfrm>
            <a:off x="230221" y="6296956"/>
            <a:ext cx="11731558" cy="230832"/>
          </a:xfrm>
          <a:prstGeom prst="rect">
            <a:avLst/>
          </a:prstGeom>
          <a:noFill/>
        </p:spPr>
        <p:txBody>
          <a:bodyPr wrap="square" rtlCol="0">
            <a:spAutoFit/>
          </a:bodyPr>
          <a:lstStyle/>
          <a:p>
            <a:r>
              <a:rPr lang="en-US" sz="900">
                <a:hlinkClick r:id="rId6"/>
              </a:rPr>
              <a:t>https://en.wikipedia.org/wiki/File:Happy_Man_Throwing_Money_Cartoon.svg</a:t>
            </a:r>
            <a:r>
              <a:rPr lang="en-US" sz="900"/>
              <a:t> </a:t>
            </a:r>
          </a:p>
        </p:txBody>
      </p:sp>
      <p:pic>
        <p:nvPicPr>
          <p:cNvPr id="18" name="Graphic 17" descr="Speaker phone with solid fill">
            <a:extLst>
              <a:ext uri="{FF2B5EF4-FFF2-40B4-BE49-F238E27FC236}">
                <a16:creationId xmlns:a16="http://schemas.microsoft.com/office/drawing/2014/main" id="{0A4DA436-237F-2118-97DF-8A8AEB01FC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24597" y="1505157"/>
            <a:ext cx="1202876" cy="1202876"/>
          </a:xfrm>
          <a:prstGeom prst="rect">
            <a:avLst/>
          </a:prstGeom>
        </p:spPr>
      </p:pic>
      <p:pic>
        <p:nvPicPr>
          <p:cNvPr id="24" name="Graphic 23" descr="Angry face with solid fill with solid fill">
            <a:extLst>
              <a:ext uri="{FF2B5EF4-FFF2-40B4-BE49-F238E27FC236}">
                <a16:creationId xmlns:a16="http://schemas.microsoft.com/office/drawing/2014/main" id="{F1CE5CCB-9816-45DB-4376-D5341C630D8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19241" y="1882538"/>
            <a:ext cx="914400" cy="914400"/>
          </a:xfrm>
          <a:prstGeom prst="rect">
            <a:avLst/>
          </a:prstGeom>
        </p:spPr>
      </p:pic>
      <p:sp>
        <p:nvSpPr>
          <p:cNvPr id="25" name="Oval 24">
            <a:extLst>
              <a:ext uri="{FF2B5EF4-FFF2-40B4-BE49-F238E27FC236}">
                <a16:creationId xmlns:a16="http://schemas.microsoft.com/office/drawing/2014/main" id="{5978F2D0-A770-1C27-3BB3-E054941DA958}"/>
              </a:ext>
            </a:extLst>
          </p:cNvPr>
          <p:cNvSpPr/>
          <p:nvPr/>
        </p:nvSpPr>
        <p:spPr>
          <a:xfrm>
            <a:off x="8566484" y="1453437"/>
            <a:ext cx="2358190" cy="146985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A3565389-423E-0977-3692-420398528EFA}"/>
              </a:ext>
            </a:extLst>
          </p:cNvPr>
          <p:cNvCxnSpPr>
            <a:cxnSpLocks/>
            <a:stCxn id="25" idx="3"/>
            <a:endCxn id="25" idx="7"/>
          </p:cNvCxnSpPr>
          <p:nvPr/>
        </p:nvCxnSpPr>
        <p:spPr>
          <a:xfrm flipV="1">
            <a:off x="8911833" y="1668692"/>
            <a:ext cx="1667492" cy="1039341"/>
          </a:xfrm>
          <a:prstGeom prst="lin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45492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Effective Communication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4" y="1286527"/>
            <a:ext cx="9401405" cy="48603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200" b="1" u="sng">
                <a:solidFill>
                  <a:prstClr val="black"/>
                </a:solidFill>
                <a:cs typeface="Calibri"/>
              </a:rPr>
              <a:t>Know your audience</a:t>
            </a:r>
          </a:p>
          <a:p>
            <a:pPr>
              <a:defRPr/>
            </a:pPr>
            <a:r>
              <a:rPr lang="en-US" sz="3200">
                <a:solidFill>
                  <a:prstClr val="black"/>
                </a:solidFill>
                <a:cs typeface="Calibri"/>
              </a:rPr>
              <a:t>What does the road owner </a:t>
            </a:r>
            <a:r>
              <a:rPr lang="en-US" sz="3200" u="sng">
                <a:solidFill>
                  <a:prstClr val="black"/>
                </a:solidFill>
                <a:cs typeface="Calibri"/>
              </a:rPr>
              <a:t>already know</a:t>
            </a:r>
            <a:r>
              <a:rPr lang="en-US" sz="3200">
                <a:solidFill>
                  <a:prstClr val="black"/>
                </a:solidFill>
                <a:cs typeface="Calibri"/>
              </a:rPr>
              <a:t>?</a:t>
            </a:r>
          </a:p>
          <a:p>
            <a:pPr lvl="0">
              <a:defRPr/>
            </a:pPr>
            <a:r>
              <a:rPr lang="en-US" sz="3200">
                <a:solidFill>
                  <a:prstClr val="black"/>
                </a:solidFill>
                <a:cs typeface="Calibri"/>
              </a:rPr>
              <a:t>Consider word choice</a:t>
            </a:r>
          </a:p>
          <a:p>
            <a:pPr lvl="1">
              <a:spcBef>
                <a:spcPts val="1000"/>
              </a:spcBef>
              <a:defRPr/>
            </a:pPr>
            <a:r>
              <a:rPr lang="en-US" sz="2800">
                <a:solidFill>
                  <a:prstClr val="black"/>
                </a:solidFill>
                <a:cs typeface="Calibri"/>
              </a:rPr>
              <a:t>Define any terms your audience may not be familiar with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rPr>
              <a:t>Don’t assume program participants already know DGLVR details</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Provide all of the info they will need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FF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041530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Introductions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3</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6B86409F-1A0A-9F44-DEDB-CFBF99302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6" name="TextBox 5">
            <a:extLst>
              <a:ext uri="{FF2B5EF4-FFF2-40B4-BE49-F238E27FC236}">
                <a16:creationId xmlns:a16="http://schemas.microsoft.com/office/drawing/2014/main" id="{EE41C709-BDFF-8511-44B3-F91520A359DE}"/>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
        <p:nvSpPr>
          <p:cNvPr id="8" name="Content Placeholder 5">
            <a:extLst>
              <a:ext uri="{FF2B5EF4-FFF2-40B4-BE49-F238E27FC236}">
                <a16:creationId xmlns:a16="http://schemas.microsoft.com/office/drawing/2014/main" id="{32DA36C9-4718-6BE0-E242-E674E6891F74}"/>
              </a:ext>
            </a:extLst>
          </p:cNvPr>
          <p:cNvSpPr txBox="1">
            <a:spLocks/>
          </p:cNvSpPr>
          <p:nvPr/>
        </p:nvSpPr>
        <p:spPr>
          <a:xfrm>
            <a:off x="385487" y="1288841"/>
            <a:ext cx="7122707" cy="4727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a:cs typeface="Calibri"/>
              </a:rPr>
              <a:t>Go around the room and say:</a:t>
            </a:r>
          </a:p>
          <a:p>
            <a:pPr marL="0" indent="0">
              <a:buNone/>
            </a:pPr>
            <a:r>
              <a:rPr lang="en-US" sz="1800">
                <a:cs typeface="Calibri"/>
              </a:rPr>
              <a:t>  </a:t>
            </a:r>
          </a:p>
          <a:p>
            <a:r>
              <a:rPr lang="en-US" sz="4000">
                <a:cs typeface="Calibri"/>
              </a:rPr>
              <a:t>What CD/organization are you from?</a:t>
            </a:r>
          </a:p>
          <a:p>
            <a:r>
              <a:rPr lang="en-US" sz="4000">
                <a:cs typeface="Calibri"/>
              </a:rPr>
              <a:t>What is your job title/role in the DGLVR Program?</a:t>
            </a:r>
          </a:p>
          <a:p>
            <a:r>
              <a:rPr lang="en-US" sz="4000">
                <a:cs typeface="Calibri"/>
              </a:rPr>
              <a:t>How many years have you been there?</a:t>
            </a:r>
          </a:p>
          <a:p>
            <a:pPr marL="0" indent="0">
              <a:buNone/>
            </a:pPr>
            <a:endParaRPr lang="en-US" sz="36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3832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Effective Communication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4" y="1286527"/>
            <a:ext cx="8986714" cy="48603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200" b="1" u="sng">
                <a:solidFill>
                  <a:prstClr val="black"/>
                </a:solidFill>
                <a:cs typeface="Calibri"/>
              </a:rPr>
              <a:t>Building trust</a:t>
            </a:r>
            <a:r>
              <a:rPr lang="en-US" sz="3200" b="1">
                <a:solidFill>
                  <a:prstClr val="black"/>
                </a:solidFill>
                <a:cs typeface="Calibri"/>
              </a:rPr>
              <a:t> </a:t>
            </a:r>
            <a:r>
              <a:rPr lang="en-US" sz="3200">
                <a:solidFill>
                  <a:prstClr val="black"/>
                </a:solidFill>
                <a:cs typeface="Calibri"/>
              </a:rPr>
              <a:t>helps the working relationship</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lvl="1">
              <a:spcBef>
                <a:spcPts val="1000"/>
              </a:spcBef>
              <a:defRPr/>
            </a:pPr>
            <a:r>
              <a:rPr lang="en-US" sz="2800">
                <a:solidFill>
                  <a:prstClr val="black"/>
                </a:solidFill>
                <a:cs typeface="Calibri"/>
              </a:rPr>
              <a:t>Listen</a:t>
            </a:r>
          </a:p>
          <a:p>
            <a:pPr lvl="1">
              <a:spcBef>
                <a:spcPts val="1000"/>
              </a:spcBef>
              <a:defRPr/>
            </a:pPr>
            <a:r>
              <a:rPr lang="en-US" sz="2800">
                <a:solidFill>
                  <a:prstClr val="black"/>
                </a:solidFill>
                <a:cs typeface="Calibri"/>
              </a:rPr>
              <a:t>Be reliable</a:t>
            </a:r>
          </a:p>
          <a:p>
            <a:pPr lvl="2">
              <a:spcBef>
                <a:spcPts val="1000"/>
              </a:spcBef>
              <a:defRPr/>
            </a:pPr>
            <a:r>
              <a:rPr lang="en-US" sz="2400">
                <a:solidFill>
                  <a:prstClr val="black"/>
                </a:solidFill>
                <a:cs typeface="Calibri"/>
              </a:rPr>
              <a:t>Complete tasks you commit to</a:t>
            </a:r>
          </a:p>
          <a:p>
            <a:pPr lvl="2">
              <a:spcBef>
                <a:spcPts val="1000"/>
              </a:spcBef>
              <a:defRPr/>
            </a:pPr>
            <a:r>
              <a:rPr lang="en-US" sz="2400">
                <a:solidFill>
                  <a:prstClr val="black"/>
                </a:solidFill>
                <a:cs typeface="Calibri"/>
              </a:rPr>
              <a:t>Follow up in a timely manner</a:t>
            </a:r>
          </a:p>
          <a:p>
            <a:pPr lvl="1">
              <a:spcBef>
                <a:spcPts val="1000"/>
              </a:spcBef>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Be honest </a:t>
            </a:r>
          </a:p>
          <a:p>
            <a:pPr lvl="2">
              <a:spcBef>
                <a:spcPts val="1000"/>
              </a:spcBef>
              <a:defRPr/>
            </a:pPr>
            <a:r>
              <a:rPr lang="en-US" sz="2400" noProof="0">
                <a:solidFill>
                  <a:prstClr val="black"/>
                </a:solidFill>
                <a:latin typeface="Calibri" panose="020F0502020204030204"/>
                <a:cs typeface="Calibri"/>
              </a:rPr>
              <a:t>Connect them to additional resources when you don’t know the answer</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FF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413451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Effective Communication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4" y="1286527"/>
            <a:ext cx="8986714" cy="486037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prstClr val="black"/>
                </a:solidFill>
                <a:latin typeface="Calibri" panose="020F0502020204030204"/>
                <a:cs typeface="Calibri"/>
              </a:rPr>
              <a:t> </a:t>
            </a:r>
            <a:r>
              <a:rPr kumimoji="0" lang="en-US" sz="3200" b="1" i="0" u="sng" strike="noStrike" kern="1200" cap="none" spc="0" normalizeH="0" baseline="0" noProof="0">
                <a:ln>
                  <a:noFill/>
                </a:ln>
                <a:solidFill>
                  <a:prstClr val="black"/>
                </a:solidFill>
                <a:effectLst/>
                <a:uLnTx/>
                <a:uFillTx/>
                <a:latin typeface="Calibri" panose="020F0502020204030204"/>
                <a:ea typeface="+mn-ea"/>
                <a:cs typeface="Calibri"/>
              </a:rPr>
              <a:t>Short and direct</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rPr>
              <a:t>:</a:t>
            </a:r>
            <a:r>
              <a:rPr kumimoji="0" lang="en-US" sz="3200" b="0" i="0" u="none" strike="noStrike" kern="1200" cap="none" spc="0" normalizeH="0" noProof="0">
                <a:ln>
                  <a:noFill/>
                </a:ln>
                <a:solidFill>
                  <a:prstClr val="black"/>
                </a:solidFill>
                <a:effectLst/>
                <a:uLnTx/>
                <a:uFillTx/>
                <a:latin typeface="Calibri" panose="020F0502020204030204"/>
                <a:ea typeface="+mn-ea"/>
                <a:cs typeface="Calibri"/>
              </a:rPr>
              <a:t> </a:t>
            </a:r>
          </a:p>
          <a:p>
            <a:pPr lvl="1">
              <a:spcBef>
                <a:spcPts val="1000"/>
              </a:spcBef>
              <a:defRPr/>
            </a:pPr>
            <a:r>
              <a:rPr lang="en-US" sz="2800">
                <a:solidFill>
                  <a:prstClr val="black"/>
                </a:solidFill>
                <a:latin typeface="Calibri" panose="020F0502020204030204"/>
                <a:cs typeface="Calibri"/>
              </a:rPr>
              <a:t>B</a:t>
            </a:r>
            <a:r>
              <a:rPr kumimoji="0" lang="en-US" sz="2800" b="0" i="0" u="none" strike="noStrike" kern="1200" cap="none" spc="0" normalizeH="0" noProof="0">
                <a:ln>
                  <a:noFill/>
                </a:ln>
                <a:solidFill>
                  <a:prstClr val="black"/>
                </a:solidFill>
                <a:effectLst/>
                <a:uLnTx/>
                <a:uFillTx/>
                <a:latin typeface="Calibri" panose="020F0502020204030204"/>
                <a:ea typeface="+mn-ea"/>
                <a:cs typeface="Calibri"/>
              </a:rPr>
              <a:t>e clear about the most important points you’re trying to communicate </a:t>
            </a:r>
          </a:p>
          <a:p>
            <a:pPr lvl="1">
              <a:spcBef>
                <a:spcPts val="1000"/>
              </a:spcBef>
              <a:defRPr/>
            </a:pPr>
            <a:r>
              <a:rPr kumimoji="0" lang="en-US" sz="2800" b="0" i="0" u="none" strike="noStrike" kern="1200" cap="none" spc="0" normalizeH="0" noProof="0">
                <a:ln>
                  <a:noFill/>
                </a:ln>
                <a:solidFill>
                  <a:prstClr val="black"/>
                </a:solidFill>
                <a:effectLst/>
                <a:uLnTx/>
                <a:uFillTx/>
                <a:latin typeface="Calibri" panose="020F0502020204030204"/>
                <a:ea typeface="+mn-ea"/>
                <a:cs typeface="Calibri"/>
              </a:rPr>
              <a:t>Don’t take too long to get there or provide too much detail</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noProof="0">
                <a:ln>
                  <a:noFill/>
                </a:ln>
                <a:solidFill>
                  <a:prstClr val="black"/>
                </a:solidFill>
                <a:effectLst/>
                <a:uLnTx/>
                <a:uFillTx/>
                <a:latin typeface="Calibri" panose="020F0502020204030204"/>
                <a:ea typeface="+mn-ea"/>
                <a:cs typeface="Calibri"/>
              </a:rPr>
              <a:t>   </a:t>
            </a:r>
          </a:p>
          <a:p>
            <a:pPr>
              <a:defRPr/>
            </a:pPr>
            <a:r>
              <a:rPr lang="en-US" sz="3200" b="1" u="sng">
                <a:solidFill>
                  <a:prstClr val="black"/>
                </a:solidFill>
                <a:cs typeface="Calibri"/>
              </a:rPr>
              <a:t>Summarize key points</a:t>
            </a:r>
          </a:p>
          <a:p>
            <a:pPr lvl="1">
              <a:defRPr/>
            </a:pPr>
            <a:r>
              <a:rPr lang="en-US" sz="2800">
                <a:solidFill>
                  <a:prstClr val="black"/>
                </a:solidFill>
                <a:cs typeface="Calibri"/>
              </a:rPr>
              <a:t>Ask your audience to explain what they learned to confirm you’re on the same page</a:t>
            </a:r>
          </a:p>
          <a:p>
            <a:pPr lvl="1">
              <a:defRPr/>
            </a:pPr>
            <a:r>
              <a:rPr lang="en-US" sz="2800">
                <a:solidFill>
                  <a:prstClr val="black"/>
                </a:solidFill>
                <a:cs typeface="Calibri"/>
              </a:rPr>
              <a:t>End conversations by reviewing what the next step is and who needs to do what</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FF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728839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Effective Communication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3" y="1286527"/>
            <a:ext cx="6905301" cy="48603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u="sng">
                <a:solidFill>
                  <a:prstClr val="black"/>
                </a:solidFill>
                <a:latin typeface="Calibri" panose="020F0502020204030204"/>
                <a:cs typeface="Calibri"/>
              </a:rPr>
              <a:t>Written Communication: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a:solidFill>
                  <a:prstClr val="black"/>
                </a:solidFill>
                <a:latin typeface="Calibri" panose="020F0502020204030204"/>
                <a:cs typeface="Calibri"/>
              </a:rPr>
              <a:t>Provide information for future reference in a written format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a:solidFill>
                  <a:prstClr val="black"/>
                </a:solidFill>
                <a:latin typeface="Calibri" panose="020F0502020204030204"/>
                <a:cs typeface="Calibri"/>
              </a:rPr>
              <a:t>Present information in an organized and visually appealing way</a:t>
            </a:r>
          </a:p>
          <a:p>
            <a:pPr lvl="1">
              <a:spcBef>
                <a:spcPts val="1000"/>
              </a:spcBef>
              <a:defRPr/>
            </a:pPr>
            <a:r>
              <a:rPr lang="en-US" sz="2800">
                <a:solidFill>
                  <a:prstClr val="black"/>
                </a:solidFill>
                <a:latin typeface="Calibri" panose="020F0502020204030204"/>
                <a:cs typeface="Calibri"/>
              </a:rPr>
              <a:t>Use bullet points</a:t>
            </a:r>
          </a:p>
          <a:p>
            <a:pPr lvl="1">
              <a:spcBef>
                <a:spcPts val="1000"/>
              </a:spcBef>
              <a:defRPr/>
            </a:pPr>
            <a:r>
              <a:rPr lang="en-US" sz="2800">
                <a:solidFill>
                  <a:prstClr val="black"/>
                </a:solidFill>
                <a:latin typeface="Calibri" panose="020F0502020204030204"/>
                <a:cs typeface="Calibri"/>
              </a:rPr>
              <a:t>Use different fonts, color, bold/underline, etc.</a:t>
            </a:r>
          </a:p>
          <a:p>
            <a:pPr lvl="1">
              <a:spcBef>
                <a:spcPts val="1000"/>
              </a:spcBef>
              <a:defRPr/>
            </a:pPr>
            <a:r>
              <a:rPr lang="en-US" sz="2800">
                <a:solidFill>
                  <a:prstClr val="black"/>
                </a:solidFill>
                <a:latin typeface="Calibri" panose="020F0502020204030204"/>
                <a:cs typeface="Calibri"/>
              </a:rPr>
              <a:t>Use pictures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FF0000"/>
              </a:solidFill>
              <a:effectLst/>
              <a:uLnTx/>
              <a:uFillTx/>
              <a:latin typeface="Calibri" panose="020F0502020204030204"/>
              <a:ea typeface="+mn-ea"/>
              <a:cs typeface="Calibri"/>
            </a:endParaRPr>
          </a:p>
        </p:txBody>
      </p:sp>
      <p:pic>
        <p:nvPicPr>
          <p:cNvPr id="8" name="Picture 7">
            <a:extLst>
              <a:ext uri="{FF2B5EF4-FFF2-40B4-BE49-F238E27FC236}">
                <a16:creationId xmlns:a16="http://schemas.microsoft.com/office/drawing/2014/main" id="{84104ACD-618C-EA3F-3858-CD80FFAB1A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3384" y="1325275"/>
            <a:ext cx="4192603" cy="54260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1525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2" y="1201268"/>
            <a:ext cx="7178866" cy="4984378"/>
          </a:xfrm>
        </p:spPr>
        <p:txBody>
          <a:bodyPr vert="horz" lIns="91440" tIns="45720" rIns="91440" bIns="45720" rtlCol="0" anchor="t">
            <a:normAutofit/>
          </a:bodyPr>
          <a:lstStyle/>
          <a:p>
            <a:pPr marL="0" indent="0">
              <a:buNone/>
            </a:pPr>
            <a:r>
              <a:rPr lang="en-US" sz="3600" b="1" u="sng"/>
              <a:t>Use visual aids whenever possible</a:t>
            </a:r>
          </a:p>
          <a:p>
            <a:r>
              <a:rPr lang="en-US" sz="3200"/>
              <a:t>Example projects</a:t>
            </a:r>
          </a:p>
          <a:p>
            <a:r>
              <a:rPr lang="en-US" sz="3200"/>
              <a:t>ESM practices</a:t>
            </a:r>
          </a:p>
          <a:p>
            <a:r>
              <a:rPr lang="en-US" sz="3200"/>
              <a:t>What landowners can expect from a project</a:t>
            </a:r>
          </a:p>
          <a:p>
            <a:r>
              <a:rPr lang="en-US" sz="3200"/>
              <a:t>Project sketches</a:t>
            </a:r>
          </a:p>
          <a:p>
            <a:r>
              <a:rPr lang="en-US" sz="3200"/>
              <a:t>Diagrams and construction details</a:t>
            </a:r>
          </a:p>
          <a:p>
            <a:r>
              <a:rPr lang="en-US" sz="3200"/>
              <a:t>And more!</a:t>
            </a:r>
          </a:p>
          <a:p>
            <a:pPr lvl="1"/>
            <a:endParaRPr lang="en-US" sz="2800"/>
          </a:p>
          <a:p>
            <a:endParaRPr lang="en-US">
              <a:solidFill>
                <a:srgbClr val="FF0000"/>
              </a:solidFill>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Title 1">
            <a:extLst>
              <a:ext uri="{FF2B5EF4-FFF2-40B4-BE49-F238E27FC236}">
                <a16:creationId xmlns:a16="http://schemas.microsoft.com/office/drawing/2014/main" id="{29EF03D6-7779-78D9-937A-AE9F0101EE57}"/>
              </a:ext>
            </a:extLst>
          </p:cNvPr>
          <p:cNvSpPr txBox="1">
            <a:spLocks/>
          </p:cNvSpPr>
          <p:nvPr/>
        </p:nvSpPr>
        <p:spPr>
          <a:xfrm>
            <a:off x="268940" y="192609"/>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Effective Communication</a:t>
            </a:r>
          </a:p>
        </p:txBody>
      </p:sp>
      <p:pic>
        <p:nvPicPr>
          <p:cNvPr id="8" name="Picture 7">
            <a:extLst>
              <a:ext uri="{FF2B5EF4-FFF2-40B4-BE49-F238E27FC236}">
                <a16:creationId xmlns:a16="http://schemas.microsoft.com/office/drawing/2014/main" id="{99C16CBF-1E16-8EB8-3E27-3149460DF7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3293" y="1490795"/>
            <a:ext cx="3874625" cy="5128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5120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2" y="1201268"/>
            <a:ext cx="5589915" cy="4984378"/>
          </a:xfrm>
        </p:spPr>
        <p:txBody>
          <a:bodyPr vert="horz" lIns="91440" tIns="45720" rIns="91440" bIns="45720" rtlCol="0" anchor="t">
            <a:normAutofit/>
          </a:bodyPr>
          <a:lstStyle/>
          <a:p>
            <a:r>
              <a:rPr lang="en-US">
                <a:hlinkClick r:id="rId2"/>
              </a:rPr>
              <a:t>Technical Bulletins</a:t>
            </a:r>
            <a:endParaRPr lang="en-US"/>
          </a:p>
          <a:p>
            <a:r>
              <a:rPr lang="en-US">
                <a:hlinkClick r:id="rId3"/>
              </a:rPr>
              <a:t>Standard Detail Sheets</a:t>
            </a:r>
            <a:endParaRPr lang="en-US"/>
          </a:p>
          <a:p>
            <a:r>
              <a:rPr lang="en-US">
                <a:hlinkClick r:id="rId4"/>
              </a:rPr>
              <a:t>ESM Field Guide</a:t>
            </a:r>
            <a:endParaRPr lang="en-US"/>
          </a:p>
          <a:p>
            <a:endParaRPr lang="en-US"/>
          </a:p>
          <a:p>
            <a:r>
              <a:rPr lang="en-US">
                <a:hlinkClick r:id="rId5"/>
              </a:rPr>
              <a:t>Stream Continuity Flyers</a:t>
            </a:r>
            <a:endParaRPr lang="en-US"/>
          </a:p>
          <a:p>
            <a:r>
              <a:rPr lang="en-US">
                <a:hlinkClick r:id="rId6"/>
              </a:rPr>
              <a:t>Flyers for potential grant applicants</a:t>
            </a:r>
            <a:endParaRPr lang="en-US"/>
          </a:p>
          <a:p>
            <a:r>
              <a:rPr lang="en-US">
                <a:hlinkClick r:id="rId7"/>
              </a:rPr>
              <a:t>Annual Summary Reports</a:t>
            </a:r>
            <a:endParaRPr lang="en-US"/>
          </a:p>
          <a:p>
            <a:endParaRPr lang="en-US">
              <a:solidFill>
                <a:srgbClr val="FF0000"/>
              </a:solidFill>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Title 1">
            <a:extLst>
              <a:ext uri="{FF2B5EF4-FFF2-40B4-BE49-F238E27FC236}">
                <a16:creationId xmlns:a16="http://schemas.microsoft.com/office/drawing/2014/main" id="{29EF03D6-7779-78D9-937A-AE9F0101EE57}"/>
              </a:ext>
            </a:extLst>
          </p:cNvPr>
          <p:cNvSpPr txBox="1">
            <a:spLocks/>
          </p:cNvSpPr>
          <p:nvPr/>
        </p:nvSpPr>
        <p:spPr>
          <a:xfrm>
            <a:off x="268940" y="192609"/>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libri" panose="020F0502020204030204"/>
                <a:ea typeface="+mj-ea"/>
                <a:cs typeface="Calibri"/>
              </a:rPr>
              <a:t>Tools – Visual Aids</a:t>
            </a:r>
          </a:p>
        </p:txBody>
      </p:sp>
      <p:pic>
        <p:nvPicPr>
          <p:cNvPr id="8" name="Picture 7">
            <a:extLst>
              <a:ext uri="{FF2B5EF4-FFF2-40B4-BE49-F238E27FC236}">
                <a16:creationId xmlns:a16="http://schemas.microsoft.com/office/drawing/2014/main" id="{5E43060B-1EBD-839D-98E3-109D0F34D67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01019" y="1490795"/>
            <a:ext cx="5690222" cy="4690503"/>
          </a:xfrm>
          <a:prstGeom prst="rect">
            <a:avLst/>
          </a:prstGeom>
        </p:spPr>
      </p:pic>
      <p:sp>
        <p:nvSpPr>
          <p:cNvPr id="9" name="Oval 8">
            <a:extLst>
              <a:ext uri="{FF2B5EF4-FFF2-40B4-BE49-F238E27FC236}">
                <a16:creationId xmlns:a16="http://schemas.microsoft.com/office/drawing/2014/main" id="{62229E0A-7BEC-5A3E-D4F7-81B34A301AB8}"/>
              </a:ext>
            </a:extLst>
          </p:cNvPr>
          <p:cNvSpPr/>
          <p:nvPr/>
        </p:nvSpPr>
        <p:spPr>
          <a:xfrm>
            <a:off x="8506047" y="2743200"/>
            <a:ext cx="1392865" cy="382772"/>
          </a:xfrm>
          <a:prstGeom prst="ellipse">
            <a:avLst/>
          </a:prstGeom>
          <a:noFill/>
          <a:ln w="38100">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ACDD1AF6-34B5-BED9-1B7E-FD80E8CE4BC0}"/>
              </a:ext>
            </a:extLst>
          </p:cNvPr>
          <p:cNvSpPr/>
          <p:nvPr/>
        </p:nvSpPr>
        <p:spPr>
          <a:xfrm>
            <a:off x="9053623" y="2176210"/>
            <a:ext cx="297712" cy="499731"/>
          </a:xfrm>
          <a:prstGeom prst="downArrow">
            <a:avLst/>
          </a:prstGeom>
          <a:solidFill>
            <a:srgbClr val="00F0EA"/>
          </a:solidFill>
          <a:ln>
            <a:solidFill>
              <a:srgbClr val="00F0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491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Effective Communication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15" name="Picture 14">
            <a:extLst>
              <a:ext uri="{FF2B5EF4-FFF2-40B4-BE49-F238E27FC236}">
                <a16:creationId xmlns:a16="http://schemas.microsoft.com/office/drawing/2014/main" id="{92B34121-5B63-9226-AB1B-6BDA13B117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352" y="115260"/>
            <a:ext cx="5154706" cy="6627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726152B9-C9AC-7272-6EBD-CB03A79077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942" y="127295"/>
            <a:ext cx="5437606" cy="6578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378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4" y="1286528"/>
            <a:ext cx="5992910" cy="489911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b="1" u="sng">
                <a:cs typeface="Calibri"/>
              </a:rPr>
              <a:t>Education and outreach</a:t>
            </a:r>
          </a:p>
          <a:p>
            <a:pPr marL="514350" indent="-514350">
              <a:buFont typeface="+mj-lt"/>
              <a:buAutoNum type="arabicPeriod"/>
            </a:pPr>
            <a:r>
              <a:rPr lang="en-US" sz="3200">
                <a:cs typeface="Calibri"/>
              </a:rPr>
              <a:t>Pre-application meeting</a:t>
            </a:r>
          </a:p>
          <a:p>
            <a:pPr marL="514350" indent="-514350">
              <a:buFont typeface="+mj-lt"/>
              <a:buAutoNum type="arabicPeriod"/>
            </a:pPr>
            <a:r>
              <a:rPr lang="en-US" sz="3200">
                <a:cs typeface="Calibri"/>
              </a:rPr>
              <a:t>Receive &amp; review application</a:t>
            </a:r>
          </a:p>
          <a:p>
            <a:pPr marL="514350" indent="-514350">
              <a:buFont typeface="+mj-lt"/>
              <a:buAutoNum type="arabicPeriod"/>
            </a:pPr>
            <a:r>
              <a:rPr lang="en-US" sz="3200">
                <a:cs typeface="Calibri"/>
              </a:rPr>
              <a:t>QAB meeting</a:t>
            </a:r>
          </a:p>
          <a:p>
            <a:pPr marL="514350" indent="-514350">
              <a:buFont typeface="+mj-lt"/>
              <a:buAutoNum type="arabicPeriod"/>
            </a:pPr>
            <a:r>
              <a:rPr lang="en-US" sz="3200">
                <a:cs typeface="Calibri"/>
              </a:rPr>
              <a:t>CD Board meeting</a:t>
            </a:r>
          </a:p>
          <a:p>
            <a:pPr marL="514350" indent="-514350">
              <a:buFont typeface="+mj-lt"/>
              <a:buAutoNum type="arabicPeriod"/>
            </a:pPr>
            <a:r>
              <a:rPr lang="en-US" sz="3200">
                <a:cs typeface="Calibri"/>
              </a:rPr>
              <a:t>Contracting</a:t>
            </a:r>
          </a:p>
          <a:p>
            <a:pPr marL="514350" indent="-514350">
              <a:buFont typeface="+mj-lt"/>
              <a:buAutoNum type="arabicPeriod"/>
            </a:pPr>
            <a:r>
              <a:rPr lang="en-US" sz="3200">
                <a:cs typeface="Calibri"/>
              </a:rPr>
              <a:t>Preparing for Construction</a:t>
            </a:r>
          </a:p>
          <a:p>
            <a:pPr lvl="1"/>
            <a:r>
              <a:rPr lang="en-US" sz="2800">
                <a:cs typeface="Calibri"/>
              </a:rPr>
              <a:t>If applicable: Design, permitting, bidding</a:t>
            </a:r>
          </a:p>
          <a:p>
            <a:pPr lvl="1"/>
            <a:r>
              <a:rPr lang="en-US" sz="2800">
                <a:cs typeface="Calibri"/>
              </a:rPr>
              <a:t>Pre-construction meeting</a:t>
            </a:r>
          </a:p>
          <a:p>
            <a:pPr marL="514350" indent="-514350">
              <a:buFont typeface="+mj-lt"/>
              <a:buAutoNum type="arabicPeriod"/>
            </a:pPr>
            <a:r>
              <a:rPr lang="en-US" sz="3200">
                <a:cs typeface="Calibri"/>
              </a:rPr>
              <a:t>Construction</a:t>
            </a:r>
          </a:p>
          <a:p>
            <a:pPr marL="514350" indent="-514350">
              <a:buFont typeface="+mj-lt"/>
              <a:buAutoNum type="arabicPeriod"/>
            </a:pPr>
            <a:r>
              <a:rPr lang="en-US" sz="3200">
                <a:cs typeface="Calibri"/>
              </a:rPr>
              <a:t>Completion</a:t>
            </a: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36</a:t>
            </a:fld>
            <a:endParaRPr lang="en-US">
              <a:solidFill>
                <a:schemeClr val="tx1"/>
              </a:solidFill>
            </a:endParaRPr>
          </a:p>
        </p:txBody>
      </p:sp>
      <p:pic>
        <p:nvPicPr>
          <p:cNvPr id="5" name="Picture 4" descr="A picture containing tree, outdoor, ground, hole&#10;&#10;Description automatically generated">
            <a:extLst>
              <a:ext uri="{FF2B5EF4-FFF2-40B4-BE49-F238E27FC236}">
                <a16:creationId xmlns:a16="http://schemas.microsoft.com/office/drawing/2014/main" id="{F07FF979-247C-F920-83BE-DFB91864E8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3458" y="1637083"/>
            <a:ext cx="5512461" cy="4134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8723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3" y="1286528"/>
            <a:ext cx="10873787" cy="489911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Recorded webinar: January 16, 2025: Education and Outreach Ideas for CDs</a:t>
            </a:r>
          </a:p>
          <a:p>
            <a:pPr lvl="1"/>
            <a:r>
              <a:rPr lang="en-US"/>
              <a:t>With constant municipal turnover, education and outreach at the District level is a vital component of the Program. This webinar built on material presented at the 2024 workshop, and provided ideas, tips, and tricks learned from CDs.</a:t>
            </a:r>
          </a:p>
          <a:p>
            <a:pPr lvl="1"/>
            <a:r>
              <a:rPr lang="en-US">
                <a:hlinkClick r:id="rId3"/>
              </a:rPr>
              <a:t>Webinar Download</a:t>
            </a:r>
            <a:r>
              <a:rPr lang="en-US"/>
              <a:t> (74.3 MB): MP4 format </a:t>
            </a:r>
            <a:r>
              <a:rPr lang="en-US" i="1"/>
              <a:t> (~44 minutes)</a:t>
            </a:r>
            <a:endParaRPr lang="en-US"/>
          </a:p>
          <a:p>
            <a:pPr lvl="1"/>
            <a:r>
              <a:rPr lang="en-US"/>
              <a:t>Presentation Downloads:</a:t>
            </a:r>
          </a:p>
          <a:p>
            <a:pPr lvl="2"/>
            <a:r>
              <a:rPr lang="en-US">
                <a:hlinkClick r:id="rId4"/>
              </a:rPr>
              <a:t>Adobe PDF</a:t>
            </a:r>
            <a:r>
              <a:rPr lang="en-US"/>
              <a:t> (4.09 MB)</a:t>
            </a:r>
          </a:p>
          <a:p>
            <a:pPr lvl="2"/>
            <a:r>
              <a:rPr lang="en-US">
                <a:hlinkClick r:id="rId5"/>
              </a:rPr>
              <a:t>MS </a:t>
            </a:r>
            <a:r>
              <a:rPr lang="en-US" err="1">
                <a:hlinkClick r:id="rId5"/>
              </a:rPr>
              <a:t>Powerpoint</a:t>
            </a:r>
            <a:r>
              <a:rPr lang="en-US"/>
              <a:t> (7.85 MB)</a:t>
            </a:r>
          </a:p>
          <a:p>
            <a:r>
              <a:rPr lang="en-US" b="1"/>
              <a:t>Flyers for Outreach</a:t>
            </a:r>
          </a:p>
          <a:p>
            <a:pPr lvl="1"/>
            <a:r>
              <a:rPr lang="en-US">
                <a:hlinkClick r:id="rId6"/>
              </a:rPr>
              <a:t>DGLVR Handout for New Participants</a:t>
            </a:r>
            <a:r>
              <a:rPr lang="en-US"/>
              <a:t>: This 2-page flyer provides a brief overview and introduction to the DGLVR Program. </a:t>
            </a:r>
          </a:p>
          <a:p>
            <a:pPr lvl="1"/>
            <a:r>
              <a:rPr lang="en-US">
                <a:hlinkClick r:id="rId7"/>
              </a:rPr>
              <a:t>Example DGLVR Projects</a:t>
            </a:r>
            <a:r>
              <a:rPr lang="en-US"/>
              <a:t>: This 2-page flyer shows example before and after pictures of completed DGLVR projects and frequent issues addressed by the DGLVR Program. </a:t>
            </a:r>
            <a:endParaRPr lang="en-US" sz="28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37</a:t>
            </a:fld>
            <a:endParaRPr lang="en-US">
              <a:solidFill>
                <a:schemeClr val="tx1"/>
              </a:solidFill>
            </a:endParaRPr>
          </a:p>
        </p:txBody>
      </p:sp>
    </p:spTree>
    <p:extLst>
      <p:ext uri="{BB962C8B-B14F-4D97-AF65-F5344CB8AC3E}">
        <p14:creationId xmlns:p14="http://schemas.microsoft.com/office/powerpoint/2010/main" val="2585247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Why talk about 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38</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6B86409F-1A0A-9F44-DEDB-CFBF99302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6" name="TextBox 5">
            <a:extLst>
              <a:ext uri="{FF2B5EF4-FFF2-40B4-BE49-F238E27FC236}">
                <a16:creationId xmlns:a16="http://schemas.microsoft.com/office/drawing/2014/main" id="{EE41C709-BDFF-8511-44B3-F91520A359DE}"/>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
        <p:nvSpPr>
          <p:cNvPr id="8" name="Content Placeholder 5">
            <a:extLst>
              <a:ext uri="{FF2B5EF4-FFF2-40B4-BE49-F238E27FC236}">
                <a16:creationId xmlns:a16="http://schemas.microsoft.com/office/drawing/2014/main" id="{32DA36C9-4718-6BE0-E242-E674E6891F74}"/>
              </a:ext>
            </a:extLst>
          </p:cNvPr>
          <p:cNvSpPr txBox="1">
            <a:spLocks/>
          </p:cNvSpPr>
          <p:nvPr/>
        </p:nvSpPr>
        <p:spPr>
          <a:xfrm>
            <a:off x="385487" y="1288841"/>
            <a:ext cx="7122707" cy="472767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u="sng">
                <a:cs typeface="Calibri"/>
              </a:rPr>
              <a:t>Discussion</a:t>
            </a:r>
            <a:endParaRPr lang="en-US" sz="4000">
              <a:cs typeface="Calibri"/>
            </a:endParaRPr>
          </a:p>
          <a:p>
            <a:pPr marL="0" indent="0" algn="ctr">
              <a:buNone/>
            </a:pPr>
            <a:r>
              <a:rPr lang="en-US" sz="4800" b="1">
                <a:solidFill>
                  <a:schemeClr val="accent1"/>
                </a:solidFill>
                <a:cs typeface="Calibri"/>
              </a:rPr>
              <a:t>Education &amp; Outreach</a:t>
            </a:r>
            <a:r>
              <a:rPr lang="en-US" sz="3600" b="1">
                <a:solidFill>
                  <a:schemeClr val="accent1"/>
                </a:solidFill>
                <a:cs typeface="Calibri"/>
              </a:rPr>
              <a:t>   </a:t>
            </a:r>
          </a:p>
          <a:p>
            <a:r>
              <a:rPr lang="en-US" sz="3200">
                <a:cs typeface="Calibri"/>
              </a:rPr>
              <a:t>Now’s the time to show any educational materials you brought to share, ask for feedback, etc.</a:t>
            </a:r>
          </a:p>
          <a:p>
            <a:r>
              <a:rPr lang="en-US" sz="3200">
                <a:cs typeface="Calibri"/>
              </a:rPr>
              <a:t>Discussion: communication and education tips and tricks? </a:t>
            </a:r>
          </a:p>
          <a:p>
            <a:pPr lvl="1"/>
            <a:r>
              <a:rPr lang="en-US" sz="2800">
                <a:cs typeface="Calibri"/>
              </a:rPr>
              <a:t>Types of education events</a:t>
            </a:r>
          </a:p>
          <a:p>
            <a:pPr lvl="1"/>
            <a:r>
              <a:rPr lang="en-US" sz="2800">
                <a:cs typeface="Calibri"/>
              </a:rPr>
              <a:t>Outreach to solicit program participation &amp; pre-application meetings</a:t>
            </a:r>
          </a:p>
          <a:p>
            <a:pPr lvl="1"/>
            <a:endParaRPr lang="en-US" sz="2800">
              <a:cs typeface="Calibri"/>
            </a:endParaRPr>
          </a:p>
          <a:p>
            <a:pPr marL="0" indent="0">
              <a:buNone/>
            </a:pPr>
            <a:endParaRPr lang="en-US" sz="36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2212205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440C2F65-182F-FB0D-9F93-6D2E73AD5A32}"/>
              </a:ext>
            </a:extLst>
          </p:cNvPr>
          <p:cNvSpPr txBox="1">
            <a:spLocks/>
          </p:cNvSpPr>
          <p:nvPr/>
        </p:nvSpPr>
        <p:spPr>
          <a:xfrm>
            <a:off x="421739" y="1158477"/>
            <a:ext cx="11384773" cy="51819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white">
                    <a:lumMod val="65000"/>
                  </a:prstClr>
                </a:solidFill>
                <a:effectLst/>
                <a:uLnTx/>
                <a:uFillTx/>
                <a:latin typeface="Calibri" panose="020F0502020204030204"/>
                <a:ea typeface="+mn-ea"/>
                <a:cs typeface="Calibri"/>
              </a:rPr>
              <a:t>Introductions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white">
                    <a:lumMod val="65000"/>
                  </a:prstClr>
                </a:solidFill>
                <a:effectLst/>
                <a:uLnTx/>
                <a:uFillTx/>
                <a:latin typeface="Calibri" panose="020F0502020204030204"/>
                <a:ea typeface="+mn-ea"/>
                <a:cs typeface="Calibri"/>
              </a:rPr>
              <a:t>Policy Review Trivia Game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4000">
                <a:solidFill>
                  <a:prstClr val="white">
                    <a:lumMod val="65000"/>
                  </a:prstClr>
                </a:solidFill>
                <a:latin typeface="Calibri" panose="020F0502020204030204"/>
                <a:cs typeface="Calibri"/>
              </a:rPr>
              <a:t>Intro to Project Management</a:t>
            </a:r>
          </a:p>
          <a:p>
            <a:r>
              <a:rPr lang="en-US" sz="4000" b="1" u="sng">
                <a:solidFill>
                  <a:prstClr val="black"/>
                </a:solidFill>
                <a:latin typeface="Calibri" panose="020F0502020204030204"/>
                <a:cs typeface="Calibri"/>
              </a:rPr>
              <a:t>Pre-application &amp; Application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Calibri"/>
              </a:rPr>
              <a:t>Project Administration: Contracting through Construction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Calibri"/>
              </a:rPr>
              <a:t>Project Completion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FF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735019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4</a:t>
            </a:fld>
            <a:endParaRPr lang="en-US">
              <a:solidFill>
                <a:schemeClr val="tx1"/>
              </a:solidFill>
            </a:endParaRPr>
          </a:p>
        </p:txBody>
      </p:sp>
      <p:sp>
        <p:nvSpPr>
          <p:cNvPr id="5" name="Content Placeholder 5">
            <a:extLst>
              <a:ext uri="{FF2B5EF4-FFF2-40B4-BE49-F238E27FC236}">
                <a16:creationId xmlns:a16="http://schemas.microsoft.com/office/drawing/2014/main" id="{440C2F65-182F-FB0D-9F93-6D2E73AD5A32}"/>
              </a:ext>
            </a:extLst>
          </p:cNvPr>
          <p:cNvSpPr txBox="1">
            <a:spLocks/>
          </p:cNvSpPr>
          <p:nvPr/>
        </p:nvSpPr>
        <p:spPr>
          <a:xfrm>
            <a:off x="421739" y="1158477"/>
            <a:ext cx="11384773" cy="51819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a:solidFill>
                  <a:schemeClr val="bg1">
                    <a:lumMod val="65000"/>
                  </a:schemeClr>
                </a:solidFill>
                <a:cs typeface="Calibri"/>
              </a:rPr>
              <a:t>Introductions</a:t>
            </a:r>
          </a:p>
          <a:p>
            <a:r>
              <a:rPr lang="en-US" sz="4000" b="1" u="sng">
                <a:cs typeface="Calibri"/>
              </a:rPr>
              <a:t>Policy Review Trivia Game</a:t>
            </a:r>
          </a:p>
          <a:p>
            <a:r>
              <a:rPr lang="en-US" sz="4000">
                <a:cs typeface="Calibri"/>
              </a:rPr>
              <a:t>Intro to Project Management</a:t>
            </a:r>
          </a:p>
          <a:p>
            <a:r>
              <a:rPr lang="en-US" sz="4000">
                <a:cs typeface="Calibri"/>
              </a:rPr>
              <a:t>Pre-application &amp; application</a:t>
            </a:r>
          </a:p>
          <a:p>
            <a:r>
              <a:rPr lang="en-US" sz="4000">
                <a:cs typeface="Calibri"/>
              </a:rPr>
              <a:t>Project administration: contracting through construction</a:t>
            </a:r>
          </a:p>
          <a:p>
            <a:r>
              <a:rPr lang="en-US" sz="4000">
                <a:cs typeface="Calibri"/>
              </a:rPr>
              <a:t>Project completion</a:t>
            </a:r>
          </a:p>
          <a:p>
            <a:pPr marL="0" indent="0">
              <a:buNone/>
            </a:pPr>
            <a:endParaRPr lang="en-US" sz="3200">
              <a:cs typeface="Calibri"/>
            </a:endParaRP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grpSp>
        <p:nvGrpSpPr>
          <p:cNvPr id="9" name="Group 8">
            <a:extLst>
              <a:ext uri="{FF2B5EF4-FFF2-40B4-BE49-F238E27FC236}">
                <a16:creationId xmlns:a16="http://schemas.microsoft.com/office/drawing/2014/main" id="{DF753767-43E1-9B09-FD90-9FA71DE77364}"/>
              </a:ext>
            </a:extLst>
          </p:cNvPr>
          <p:cNvGrpSpPr/>
          <p:nvPr/>
        </p:nvGrpSpPr>
        <p:grpSpPr>
          <a:xfrm>
            <a:off x="6300151" y="850426"/>
            <a:ext cx="5764572" cy="3544183"/>
            <a:chOff x="6300151" y="850426"/>
            <a:chExt cx="5764572" cy="3544183"/>
          </a:xfrm>
        </p:grpSpPr>
        <p:sp>
          <p:nvSpPr>
            <p:cNvPr id="8" name="Star: 24 Points 7">
              <a:extLst>
                <a:ext uri="{FF2B5EF4-FFF2-40B4-BE49-F238E27FC236}">
                  <a16:creationId xmlns:a16="http://schemas.microsoft.com/office/drawing/2014/main" id="{40050D5C-CB8E-EA3F-C3D4-2E48FA0FDED1}"/>
                </a:ext>
              </a:extLst>
            </p:cNvPr>
            <p:cNvSpPr/>
            <p:nvPr/>
          </p:nvSpPr>
          <p:spPr>
            <a:xfrm>
              <a:off x="6300151" y="850426"/>
              <a:ext cx="5764572" cy="3544183"/>
            </a:xfrm>
            <a:prstGeom prst="star24">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FD640A4-4F2C-E0B4-3D1E-7705C54CE9F5}"/>
                </a:ext>
              </a:extLst>
            </p:cNvPr>
            <p:cNvSpPr txBox="1"/>
            <p:nvPr/>
          </p:nvSpPr>
          <p:spPr>
            <a:xfrm>
              <a:off x="7223589" y="1685437"/>
              <a:ext cx="4130211" cy="1508105"/>
            </a:xfrm>
            <a:prstGeom prst="rect">
              <a:avLst/>
            </a:prstGeom>
            <a:noFill/>
          </p:spPr>
          <p:txBody>
            <a:bodyPr wrap="square" rtlCol="0">
              <a:spAutoFit/>
            </a:bodyPr>
            <a:lstStyle/>
            <a:p>
              <a:pPr algn="ctr"/>
              <a:r>
                <a:rPr lang="en-US" sz="2800" b="1" u="sng"/>
                <a:t>Click this link to launch trivia game:</a:t>
              </a:r>
            </a:p>
            <a:p>
              <a:r>
                <a:rPr lang="en-US">
                  <a:hlinkClick r:id="rId3"/>
                </a:rPr>
                <a:t>DGLVR Policy Review - Advanced Admin Training - Custom Trivia Quiz Maker</a:t>
              </a:r>
              <a:endParaRPr lang="en-US" b="1" u="sng"/>
            </a:p>
          </p:txBody>
        </p:sp>
      </p:grpSp>
    </p:spTree>
    <p:extLst>
      <p:ext uri="{BB962C8B-B14F-4D97-AF65-F5344CB8AC3E}">
        <p14:creationId xmlns:p14="http://schemas.microsoft.com/office/powerpoint/2010/main" val="105787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4" y="1286528"/>
            <a:ext cx="5992910" cy="489911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a:cs typeface="Calibri"/>
              </a:rPr>
              <a:t>Education and outreach</a:t>
            </a:r>
          </a:p>
          <a:p>
            <a:pPr marL="514350" indent="-514350">
              <a:buFont typeface="+mj-lt"/>
              <a:buAutoNum type="arabicPeriod"/>
            </a:pPr>
            <a:r>
              <a:rPr lang="en-US" sz="3200" b="1" u="sng">
                <a:cs typeface="Calibri"/>
              </a:rPr>
              <a:t>Pre-application meeting</a:t>
            </a:r>
          </a:p>
          <a:p>
            <a:pPr marL="514350" indent="-514350">
              <a:buFont typeface="+mj-lt"/>
              <a:buAutoNum type="arabicPeriod"/>
            </a:pPr>
            <a:r>
              <a:rPr lang="en-US" sz="3200">
                <a:cs typeface="Calibri"/>
              </a:rPr>
              <a:t>Receive &amp; review application</a:t>
            </a:r>
          </a:p>
          <a:p>
            <a:pPr marL="514350" indent="-514350">
              <a:buFont typeface="+mj-lt"/>
              <a:buAutoNum type="arabicPeriod"/>
            </a:pPr>
            <a:r>
              <a:rPr lang="en-US" sz="3200">
                <a:cs typeface="Calibri"/>
              </a:rPr>
              <a:t>QAB meeting</a:t>
            </a:r>
          </a:p>
          <a:p>
            <a:pPr marL="514350" indent="-514350">
              <a:buFont typeface="+mj-lt"/>
              <a:buAutoNum type="arabicPeriod"/>
            </a:pPr>
            <a:r>
              <a:rPr lang="en-US" sz="3200">
                <a:cs typeface="Calibri"/>
              </a:rPr>
              <a:t>CD Board meeting</a:t>
            </a:r>
          </a:p>
          <a:p>
            <a:pPr marL="514350" indent="-514350">
              <a:buFont typeface="+mj-lt"/>
              <a:buAutoNum type="arabicPeriod"/>
            </a:pPr>
            <a:r>
              <a:rPr lang="en-US" sz="3200">
                <a:cs typeface="Calibri"/>
              </a:rPr>
              <a:t>Contracting</a:t>
            </a:r>
          </a:p>
          <a:p>
            <a:pPr marL="514350" indent="-514350">
              <a:buFont typeface="+mj-lt"/>
              <a:buAutoNum type="arabicPeriod"/>
            </a:pPr>
            <a:r>
              <a:rPr lang="en-US" sz="3200">
                <a:cs typeface="Calibri"/>
              </a:rPr>
              <a:t>Preparing for Construction</a:t>
            </a:r>
          </a:p>
          <a:p>
            <a:pPr lvl="1"/>
            <a:r>
              <a:rPr lang="en-US" sz="2800">
                <a:cs typeface="Calibri"/>
              </a:rPr>
              <a:t>If applicable: Design, permitting, bidding</a:t>
            </a:r>
          </a:p>
          <a:p>
            <a:pPr lvl="1"/>
            <a:r>
              <a:rPr lang="en-US" sz="2800">
                <a:cs typeface="Calibri"/>
              </a:rPr>
              <a:t>Pre-construction meeting</a:t>
            </a:r>
          </a:p>
          <a:p>
            <a:pPr marL="514350" indent="-514350">
              <a:buFont typeface="+mj-lt"/>
              <a:buAutoNum type="arabicPeriod"/>
            </a:pPr>
            <a:r>
              <a:rPr lang="en-US" sz="3200">
                <a:cs typeface="Calibri"/>
              </a:rPr>
              <a:t>Construction</a:t>
            </a:r>
          </a:p>
          <a:p>
            <a:pPr marL="514350" indent="-514350">
              <a:buFont typeface="+mj-lt"/>
              <a:buAutoNum type="arabicPeriod"/>
            </a:pPr>
            <a:r>
              <a:rPr lang="en-US" sz="3200">
                <a:cs typeface="Calibri"/>
              </a:rPr>
              <a:t>Completion</a:t>
            </a: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40</a:t>
            </a:fld>
            <a:endParaRPr lang="en-US">
              <a:solidFill>
                <a:schemeClr val="tx1"/>
              </a:solidFill>
            </a:endParaRPr>
          </a:p>
        </p:txBody>
      </p:sp>
      <p:pic>
        <p:nvPicPr>
          <p:cNvPr id="5" name="Picture 4" descr="A picture containing tree, outdoor, ground, hole&#10;&#10;Description automatically generated">
            <a:extLst>
              <a:ext uri="{FF2B5EF4-FFF2-40B4-BE49-F238E27FC236}">
                <a16:creationId xmlns:a16="http://schemas.microsoft.com/office/drawing/2014/main" id="{F07FF979-247C-F920-83BE-DFB91864E8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3458" y="1637083"/>
            <a:ext cx="5512461" cy="4134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7755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Tools - checklists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41</a:t>
            </a:fld>
            <a:endParaRPr lang="en-US">
              <a:solidFill>
                <a:schemeClr val="tx1"/>
              </a:solidFill>
            </a:endParaRPr>
          </a:p>
        </p:txBody>
      </p:sp>
      <p:sp>
        <p:nvSpPr>
          <p:cNvPr id="5" name="TextBox 4">
            <a:extLst>
              <a:ext uri="{FF2B5EF4-FFF2-40B4-BE49-F238E27FC236}">
                <a16:creationId xmlns:a16="http://schemas.microsoft.com/office/drawing/2014/main" id="{0AA33F56-FA66-8D83-5726-0303A7FC2DEE}"/>
              </a:ext>
            </a:extLst>
          </p:cNvPr>
          <p:cNvSpPr txBox="1"/>
          <p:nvPr/>
        </p:nvSpPr>
        <p:spPr>
          <a:xfrm>
            <a:off x="206389" y="1137819"/>
            <a:ext cx="6750023" cy="5139869"/>
          </a:xfrm>
          <a:prstGeom prst="rect">
            <a:avLst/>
          </a:prstGeom>
          <a:noFill/>
        </p:spPr>
        <p:txBody>
          <a:bodyPr wrap="square" rtlCol="0">
            <a:spAutoFit/>
          </a:bodyPr>
          <a:lstStyle/>
          <a:p>
            <a:pPr marL="457200" indent="-457200">
              <a:buFont typeface="Arial" panose="020B0604020202020204" pitchFamily="34" charset="0"/>
              <a:buChar char="•"/>
            </a:pPr>
            <a:r>
              <a:rPr lang="en-US" sz="2800">
                <a:cs typeface="Calibri"/>
              </a:rPr>
              <a:t>Checklists available on </a:t>
            </a:r>
            <a:r>
              <a:rPr lang="en-US" sz="2800">
                <a:hlinkClick r:id="rId3"/>
              </a:rPr>
              <a:t>Blank Forms - Center for Dirt and Gravel Road Studies (psu.edu)</a:t>
            </a:r>
            <a:endParaRPr lang="en-US" sz="2800">
              <a:cs typeface="Calibri"/>
            </a:endParaRPr>
          </a:p>
          <a:p>
            <a:pPr marL="914400" lvl="1" indent="-457200">
              <a:buFont typeface="Arial" panose="020B0604020202020204" pitchFamily="34" charset="0"/>
              <a:buChar char="•"/>
            </a:pPr>
            <a:r>
              <a:rPr lang="en-US" sz="2800">
                <a:cs typeface="Calibri"/>
              </a:rPr>
              <a:t>DGLVR Project Life Cycle</a:t>
            </a:r>
          </a:p>
          <a:p>
            <a:pPr marL="914400" lvl="1" indent="-457200">
              <a:buFont typeface="Arial" panose="020B0604020202020204" pitchFamily="34" charset="0"/>
              <a:buChar char="•"/>
            </a:pPr>
            <a:r>
              <a:rPr lang="en-US" sz="2800">
                <a:cs typeface="Calibri"/>
              </a:rPr>
              <a:t>Pre-application meeting </a:t>
            </a:r>
          </a:p>
          <a:p>
            <a:pPr marL="914400" lvl="1" indent="-457200">
              <a:buFont typeface="Arial" panose="020B0604020202020204" pitchFamily="34" charset="0"/>
              <a:buChar char="•"/>
            </a:pPr>
            <a:r>
              <a:rPr lang="en-US" sz="2800">
                <a:cs typeface="Calibri"/>
              </a:rPr>
              <a:t>Bid package review </a:t>
            </a:r>
          </a:p>
          <a:p>
            <a:pPr marL="914400" lvl="1" indent="-457200">
              <a:buFont typeface="Arial" panose="020B0604020202020204" pitchFamily="34" charset="0"/>
              <a:buChar char="•"/>
            </a:pPr>
            <a:r>
              <a:rPr lang="en-US" sz="2800">
                <a:cs typeface="Calibri"/>
              </a:rPr>
              <a:t>Pre-construction meeting </a:t>
            </a:r>
          </a:p>
          <a:p>
            <a:pPr marL="914400" lvl="1" indent="-457200">
              <a:buFont typeface="Arial" panose="020B0604020202020204" pitchFamily="34" charset="0"/>
              <a:buChar char="•"/>
            </a:pPr>
            <a:endParaRPr lang="en-US" sz="2800">
              <a:cs typeface="Calibri"/>
            </a:endParaRPr>
          </a:p>
          <a:p>
            <a:pPr marL="457200" indent="-457200">
              <a:buFont typeface="Arial" panose="020B0604020202020204" pitchFamily="34" charset="0"/>
              <a:buChar char="•"/>
            </a:pPr>
            <a:r>
              <a:rPr lang="en-US" sz="2800">
                <a:cs typeface="Calibri"/>
              </a:rPr>
              <a:t>Remember – stream crossing projects have a separate set of checklists: </a:t>
            </a:r>
          </a:p>
          <a:p>
            <a:pPr marL="914400" lvl="1" indent="-457200">
              <a:buFont typeface="Arial" panose="020B0604020202020204" pitchFamily="34" charset="0"/>
              <a:buChar char="•"/>
            </a:pPr>
            <a:r>
              <a:rPr lang="en-US" sz="2400">
                <a:hlinkClick r:id="rId4"/>
              </a:rPr>
              <a:t>Stream Crossing - Center for Dirt and Gravel Road Studies (psu.edu)</a:t>
            </a:r>
            <a:endParaRPr lang="en-US" sz="3200">
              <a:cs typeface="Calibri"/>
            </a:endParaRPr>
          </a:p>
        </p:txBody>
      </p:sp>
      <p:pic>
        <p:nvPicPr>
          <p:cNvPr id="8" name="Picture 7">
            <a:extLst>
              <a:ext uri="{FF2B5EF4-FFF2-40B4-BE49-F238E27FC236}">
                <a16:creationId xmlns:a16="http://schemas.microsoft.com/office/drawing/2014/main" id="{22A77EBA-22B5-05ED-59BB-D6DEBA8BCA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9768" y="1089870"/>
            <a:ext cx="5113292" cy="5235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Oval 8">
            <a:extLst>
              <a:ext uri="{FF2B5EF4-FFF2-40B4-BE49-F238E27FC236}">
                <a16:creationId xmlns:a16="http://schemas.microsoft.com/office/drawing/2014/main" id="{747A1840-1EF9-6062-288D-FD7381B0FEE9}"/>
              </a:ext>
            </a:extLst>
          </p:cNvPr>
          <p:cNvSpPr/>
          <p:nvPr/>
        </p:nvSpPr>
        <p:spPr>
          <a:xfrm>
            <a:off x="6937487" y="4965290"/>
            <a:ext cx="1392865" cy="382772"/>
          </a:xfrm>
          <a:prstGeom prst="ellipse">
            <a:avLst/>
          </a:prstGeom>
          <a:noFill/>
          <a:ln w="38100">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FAB281D9-CB7C-7CC7-235B-7DEE979C944C}"/>
              </a:ext>
            </a:extLst>
          </p:cNvPr>
          <p:cNvSpPr/>
          <p:nvPr/>
        </p:nvSpPr>
        <p:spPr>
          <a:xfrm rot="5400000">
            <a:off x="8519912" y="4906811"/>
            <a:ext cx="297712" cy="499731"/>
          </a:xfrm>
          <a:prstGeom prst="downArrow">
            <a:avLst/>
          </a:prstGeom>
          <a:solidFill>
            <a:srgbClr val="00F0EA"/>
          </a:solidFill>
          <a:ln>
            <a:solidFill>
              <a:srgbClr val="00F0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015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 for Pre-application meeting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42</a:t>
            </a:fld>
            <a:endParaRPr lang="en-US">
              <a:solidFill>
                <a:schemeClr val="tx1"/>
              </a:solidFill>
            </a:endParaRPr>
          </a:p>
        </p:txBody>
      </p:sp>
      <p:sp>
        <p:nvSpPr>
          <p:cNvPr id="5" name="TextBox 4">
            <a:extLst>
              <a:ext uri="{FF2B5EF4-FFF2-40B4-BE49-F238E27FC236}">
                <a16:creationId xmlns:a16="http://schemas.microsoft.com/office/drawing/2014/main" id="{0AA33F56-FA66-8D83-5726-0303A7FC2DEE}"/>
              </a:ext>
            </a:extLst>
          </p:cNvPr>
          <p:cNvSpPr txBox="1"/>
          <p:nvPr/>
        </p:nvSpPr>
        <p:spPr>
          <a:xfrm>
            <a:off x="206389" y="1137819"/>
            <a:ext cx="6750023" cy="2492990"/>
          </a:xfrm>
          <a:prstGeom prst="rect">
            <a:avLst/>
          </a:prstGeom>
          <a:noFill/>
        </p:spPr>
        <p:txBody>
          <a:bodyPr wrap="square" rtlCol="0">
            <a:spAutoFit/>
          </a:bodyPr>
          <a:lstStyle/>
          <a:p>
            <a:pPr marL="457200" indent="-457200">
              <a:buFont typeface="Arial" panose="020B0604020202020204" pitchFamily="34" charset="0"/>
              <a:buChar char="•"/>
            </a:pPr>
            <a:r>
              <a:rPr lang="en-US" sz="2800">
                <a:cs typeface="Calibri"/>
              </a:rPr>
              <a:t>Review meeting checklist before the site visit</a:t>
            </a:r>
          </a:p>
          <a:p>
            <a:pPr marL="914400" lvl="1" indent="-457200">
              <a:buFont typeface="Arial" panose="020B0604020202020204" pitchFamily="34" charset="0"/>
              <a:buChar char="•"/>
            </a:pPr>
            <a:r>
              <a:rPr lang="en-US" sz="2400">
                <a:cs typeface="Calibri"/>
              </a:rPr>
              <a:t>Checklist is not all-inclusive of policy manual: refresh as needed</a:t>
            </a:r>
          </a:p>
          <a:p>
            <a:pPr marL="914400" lvl="1" indent="-457200">
              <a:buFont typeface="Arial" panose="020B0604020202020204" pitchFamily="34" charset="0"/>
              <a:buChar char="•"/>
            </a:pPr>
            <a:r>
              <a:rPr lang="en-US" sz="2400">
                <a:cs typeface="Calibri"/>
              </a:rPr>
              <a:t>Reach out to Center/SCC with questions</a:t>
            </a:r>
          </a:p>
          <a:p>
            <a:pPr lvl="1"/>
            <a:endParaRPr lang="en-US" sz="2800">
              <a:cs typeface="Calibri"/>
            </a:endParaRPr>
          </a:p>
        </p:txBody>
      </p:sp>
      <p:pic>
        <p:nvPicPr>
          <p:cNvPr id="6" name="Picture 5">
            <a:extLst>
              <a:ext uri="{FF2B5EF4-FFF2-40B4-BE49-F238E27FC236}">
                <a16:creationId xmlns:a16="http://schemas.microsoft.com/office/drawing/2014/main" id="{397CFCF0-04F7-00F4-776E-D2D0167F8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8478" y="71717"/>
            <a:ext cx="4914066"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606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 for Pre-application meeting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43</a:t>
            </a:fld>
            <a:endParaRPr lang="en-US">
              <a:solidFill>
                <a:schemeClr val="tx1"/>
              </a:solidFill>
            </a:endParaRPr>
          </a:p>
        </p:txBody>
      </p:sp>
      <p:sp>
        <p:nvSpPr>
          <p:cNvPr id="5" name="TextBox 4">
            <a:extLst>
              <a:ext uri="{FF2B5EF4-FFF2-40B4-BE49-F238E27FC236}">
                <a16:creationId xmlns:a16="http://schemas.microsoft.com/office/drawing/2014/main" id="{0AA33F56-FA66-8D83-5726-0303A7FC2DEE}"/>
              </a:ext>
            </a:extLst>
          </p:cNvPr>
          <p:cNvSpPr txBox="1"/>
          <p:nvPr/>
        </p:nvSpPr>
        <p:spPr>
          <a:xfrm>
            <a:off x="206389" y="1137819"/>
            <a:ext cx="10398663" cy="2000548"/>
          </a:xfrm>
          <a:prstGeom prst="rect">
            <a:avLst/>
          </a:prstGeom>
          <a:noFill/>
        </p:spPr>
        <p:txBody>
          <a:bodyPr wrap="square" rtlCol="0">
            <a:spAutoFit/>
          </a:bodyPr>
          <a:lstStyle/>
          <a:p>
            <a:pPr marL="457200" indent="-457200">
              <a:buFont typeface="Arial" panose="020B0604020202020204" pitchFamily="34" charset="0"/>
              <a:buChar char="•"/>
            </a:pPr>
            <a:r>
              <a:rPr lang="en-US" sz="2800">
                <a:cs typeface="Calibri"/>
              </a:rPr>
              <a:t>Learn about the road owner</a:t>
            </a:r>
          </a:p>
          <a:p>
            <a:pPr marL="914400" lvl="1" indent="-457200">
              <a:buFont typeface="Arial" panose="020B0604020202020204" pitchFamily="34" charset="0"/>
              <a:buChar char="•"/>
            </a:pPr>
            <a:r>
              <a:rPr lang="en-US" sz="2400">
                <a:cs typeface="Calibri"/>
              </a:rPr>
              <a:t>Review who, if anyone, is ESM Certified for the road owning entity you’re visiting</a:t>
            </a:r>
          </a:p>
          <a:p>
            <a:pPr marL="914400" lvl="1" indent="-457200">
              <a:buFont typeface="Arial" panose="020B0604020202020204" pitchFamily="34" charset="0"/>
              <a:buChar char="•"/>
            </a:pPr>
            <a:r>
              <a:rPr lang="en-US" sz="2400">
                <a:cs typeface="Calibri"/>
              </a:rPr>
              <a:t>When does their ESM Cert expire?</a:t>
            </a:r>
          </a:p>
          <a:p>
            <a:pPr marL="914400" lvl="1" indent="-457200">
              <a:buFont typeface="Arial" panose="020B0604020202020204" pitchFamily="34" charset="0"/>
              <a:buChar char="•"/>
            </a:pPr>
            <a:r>
              <a:rPr lang="en-US" sz="2400">
                <a:cs typeface="Calibri"/>
              </a:rPr>
              <a:t>What was the last project they completed? </a:t>
            </a:r>
          </a:p>
        </p:txBody>
      </p:sp>
      <p:sp>
        <p:nvSpPr>
          <p:cNvPr id="9" name="TextBox 8">
            <a:extLst>
              <a:ext uri="{FF2B5EF4-FFF2-40B4-BE49-F238E27FC236}">
                <a16:creationId xmlns:a16="http://schemas.microsoft.com/office/drawing/2014/main" id="{D95F4742-3D49-9B18-CAB3-30B4421E3A83}"/>
              </a:ext>
            </a:extLst>
          </p:cNvPr>
          <p:cNvSpPr txBox="1"/>
          <p:nvPr/>
        </p:nvSpPr>
        <p:spPr>
          <a:xfrm>
            <a:off x="7512221" y="5347668"/>
            <a:ext cx="4294292" cy="923330"/>
          </a:xfrm>
          <a:prstGeom prst="rect">
            <a:avLst/>
          </a:prstGeom>
          <a:noFill/>
        </p:spPr>
        <p:txBody>
          <a:bodyPr wrap="square" rtlCol="0">
            <a:spAutoFit/>
          </a:bodyPr>
          <a:lstStyle/>
          <a:p>
            <a:r>
              <a:rPr lang="en-US" sz="1800">
                <a:cs typeface="Calibri"/>
                <a:hlinkClick r:id="rId3"/>
              </a:rPr>
              <a:t>https://dirtandgravel.psu.edu/education-training/course-attendance-tracker/</a:t>
            </a:r>
            <a:r>
              <a:rPr lang="en-US" sz="1800">
                <a:cs typeface="Calibri"/>
              </a:rPr>
              <a:t> </a:t>
            </a:r>
          </a:p>
          <a:p>
            <a:endParaRPr lang="en-US"/>
          </a:p>
        </p:txBody>
      </p:sp>
      <p:pic>
        <p:nvPicPr>
          <p:cNvPr id="13" name="Picture 12">
            <a:extLst>
              <a:ext uri="{FF2B5EF4-FFF2-40B4-BE49-F238E27FC236}">
                <a16:creationId xmlns:a16="http://schemas.microsoft.com/office/drawing/2014/main" id="{264DAC38-7273-F1A3-A08B-47094B46A3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107" y="3304473"/>
            <a:ext cx="7374835" cy="3533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5180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 for Pre-application meeting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44</a:t>
            </a:fld>
            <a:endParaRPr lang="en-US">
              <a:solidFill>
                <a:schemeClr val="tx1"/>
              </a:solidFill>
            </a:endParaRPr>
          </a:p>
        </p:txBody>
      </p:sp>
      <p:sp>
        <p:nvSpPr>
          <p:cNvPr id="5" name="TextBox 4">
            <a:extLst>
              <a:ext uri="{FF2B5EF4-FFF2-40B4-BE49-F238E27FC236}">
                <a16:creationId xmlns:a16="http://schemas.microsoft.com/office/drawing/2014/main" id="{0AA33F56-FA66-8D83-5726-0303A7FC2DEE}"/>
              </a:ext>
            </a:extLst>
          </p:cNvPr>
          <p:cNvSpPr txBox="1"/>
          <p:nvPr/>
        </p:nvSpPr>
        <p:spPr>
          <a:xfrm>
            <a:off x="52338" y="1086598"/>
            <a:ext cx="8759968" cy="523220"/>
          </a:xfrm>
          <a:prstGeom prst="rect">
            <a:avLst/>
          </a:prstGeom>
          <a:noFill/>
        </p:spPr>
        <p:txBody>
          <a:bodyPr wrap="square" rtlCol="0">
            <a:spAutoFit/>
          </a:bodyPr>
          <a:lstStyle/>
          <a:p>
            <a:pPr marL="457200" indent="-457200">
              <a:buFont typeface="Arial" panose="020B0604020202020204" pitchFamily="34" charset="0"/>
              <a:buChar char="•"/>
            </a:pPr>
            <a:r>
              <a:rPr lang="en-US" sz="2800">
                <a:cs typeface="Calibri"/>
              </a:rPr>
              <a:t>Research potential sites before visit, if possible</a:t>
            </a:r>
          </a:p>
        </p:txBody>
      </p:sp>
      <p:pic>
        <p:nvPicPr>
          <p:cNvPr id="8" name="Picture 7">
            <a:extLst>
              <a:ext uri="{FF2B5EF4-FFF2-40B4-BE49-F238E27FC236}">
                <a16:creationId xmlns:a16="http://schemas.microsoft.com/office/drawing/2014/main" id="{EB42868D-6328-140F-97DA-530978A90C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53978" y="1991144"/>
            <a:ext cx="5090243" cy="3434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3F5885F1-5F95-248B-EBB5-9EB062CB800F}"/>
              </a:ext>
            </a:extLst>
          </p:cNvPr>
          <p:cNvSpPr txBox="1"/>
          <p:nvPr/>
        </p:nvSpPr>
        <p:spPr>
          <a:xfrm>
            <a:off x="0" y="1432393"/>
            <a:ext cx="6953978" cy="5324535"/>
          </a:xfrm>
          <a:prstGeom prst="rect">
            <a:avLst/>
          </a:prstGeom>
          <a:noFill/>
        </p:spPr>
        <p:txBody>
          <a:bodyPr wrap="square" rtlCol="0">
            <a:spAutoFit/>
          </a:bodyPr>
          <a:lstStyle/>
          <a:p>
            <a:pPr marL="914400" lvl="1" indent="-457200">
              <a:buFont typeface="Arial" panose="020B0604020202020204" pitchFamily="34" charset="0"/>
              <a:buChar char="•"/>
            </a:pPr>
            <a:r>
              <a:rPr lang="en-US" sz="2400">
                <a:cs typeface="Calibri"/>
              </a:rPr>
              <a:t>Directions</a:t>
            </a:r>
          </a:p>
          <a:p>
            <a:pPr marL="914400" lvl="1" indent="-457200">
              <a:buFont typeface="Arial" panose="020B0604020202020204" pitchFamily="34" charset="0"/>
              <a:buChar char="•"/>
            </a:pPr>
            <a:r>
              <a:rPr lang="en-US" sz="2400">
                <a:cs typeface="Calibri"/>
              </a:rPr>
              <a:t>Print a map of municipal road(s) to reference during meeting</a:t>
            </a:r>
          </a:p>
          <a:p>
            <a:pPr marL="1371600" lvl="2" indent="-457200">
              <a:buFont typeface="Arial" panose="020B0604020202020204" pitchFamily="34" charset="0"/>
              <a:buChar char="•"/>
            </a:pPr>
            <a:r>
              <a:rPr lang="en-US" sz="2400">
                <a:cs typeface="Calibri"/>
              </a:rPr>
              <a:t>Imagery, topography, roads</a:t>
            </a:r>
          </a:p>
          <a:p>
            <a:pPr marL="1371600" lvl="2" indent="-457200">
              <a:buFont typeface="Arial" panose="020B0604020202020204" pitchFamily="34" charset="0"/>
              <a:buChar char="•"/>
            </a:pPr>
            <a:r>
              <a:rPr lang="en-US" sz="2400">
                <a:cs typeface="Calibri"/>
              </a:rPr>
              <a:t>Location of streams, potential sites, past projects </a:t>
            </a:r>
          </a:p>
          <a:p>
            <a:pPr marL="914400" lvl="1" indent="-457200">
              <a:buFont typeface="Arial" panose="020B0604020202020204" pitchFamily="34" charset="0"/>
              <a:buChar char="•"/>
            </a:pPr>
            <a:r>
              <a:rPr lang="en-US" sz="2400">
                <a:cs typeface="Calibri"/>
              </a:rPr>
              <a:t>Look up stream info</a:t>
            </a:r>
          </a:p>
          <a:p>
            <a:pPr marL="1371600" lvl="2" indent="-457200">
              <a:buFont typeface="Arial" panose="020B0604020202020204" pitchFamily="34" charset="0"/>
              <a:buChar char="•"/>
            </a:pPr>
            <a:r>
              <a:rPr lang="en-US" sz="2400">
                <a:cs typeface="Calibri"/>
              </a:rPr>
              <a:t>Wetness index &amp; </a:t>
            </a:r>
            <a:r>
              <a:rPr lang="en-US" sz="2400" err="1">
                <a:cs typeface="Calibri"/>
              </a:rPr>
              <a:t>StreamStats</a:t>
            </a:r>
            <a:r>
              <a:rPr lang="en-US" sz="2400">
                <a:cs typeface="Calibri"/>
              </a:rPr>
              <a:t> show more channels than stream layer</a:t>
            </a:r>
          </a:p>
          <a:p>
            <a:pPr marL="1371600" lvl="2" indent="-457200">
              <a:buFont typeface="Arial" panose="020B0604020202020204" pitchFamily="34" charset="0"/>
              <a:buChar char="•"/>
            </a:pPr>
            <a:r>
              <a:rPr lang="en-US" sz="2400">
                <a:cs typeface="Calibri"/>
              </a:rPr>
              <a:t>Use </a:t>
            </a:r>
            <a:r>
              <a:rPr lang="en-US" sz="2400" err="1">
                <a:cs typeface="Calibri"/>
              </a:rPr>
              <a:t>StreamStats</a:t>
            </a:r>
            <a:r>
              <a:rPr lang="en-US" sz="2400">
                <a:cs typeface="Calibri"/>
              </a:rPr>
              <a:t> to delineate drainage areas</a:t>
            </a:r>
          </a:p>
          <a:p>
            <a:pPr marL="914400" lvl="1" indent="-457200">
              <a:buFont typeface="Arial" panose="020B0604020202020204" pitchFamily="34" charset="0"/>
              <a:buChar char="•"/>
            </a:pPr>
            <a:r>
              <a:rPr lang="en-US" sz="2400">
                <a:cs typeface="Calibri"/>
              </a:rPr>
              <a:t>Chapter 93 &amp; trout stream status, impairments</a:t>
            </a:r>
          </a:p>
          <a:p>
            <a:pPr marL="914400" lvl="1" indent="-457200">
              <a:buFont typeface="Arial" panose="020B0604020202020204" pitchFamily="34" charset="0"/>
              <a:buChar char="•"/>
            </a:pPr>
            <a:r>
              <a:rPr lang="en-US" sz="2400">
                <a:cs typeface="Calibri"/>
              </a:rPr>
              <a:t>Soils, landowners, traffic data, etc.</a:t>
            </a:r>
          </a:p>
          <a:p>
            <a:pPr marL="457200" indent="-457200">
              <a:buFont typeface="Arial" panose="020B0604020202020204" pitchFamily="34" charset="0"/>
              <a:buChar char="•"/>
            </a:pPr>
            <a:endParaRPr lang="en-US" sz="2800">
              <a:cs typeface="Calibri"/>
            </a:endParaRPr>
          </a:p>
        </p:txBody>
      </p:sp>
    </p:spTree>
    <p:extLst>
      <p:ext uri="{BB962C8B-B14F-4D97-AF65-F5344CB8AC3E}">
        <p14:creationId xmlns:p14="http://schemas.microsoft.com/office/powerpoint/2010/main" val="1173892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 for Pre-application meeting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45</a:t>
            </a:fld>
            <a:endParaRPr lang="en-US">
              <a:solidFill>
                <a:schemeClr val="tx1"/>
              </a:solidFill>
            </a:endParaRPr>
          </a:p>
        </p:txBody>
      </p:sp>
      <p:sp>
        <p:nvSpPr>
          <p:cNvPr id="5" name="TextBox 4">
            <a:extLst>
              <a:ext uri="{FF2B5EF4-FFF2-40B4-BE49-F238E27FC236}">
                <a16:creationId xmlns:a16="http://schemas.microsoft.com/office/drawing/2014/main" id="{0AA33F56-FA66-8D83-5726-0303A7FC2DEE}"/>
              </a:ext>
            </a:extLst>
          </p:cNvPr>
          <p:cNvSpPr txBox="1"/>
          <p:nvPr/>
        </p:nvSpPr>
        <p:spPr>
          <a:xfrm>
            <a:off x="52338" y="1086598"/>
            <a:ext cx="8759968" cy="4832092"/>
          </a:xfrm>
          <a:prstGeom prst="rect">
            <a:avLst/>
          </a:prstGeom>
          <a:noFill/>
        </p:spPr>
        <p:txBody>
          <a:bodyPr wrap="square" rtlCol="0">
            <a:spAutoFit/>
          </a:bodyPr>
          <a:lstStyle/>
          <a:p>
            <a:pPr marL="457200" indent="-457200">
              <a:buFont typeface="Arial" panose="020B0604020202020204" pitchFamily="34" charset="0"/>
              <a:buChar char="•"/>
            </a:pPr>
            <a:r>
              <a:rPr lang="en-US" sz="2800">
                <a:cs typeface="Calibri"/>
              </a:rPr>
              <a:t>Steer the road owner to their best potential sites</a:t>
            </a:r>
          </a:p>
          <a:p>
            <a:pPr marL="914400" lvl="1" indent="-457200">
              <a:buFont typeface="Arial" panose="020B0604020202020204" pitchFamily="34" charset="0"/>
              <a:buChar char="•"/>
            </a:pPr>
            <a:r>
              <a:rPr lang="en-US" sz="2800">
                <a:cs typeface="Calibri"/>
              </a:rPr>
              <a:t>Review roads ahead of meeting</a:t>
            </a:r>
          </a:p>
          <a:p>
            <a:pPr marL="1371600" lvl="2" indent="-457200">
              <a:buFont typeface="Arial" panose="020B0604020202020204" pitchFamily="34" charset="0"/>
              <a:buChar char="•"/>
            </a:pPr>
            <a:r>
              <a:rPr lang="en-US" sz="2800">
                <a:cs typeface="Calibri"/>
              </a:rPr>
              <a:t>Proximity to resource, quality of resource, likelihood of environmental impact</a:t>
            </a:r>
          </a:p>
          <a:p>
            <a:pPr marL="914400" lvl="1" indent="-457200">
              <a:buFont typeface="Arial" panose="020B0604020202020204" pitchFamily="34" charset="0"/>
              <a:buChar char="•"/>
            </a:pPr>
            <a:r>
              <a:rPr lang="en-US" sz="2800">
                <a:cs typeface="Calibri"/>
              </a:rPr>
              <a:t>Discuss sites with road owner</a:t>
            </a:r>
          </a:p>
          <a:p>
            <a:pPr marL="914400" lvl="1" indent="-457200">
              <a:buFont typeface="Arial" panose="020B0604020202020204" pitchFamily="34" charset="0"/>
              <a:buChar char="•"/>
            </a:pPr>
            <a:r>
              <a:rPr lang="en-US" sz="2800">
                <a:cs typeface="Calibri"/>
              </a:rPr>
              <a:t>Visit multiple sites and narrow down from there</a:t>
            </a:r>
          </a:p>
          <a:p>
            <a:pPr marL="914400" lvl="1" indent="-457200">
              <a:buFont typeface="Arial" panose="020B0604020202020204" pitchFamily="34" charset="0"/>
              <a:buChar char="•"/>
            </a:pPr>
            <a:endParaRPr lang="en-US" sz="2800">
              <a:cs typeface="Calibri"/>
            </a:endParaRPr>
          </a:p>
          <a:p>
            <a:pPr marR="0" lvl="1" algn="l" defTabSz="914400" rtl="0" eaLnBrk="1" fontAlgn="auto" latinLnBrk="0" hangingPunct="1">
              <a:lnSpc>
                <a:spcPct val="100000"/>
              </a:lnSpc>
              <a:spcBef>
                <a:spcPts val="0"/>
              </a:spcBef>
              <a:spcAft>
                <a:spcPts val="0"/>
              </a:spcAft>
              <a:buClrTx/>
              <a:buSzTx/>
              <a:tabLst/>
              <a:defRPr/>
            </a:pPr>
            <a:r>
              <a:rPr kumimoji="0" lang="en-US" sz="2800" b="0" i="1" u="none" strike="noStrike" kern="1200" cap="none" spc="0" normalizeH="0" baseline="0" noProof="0">
                <a:ln>
                  <a:noFill/>
                </a:ln>
                <a:solidFill>
                  <a:prstClr val="black"/>
                </a:solidFill>
                <a:effectLst/>
                <a:uLnTx/>
                <a:uFillTx/>
                <a:latin typeface="Calibri" panose="020F0502020204030204"/>
                <a:ea typeface="+mn-ea"/>
                <a:cs typeface="Calibri"/>
              </a:rPr>
              <a:t>You want to give your district good sites to select from and give the road owner their best chance of receiving funding.</a:t>
            </a:r>
          </a:p>
          <a:p>
            <a:pPr lvl="1"/>
            <a:endParaRPr lang="en-US" sz="2800">
              <a:cs typeface="Calibri"/>
            </a:endParaRPr>
          </a:p>
        </p:txBody>
      </p:sp>
    </p:spTree>
    <p:extLst>
      <p:ext uri="{BB962C8B-B14F-4D97-AF65-F5344CB8AC3E}">
        <p14:creationId xmlns:p14="http://schemas.microsoft.com/office/powerpoint/2010/main" val="1054947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A02C9A6-944A-ABBE-F1CD-800FEEF7BA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4481" y="1468479"/>
            <a:ext cx="1530390" cy="1233207"/>
          </a:xfrm>
          <a:prstGeom prst="rect">
            <a:avLst/>
          </a:prstGeom>
        </p:spPr>
      </p:pic>
      <p:pic>
        <p:nvPicPr>
          <p:cNvPr id="9" name="Picture 8">
            <a:extLst>
              <a:ext uri="{FF2B5EF4-FFF2-40B4-BE49-F238E27FC236}">
                <a16:creationId xmlns:a16="http://schemas.microsoft.com/office/drawing/2014/main" id="{595F1362-908A-256B-E02A-B040DB7921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7574" y="3189172"/>
            <a:ext cx="2234453" cy="2904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 for Pre-application meeting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46</a:t>
            </a:fld>
            <a:endParaRPr lang="en-US">
              <a:solidFill>
                <a:schemeClr val="tx1"/>
              </a:solidFill>
            </a:endParaRPr>
          </a:p>
        </p:txBody>
      </p:sp>
      <p:sp>
        <p:nvSpPr>
          <p:cNvPr id="5" name="TextBox 4">
            <a:extLst>
              <a:ext uri="{FF2B5EF4-FFF2-40B4-BE49-F238E27FC236}">
                <a16:creationId xmlns:a16="http://schemas.microsoft.com/office/drawing/2014/main" id="{0AA33F56-FA66-8D83-5726-0303A7FC2DEE}"/>
              </a:ext>
            </a:extLst>
          </p:cNvPr>
          <p:cNvSpPr txBox="1"/>
          <p:nvPr/>
        </p:nvSpPr>
        <p:spPr>
          <a:xfrm>
            <a:off x="62845" y="1184652"/>
            <a:ext cx="6792559" cy="523220"/>
          </a:xfrm>
          <a:prstGeom prst="rect">
            <a:avLst/>
          </a:prstGeom>
          <a:noFill/>
        </p:spPr>
        <p:txBody>
          <a:bodyPr wrap="square" rtlCol="0">
            <a:spAutoFit/>
          </a:bodyPr>
          <a:lstStyle/>
          <a:p>
            <a:pPr marL="457200" indent="-457200">
              <a:buFont typeface="Arial" panose="020B0604020202020204" pitchFamily="34" charset="0"/>
              <a:buChar char="•"/>
            </a:pPr>
            <a:r>
              <a:rPr lang="en-US" sz="2800">
                <a:cs typeface="Calibri"/>
              </a:rPr>
              <a:t>Bring paperwork and field supplies</a:t>
            </a:r>
            <a:endParaRPr lang="en-US" sz="2400">
              <a:cs typeface="Calibri"/>
            </a:endParaRPr>
          </a:p>
        </p:txBody>
      </p:sp>
      <p:pic>
        <p:nvPicPr>
          <p:cNvPr id="4" name="Picture 3" descr="A picture containing text&#10;&#10;Description automatically generated">
            <a:extLst>
              <a:ext uri="{FF2B5EF4-FFF2-40B4-BE49-F238E27FC236}">
                <a16:creationId xmlns:a16="http://schemas.microsoft.com/office/drawing/2014/main" id="{2094124A-19EB-018F-6E5B-2BE84B54736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5136411" y="2446827"/>
            <a:ext cx="1770676" cy="1484691"/>
          </a:xfrm>
          <a:prstGeom prst="rect">
            <a:avLst/>
          </a:prstGeom>
        </p:spPr>
      </p:pic>
      <p:pic>
        <p:nvPicPr>
          <p:cNvPr id="6" name="Picture 5">
            <a:extLst>
              <a:ext uri="{FF2B5EF4-FFF2-40B4-BE49-F238E27FC236}">
                <a16:creationId xmlns:a16="http://schemas.microsoft.com/office/drawing/2014/main" id="{0B3D244A-EE28-9152-DEAC-D5D2E885EC3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7212218" y="2792646"/>
            <a:ext cx="849991" cy="972694"/>
          </a:xfrm>
          <a:prstGeom prst="rect">
            <a:avLst/>
          </a:prstGeom>
        </p:spPr>
      </p:pic>
      <p:pic>
        <p:nvPicPr>
          <p:cNvPr id="13" name="Picture 2">
            <a:extLst>
              <a:ext uri="{FF2B5EF4-FFF2-40B4-BE49-F238E27FC236}">
                <a16:creationId xmlns:a16="http://schemas.microsoft.com/office/drawing/2014/main" id="{FC03DAE0-1991-4940-0AF9-7EA90A20E25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380084" y="1534621"/>
            <a:ext cx="1574775" cy="2099052"/>
          </a:xfrm>
          <a:prstGeom prst="rect">
            <a:avLst/>
          </a:prstGeom>
          <a:extLst>
            <a:ext uri="{909E8E84-426E-40DD-AFC4-6F175D3DCCD1}">
              <a14:hiddenFill xmlns:a14="http://schemas.microsoft.com/office/drawing/2010/main">
                <a:solidFill>
                  <a:srgbClr val="FFFFFF"/>
                </a:solidFill>
              </a14:hiddenFill>
            </a:ext>
          </a:extLst>
        </p:spPr>
      </p:pic>
      <p:pic>
        <p:nvPicPr>
          <p:cNvPr id="15" name="Picture 14" descr="Text&#10;&#10;Description automatically generated">
            <a:extLst>
              <a:ext uri="{FF2B5EF4-FFF2-40B4-BE49-F238E27FC236}">
                <a16:creationId xmlns:a16="http://schemas.microsoft.com/office/drawing/2014/main" id="{390F3E43-5833-6409-CAAF-896AF9B352B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794376" y="4006886"/>
            <a:ext cx="3012137" cy="1994739"/>
          </a:xfrm>
          <a:prstGeom prst="rect">
            <a:avLst/>
          </a:prstGeom>
        </p:spPr>
      </p:pic>
      <p:pic>
        <p:nvPicPr>
          <p:cNvPr id="18" name="Picture 17">
            <a:extLst>
              <a:ext uri="{FF2B5EF4-FFF2-40B4-BE49-F238E27FC236}">
                <a16:creationId xmlns:a16="http://schemas.microsoft.com/office/drawing/2014/main" id="{BD72E8A0-94F8-D15C-B6BD-E9F13B3727C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16220" y="4147218"/>
            <a:ext cx="1866910" cy="1978925"/>
          </a:xfrm>
          <a:prstGeom prst="rect">
            <a:avLst/>
          </a:prstGeom>
        </p:spPr>
      </p:pic>
      <p:pic>
        <p:nvPicPr>
          <p:cNvPr id="21" name="Picture 20">
            <a:extLst>
              <a:ext uri="{FF2B5EF4-FFF2-40B4-BE49-F238E27FC236}">
                <a16:creationId xmlns:a16="http://schemas.microsoft.com/office/drawing/2014/main" id="{C88A71A0-8592-4775-5563-D1F2B663DB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8247951" y="1816445"/>
            <a:ext cx="2099052" cy="1574289"/>
          </a:xfrm>
          <a:prstGeom prst="rect">
            <a:avLst/>
          </a:prstGeom>
        </p:spPr>
      </p:pic>
      <p:pic>
        <p:nvPicPr>
          <p:cNvPr id="8" name="Picture 7">
            <a:extLst>
              <a:ext uri="{FF2B5EF4-FFF2-40B4-BE49-F238E27FC236}">
                <a16:creationId xmlns:a16="http://schemas.microsoft.com/office/drawing/2014/main" id="{F6007CC0-ED1A-B857-5AD4-673AFC850F6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811979" y="2674593"/>
            <a:ext cx="2111190" cy="2794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63F9E97F-4A22-27E0-5CB9-A2283C06F08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39524" y="1862342"/>
            <a:ext cx="2234452" cy="3118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586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Pre-application meeting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7E56318F-B5B1-7E71-AFDA-09E7BDA1A53D}"/>
              </a:ext>
            </a:extLst>
          </p:cNvPr>
          <p:cNvSpPr txBox="1">
            <a:spLocks/>
          </p:cNvSpPr>
          <p:nvPr/>
        </p:nvSpPr>
        <p:spPr>
          <a:xfrm>
            <a:off x="440000" y="1238842"/>
            <a:ext cx="4996704" cy="482964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cs typeface="Calibri"/>
              </a:rPr>
              <a:t>During the meeting, use the checklist to guide conversation (covers 3 main topics)</a:t>
            </a:r>
          </a:p>
          <a:p>
            <a:endParaRPr lang="en-US" sz="3200">
              <a:cs typeface="Calibri"/>
            </a:endParaRPr>
          </a:p>
          <a:p>
            <a:r>
              <a:rPr lang="en-US" sz="3200">
                <a:cs typeface="Calibri"/>
              </a:rPr>
              <a:t>Program Outreach</a:t>
            </a:r>
          </a:p>
          <a:p>
            <a:pPr lvl="1"/>
            <a:r>
              <a:rPr lang="en-US" sz="2800">
                <a:cs typeface="Calibri"/>
              </a:rPr>
              <a:t>Program goals</a:t>
            </a:r>
          </a:p>
          <a:p>
            <a:pPr lvl="1"/>
            <a:r>
              <a:rPr lang="en-US" sz="2800">
                <a:cs typeface="Calibri"/>
              </a:rPr>
              <a:t>Focus on reduced maintenance benefits</a:t>
            </a:r>
          </a:p>
          <a:p>
            <a:r>
              <a:rPr lang="en-US" sz="3200">
                <a:cs typeface="Calibri"/>
              </a:rPr>
              <a:t>Eligibility</a:t>
            </a:r>
          </a:p>
          <a:p>
            <a:pPr lvl="1"/>
            <a:r>
              <a:rPr lang="en-US" sz="2800">
                <a:cs typeface="Calibri"/>
              </a:rPr>
              <a:t>Site and applicant</a:t>
            </a:r>
          </a:p>
          <a:p>
            <a:pPr lvl="1"/>
            <a:r>
              <a:rPr lang="en-US" sz="2800">
                <a:cs typeface="Calibri"/>
              </a:rPr>
              <a:t>Steer applicants towards good projects and ESM practices</a:t>
            </a:r>
          </a:p>
          <a:p>
            <a:r>
              <a:rPr lang="en-US" sz="3200">
                <a:cs typeface="Calibri"/>
              </a:rPr>
              <a:t>Project design</a:t>
            </a:r>
          </a:p>
          <a:p>
            <a:pPr lvl="1"/>
            <a:r>
              <a:rPr lang="en-US" sz="2800">
                <a:cs typeface="Calibri"/>
              </a:rPr>
              <a:t>Site diagnostic</a:t>
            </a:r>
          </a:p>
          <a:p>
            <a:pPr lvl="1"/>
            <a:r>
              <a:rPr lang="en-US" sz="2800">
                <a:cs typeface="Calibri"/>
              </a:rPr>
              <a:t>ESM practices</a:t>
            </a:r>
          </a:p>
          <a:p>
            <a:pPr marL="457200" lvl="1" indent="0">
              <a:buNone/>
            </a:pPr>
            <a:endParaRPr lang="en-US" sz="2800">
              <a:cs typeface="Calibri"/>
            </a:endParaRPr>
          </a:p>
          <a:p>
            <a:pPr lvl="1"/>
            <a:endParaRPr lang="en-US" sz="2800">
              <a:cs typeface="Calibri"/>
            </a:endParaRPr>
          </a:p>
          <a:p>
            <a:pPr lvl="1"/>
            <a:endParaRPr lang="en-US" sz="2800">
              <a:cs typeface="Calibri"/>
            </a:endParaRP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47</a:t>
            </a:fld>
            <a:endParaRPr lang="en-US"/>
          </a:p>
        </p:txBody>
      </p:sp>
      <p:pic>
        <p:nvPicPr>
          <p:cNvPr id="3" name="Picture 2">
            <a:extLst>
              <a:ext uri="{FF2B5EF4-FFF2-40B4-BE49-F238E27FC236}">
                <a16:creationId xmlns:a16="http://schemas.microsoft.com/office/drawing/2014/main" id="{7150FB0A-77FA-46AD-C878-39AC006F700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80873" y="1020276"/>
            <a:ext cx="6463624" cy="5837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2122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Pre-application meeting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7E56318F-B5B1-7E71-AFDA-09E7BDA1A53D}"/>
              </a:ext>
            </a:extLst>
          </p:cNvPr>
          <p:cNvSpPr txBox="1">
            <a:spLocks/>
          </p:cNvSpPr>
          <p:nvPr/>
        </p:nvSpPr>
        <p:spPr>
          <a:xfrm>
            <a:off x="98040" y="1231473"/>
            <a:ext cx="9368688" cy="50365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Calibri"/>
              </a:rPr>
              <a:t>Determine a potential start and end point for the project.</a:t>
            </a:r>
          </a:p>
          <a:p>
            <a:pPr lvl="1"/>
            <a:r>
              <a:rPr lang="en-US">
                <a:cs typeface="Calibri"/>
              </a:rPr>
              <a:t>Focus on the segment length that is most likely to rank.</a:t>
            </a:r>
          </a:p>
          <a:p>
            <a:pPr lvl="1"/>
            <a:r>
              <a:rPr lang="en-US">
                <a:cs typeface="Calibri"/>
              </a:rPr>
              <a:t>Record coordinates or a landmark so the stationing can be recreated when needed. </a:t>
            </a:r>
          </a:p>
          <a:p>
            <a:pPr lvl="1"/>
            <a:r>
              <a:rPr lang="en-US">
                <a:cs typeface="Calibri"/>
              </a:rPr>
              <a:t>Wheel the road with the road owner to create a plan to address the existing issues. Record stations of proposed ESM practices and existing drainage features.</a:t>
            </a:r>
          </a:p>
          <a:p>
            <a:pPr lvl="2"/>
            <a:r>
              <a:rPr lang="en-US">
                <a:cs typeface="Calibri"/>
              </a:rPr>
              <a:t>Both parties should record the plan.</a:t>
            </a:r>
          </a:p>
          <a:p>
            <a:pPr lvl="1"/>
            <a:r>
              <a:rPr lang="en-US">
                <a:cs typeface="Calibri"/>
              </a:rPr>
              <a:t>Keep all issues in mind and what is needed to create a comprehensive project that reduces environmental impact and maintenance.</a:t>
            </a:r>
          </a:p>
          <a:p>
            <a:pPr lvl="1"/>
            <a:r>
              <a:rPr lang="en-US">
                <a:cs typeface="Calibri"/>
              </a:rPr>
              <a:t>Drainage disconnection, infiltration, detention, stabilization</a:t>
            </a: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48</a:t>
            </a:fld>
            <a:endParaRPr lang="en-US"/>
          </a:p>
        </p:txBody>
      </p:sp>
    </p:spTree>
    <p:extLst>
      <p:ext uri="{BB962C8B-B14F-4D97-AF65-F5344CB8AC3E}">
        <p14:creationId xmlns:p14="http://schemas.microsoft.com/office/powerpoint/2010/main" val="4094055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Pre-application meeting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7E56318F-B5B1-7E71-AFDA-09E7BDA1A53D}"/>
              </a:ext>
            </a:extLst>
          </p:cNvPr>
          <p:cNvSpPr txBox="1">
            <a:spLocks/>
          </p:cNvSpPr>
          <p:nvPr/>
        </p:nvSpPr>
        <p:spPr>
          <a:xfrm>
            <a:off x="98040" y="1231473"/>
            <a:ext cx="6234180" cy="503651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cs typeface="Calibri"/>
              </a:rPr>
              <a:t>Site Diagnostics</a:t>
            </a:r>
          </a:p>
          <a:p>
            <a:r>
              <a:rPr lang="en-US">
                <a:cs typeface="Calibri"/>
              </a:rPr>
              <a:t>What does the site need?</a:t>
            </a:r>
          </a:p>
          <a:p>
            <a:r>
              <a:rPr lang="en-US">
                <a:cs typeface="Calibri"/>
              </a:rPr>
              <a:t>If difficult, reach out to the Center for technical assistance</a:t>
            </a:r>
          </a:p>
          <a:p>
            <a:r>
              <a:rPr lang="en-US">
                <a:cs typeface="Calibri"/>
              </a:rPr>
              <a:t>An engineer may be necessary for some projects </a:t>
            </a:r>
          </a:p>
          <a:p>
            <a:pPr lvl="1"/>
            <a:r>
              <a:rPr lang="en-US">
                <a:cs typeface="Calibri"/>
              </a:rPr>
              <a:t>Landslides, stream crossings, stormwater BMPs, etc.</a:t>
            </a:r>
          </a:p>
          <a:p>
            <a:pPr lvl="1"/>
            <a:r>
              <a:rPr lang="en-US">
                <a:cs typeface="Calibri"/>
              </a:rPr>
              <a:t>Important for including engineering in grant request</a:t>
            </a:r>
          </a:p>
          <a:p>
            <a:r>
              <a:rPr lang="en-US">
                <a:cs typeface="Calibri"/>
              </a:rPr>
              <a:t>If you want to do something outside the box, contact the SCC</a:t>
            </a:r>
          </a:p>
          <a:p>
            <a:pPr lvl="1"/>
            <a:endParaRPr lang="en-US">
              <a:cs typeface="Calibri"/>
            </a:endParaRPr>
          </a:p>
          <a:p>
            <a:pPr lvl="1"/>
            <a:endParaRPr lang="en-US" sz="4800">
              <a:cs typeface="Calibri"/>
            </a:endParaRP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49</a:t>
            </a:fld>
            <a:endParaRPr lang="en-US"/>
          </a:p>
        </p:txBody>
      </p:sp>
      <p:pic>
        <p:nvPicPr>
          <p:cNvPr id="8" name="Picture 7" descr="A group of people on a road&#10;&#10;AI-generated content may be incorrect.">
            <a:extLst>
              <a:ext uri="{FF2B5EF4-FFF2-40B4-BE49-F238E27FC236}">
                <a16:creationId xmlns:a16="http://schemas.microsoft.com/office/drawing/2014/main" id="{BA4B339D-2D0C-9B55-6C83-D61887A32C0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50471" y="1562230"/>
            <a:ext cx="5245698" cy="4374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63786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5</a:t>
            </a:fld>
            <a:endParaRPr lang="en-US">
              <a:solidFill>
                <a:schemeClr val="tx1"/>
              </a:solidFill>
            </a:endParaRPr>
          </a:p>
        </p:txBody>
      </p:sp>
      <p:sp>
        <p:nvSpPr>
          <p:cNvPr id="5" name="Content Placeholder 5">
            <a:extLst>
              <a:ext uri="{FF2B5EF4-FFF2-40B4-BE49-F238E27FC236}">
                <a16:creationId xmlns:a16="http://schemas.microsoft.com/office/drawing/2014/main" id="{440C2F65-182F-FB0D-9F93-6D2E73AD5A32}"/>
              </a:ext>
            </a:extLst>
          </p:cNvPr>
          <p:cNvSpPr txBox="1">
            <a:spLocks/>
          </p:cNvSpPr>
          <p:nvPr/>
        </p:nvSpPr>
        <p:spPr>
          <a:xfrm>
            <a:off x="421739" y="1158477"/>
            <a:ext cx="11384773" cy="51819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a:solidFill>
                  <a:schemeClr val="bg1">
                    <a:lumMod val="65000"/>
                  </a:schemeClr>
                </a:solidFill>
                <a:cs typeface="Calibri"/>
              </a:rPr>
              <a:t>Introductions</a:t>
            </a:r>
          </a:p>
          <a:p>
            <a:r>
              <a:rPr lang="en-US" sz="4000">
                <a:solidFill>
                  <a:schemeClr val="bg1">
                    <a:lumMod val="65000"/>
                  </a:schemeClr>
                </a:solidFill>
                <a:cs typeface="Calibri"/>
              </a:rPr>
              <a:t>Policy Review Trivia Game</a:t>
            </a:r>
          </a:p>
          <a:p>
            <a:r>
              <a:rPr lang="en-US" sz="4000" b="1" u="sng">
                <a:cs typeface="Calibri"/>
              </a:rPr>
              <a:t>Intro to Project Management</a:t>
            </a:r>
          </a:p>
          <a:p>
            <a:r>
              <a:rPr lang="en-US" sz="4000">
                <a:cs typeface="Calibri"/>
              </a:rPr>
              <a:t>Pre-application &amp; application</a:t>
            </a:r>
          </a:p>
          <a:p>
            <a:r>
              <a:rPr lang="en-US" sz="4000">
                <a:cs typeface="Calibri"/>
              </a:rPr>
              <a:t>Project administration: contracting through construction</a:t>
            </a:r>
          </a:p>
          <a:p>
            <a:r>
              <a:rPr lang="en-US" sz="4000">
                <a:cs typeface="Calibri"/>
              </a:rPr>
              <a:t>Project completion</a:t>
            </a:r>
          </a:p>
          <a:p>
            <a:pPr marL="0" indent="0">
              <a:buNone/>
            </a:pPr>
            <a:endParaRPr lang="en-US" sz="3200">
              <a:cs typeface="Calibri"/>
            </a:endParaRP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2365308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Pre-application meeting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7E56318F-B5B1-7E71-AFDA-09E7BDA1A53D}"/>
              </a:ext>
            </a:extLst>
          </p:cNvPr>
          <p:cNvSpPr txBox="1">
            <a:spLocks/>
          </p:cNvSpPr>
          <p:nvPr/>
        </p:nvSpPr>
        <p:spPr>
          <a:xfrm>
            <a:off x="440000" y="1238842"/>
            <a:ext cx="6481785" cy="48296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cs typeface="Calibri"/>
              </a:rPr>
              <a:t>Multiple pre-app meetings may be needed</a:t>
            </a:r>
          </a:p>
          <a:p>
            <a:r>
              <a:rPr lang="en-US" sz="3200">
                <a:cs typeface="Calibri"/>
              </a:rPr>
              <a:t>Make sure you get enough information for the application and/or ranking</a:t>
            </a:r>
          </a:p>
          <a:p>
            <a:pPr lvl="1"/>
            <a:r>
              <a:rPr lang="en-US" sz="2800">
                <a:cs typeface="Calibri"/>
              </a:rPr>
              <a:t>Stationing</a:t>
            </a:r>
          </a:p>
          <a:p>
            <a:pPr lvl="1"/>
            <a:r>
              <a:rPr lang="en-US" sz="2800">
                <a:cs typeface="Calibri"/>
              </a:rPr>
              <a:t>Create work plan</a:t>
            </a:r>
          </a:p>
          <a:p>
            <a:pPr lvl="1"/>
            <a:r>
              <a:rPr lang="en-US" sz="2800">
                <a:cs typeface="Calibri"/>
              </a:rPr>
              <a:t>Get enough info to estimate quantities</a:t>
            </a:r>
          </a:p>
          <a:p>
            <a:pPr lvl="2"/>
            <a:r>
              <a:rPr lang="en-US" sz="2400">
                <a:cs typeface="Calibri"/>
              </a:rPr>
              <a:t>Measurements in all 3 dimensions</a:t>
            </a:r>
          </a:p>
          <a:p>
            <a:pPr lvl="1"/>
            <a:r>
              <a:rPr lang="en-US" sz="2800">
                <a:cs typeface="Calibri"/>
              </a:rPr>
              <a:t>Take pictures</a:t>
            </a:r>
          </a:p>
          <a:p>
            <a:pPr marL="457200" lvl="1" indent="0">
              <a:buNone/>
            </a:pPr>
            <a:endParaRPr lang="en-US" sz="2800">
              <a:cs typeface="Calibri"/>
            </a:endParaRPr>
          </a:p>
          <a:p>
            <a:pPr lvl="1"/>
            <a:endParaRPr lang="en-US" sz="2800">
              <a:cs typeface="Calibri"/>
            </a:endParaRPr>
          </a:p>
          <a:p>
            <a:endParaRPr lang="en-US" sz="3200">
              <a:cs typeface="Calibri"/>
            </a:endParaRPr>
          </a:p>
          <a:p>
            <a:pPr marL="457200" lvl="1" indent="0">
              <a:buNone/>
            </a:pPr>
            <a:endParaRPr lang="en-US" sz="2800">
              <a:cs typeface="Calibri"/>
            </a:endParaRPr>
          </a:p>
          <a:p>
            <a:pPr lvl="1"/>
            <a:endParaRPr lang="en-US" sz="2800">
              <a:cs typeface="Calibri"/>
            </a:endParaRPr>
          </a:p>
          <a:p>
            <a:pPr lvl="1"/>
            <a:endParaRPr lang="en-US" sz="2800">
              <a:cs typeface="Calibri"/>
            </a:endParaRP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50</a:t>
            </a:fld>
            <a:endParaRPr lang="en-US"/>
          </a:p>
        </p:txBody>
      </p:sp>
      <p:grpSp>
        <p:nvGrpSpPr>
          <p:cNvPr id="3" name="Group 2">
            <a:extLst>
              <a:ext uri="{FF2B5EF4-FFF2-40B4-BE49-F238E27FC236}">
                <a16:creationId xmlns:a16="http://schemas.microsoft.com/office/drawing/2014/main" id="{2A00ED3F-0188-7BE7-7F24-974384481D08}"/>
              </a:ext>
            </a:extLst>
          </p:cNvPr>
          <p:cNvGrpSpPr/>
          <p:nvPr/>
        </p:nvGrpSpPr>
        <p:grpSpPr>
          <a:xfrm>
            <a:off x="7215169" y="1423541"/>
            <a:ext cx="4313220" cy="4652375"/>
            <a:chOff x="3810000" y="1295400"/>
            <a:chExt cx="2115820" cy="2282190"/>
          </a:xfrm>
        </p:grpSpPr>
        <p:pic>
          <p:nvPicPr>
            <p:cNvPr id="8" name="Picture 7" descr="IMG_20180531_093555.jpg">
              <a:extLst>
                <a:ext uri="{FF2B5EF4-FFF2-40B4-BE49-F238E27FC236}">
                  <a16:creationId xmlns:a16="http://schemas.microsoft.com/office/drawing/2014/main" id="{1B02A7F1-7AE7-AB5A-F81E-B9DCA39B0DB6}"/>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3810000" y="1295400"/>
              <a:ext cx="2115820" cy="2282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 Box 6">
              <a:extLst>
                <a:ext uri="{FF2B5EF4-FFF2-40B4-BE49-F238E27FC236}">
                  <a16:creationId xmlns:a16="http://schemas.microsoft.com/office/drawing/2014/main" id="{BED11CEE-BFCC-F9A1-C438-37D2EE93A7F5}"/>
                </a:ext>
              </a:extLst>
            </p:cNvPr>
            <p:cNvSpPr txBox="1">
              <a:spLocks noChangeArrowheads="1"/>
            </p:cNvSpPr>
            <p:nvPr/>
          </p:nvSpPr>
          <p:spPr bwMode="auto">
            <a:xfrm>
              <a:off x="5105401" y="3352800"/>
              <a:ext cx="466437" cy="131326"/>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a:solidFill>
                    <a:srgbClr val="FF0000"/>
                  </a:solidFill>
                  <a:latin typeface="Calibri" pitchFamily="34" charset="0"/>
                  <a:cs typeface="Arial" pitchFamily="34" charset="0"/>
                </a:rPr>
                <a:t>Length</a:t>
              </a:r>
              <a:endParaRPr lang="en-US" b="1">
                <a:solidFill>
                  <a:srgbClr val="FF0000"/>
                </a:solidFill>
                <a:latin typeface="Calibri" pitchFamily="34" charset="0"/>
                <a:cs typeface="Arial" pitchFamily="34" charset="0"/>
              </a:endParaRPr>
            </a:p>
          </p:txBody>
        </p:sp>
        <p:sp>
          <p:nvSpPr>
            <p:cNvPr id="15" name="Text Box 7">
              <a:extLst>
                <a:ext uri="{FF2B5EF4-FFF2-40B4-BE49-F238E27FC236}">
                  <a16:creationId xmlns:a16="http://schemas.microsoft.com/office/drawing/2014/main" id="{72F12418-1B69-95F9-40CA-1CA4F197D7EC}"/>
                </a:ext>
              </a:extLst>
            </p:cNvPr>
            <p:cNvSpPr txBox="1">
              <a:spLocks noChangeArrowheads="1"/>
            </p:cNvSpPr>
            <p:nvPr/>
          </p:nvSpPr>
          <p:spPr bwMode="auto">
            <a:xfrm>
              <a:off x="4070619" y="1828800"/>
              <a:ext cx="348981" cy="131326"/>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a:solidFill>
                    <a:srgbClr val="0070C0"/>
                  </a:solidFill>
                  <a:latin typeface="Calibri" pitchFamily="34" charset="0"/>
                  <a:cs typeface="Arial" pitchFamily="34" charset="0"/>
                </a:rPr>
                <a:t>Width</a:t>
              </a:r>
              <a:endParaRPr lang="en-US" sz="2400">
                <a:latin typeface="Arial" pitchFamily="34" charset="0"/>
                <a:cs typeface="Arial" pitchFamily="34" charset="0"/>
              </a:endParaRPr>
            </a:p>
          </p:txBody>
        </p:sp>
        <p:sp>
          <p:nvSpPr>
            <p:cNvPr id="17" name="Text Box 8">
              <a:extLst>
                <a:ext uri="{FF2B5EF4-FFF2-40B4-BE49-F238E27FC236}">
                  <a16:creationId xmlns:a16="http://schemas.microsoft.com/office/drawing/2014/main" id="{7AF1AAEC-FF4E-795A-77D4-CE9C6A39DDD0}"/>
                </a:ext>
              </a:extLst>
            </p:cNvPr>
            <p:cNvSpPr txBox="1">
              <a:spLocks noChangeArrowheads="1"/>
            </p:cNvSpPr>
            <p:nvPr/>
          </p:nvSpPr>
          <p:spPr bwMode="auto">
            <a:xfrm>
              <a:off x="5456162" y="1464355"/>
              <a:ext cx="405522" cy="131326"/>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a:solidFill>
                    <a:srgbClr val="00B050"/>
                  </a:solidFill>
                  <a:latin typeface="Calibri" pitchFamily="34" charset="0"/>
                  <a:cs typeface="Arial" pitchFamily="34" charset="0"/>
                </a:rPr>
                <a:t>Depth</a:t>
              </a:r>
              <a:endParaRPr lang="en-US" sz="1400" b="1">
                <a:solidFill>
                  <a:srgbClr val="00B050"/>
                </a:solidFill>
                <a:latin typeface="Calibri" pitchFamily="34" charset="0"/>
                <a:cs typeface="Arial" pitchFamily="34" charset="0"/>
              </a:endParaRPr>
            </a:p>
          </p:txBody>
        </p:sp>
        <p:cxnSp>
          <p:nvCxnSpPr>
            <p:cNvPr id="18" name="AutoShape 9">
              <a:extLst>
                <a:ext uri="{FF2B5EF4-FFF2-40B4-BE49-F238E27FC236}">
                  <a16:creationId xmlns:a16="http://schemas.microsoft.com/office/drawing/2014/main" id="{B3BCBB02-AFCD-188C-E475-7929EFEB54D9}"/>
                </a:ext>
              </a:extLst>
            </p:cNvPr>
            <p:cNvCxnSpPr>
              <a:cxnSpLocks noChangeShapeType="1"/>
            </p:cNvCxnSpPr>
            <p:nvPr/>
          </p:nvCxnSpPr>
          <p:spPr bwMode="auto">
            <a:xfrm>
              <a:off x="4267200" y="1447800"/>
              <a:ext cx="1600200" cy="1981200"/>
            </a:xfrm>
            <a:prstGeom prst="straightConnector1">
              <a:avLst/>
            </a:prstGeom>
            <a:noFill/>
            <a:ln w="57150">
              <a:solidFill>
                <a:srgbClr val="FF0000"/>
              </a:solidFill>
              <a:round/>
              <a:headEnd type="triangle" w="med" len="med"/>
              <a:tailEnd type="triangle" w="med" len="med"/>
            </a:ln>
          </p:spPr>
        </p:cxnSp>
        <p:cxnSp>
          <p:nvCxnSpPr>
            <p:cNvPr id="19" name="AutoShape 10">
              <a:extLst>
                <a:ext uri="{FF2B5EF4-FFF2-40B4-BE49-F238E27FC236}">
                  <a16:creationId xmlns:a16="http://schemas.microsoft.com/office/drawing/2014/main" id="{D026B7FA-E2E5-4556-5A19-C2847B54DB00}"/>
                </a:ext>
              </a:extLst>
            </p:cNvPr>
            <p:cNvCxnSpPr>
              <a:cxnSpLocks noChangeShapeType="1"/>
            </p:cNvCxnSpPr>
            <p:nvPr/>
          </p:nvCxnSpPr>
          <p:spPr bwMode="auto">
            <a:xfrm flipV="1">
              <a:off x="4267200" y="1752600"/>
              <a:ext cx="1066800" cy="457200"/>
            </a:xfrm>
            <a:prstGeom prst="straightConnector1">
              <a:avLst/>
            </a:prstGeom>
            <a:noFill/>
            <a:ln w="57150">
              <a:solidFill>
                <a:srgbClr val="0070C0"/>
              </a:solidFill>
              <a:round/>
              <a:headEnd type="triangle" w="med" len="med"/>
              <a:tailEnd type="triangle" w="med" len="med"/>
            </a:ln>
          </p:spPr>
        </p:cxnSp>
        <p:cxnSp>
          <p:nvCxnSpPr>
            <p:cNvPr id="20" name="AutoShape 11">
              <a:extLst>
                <a:ext uri="{FF2B5EF4-FFF2-40B4-BE49-F238E27FC236}">
                  <a16:creationId xmlns:a16="http://schemas.microsoft.com/office/drawing/2014/main" id="{F9C01E42-38CF-485B-D8F6-E872E3D61D41}"/>
                </a:ext>
              </a:extLst>
            </p:cNvPr>
            <p:cNvCxnSpPr>
              <a:cxnSpLocks noChangeShapeType="1"/>
            </p:cNvCxnSpPr>
            <p:nvPr/>
          </p:nvCxnSpPr>
          <p:spPr bwMode="auto">
            <a:xfrm flipV="1">
              <a:off x="5791200" y="1676400"/>
              <a:ext cx="0" cy="1447800"/>
            </a:xfrm>
            <a:prstGeom prst="straightConnector1">
              <a:avLst/>
            </a:prstGeom>
            <a:noFill/>
            <a:ln w="57150">
              <a:solidFill>
                <a:srgbClr val="00C459"/>
              </a:solidFill>
              <a:round/>
              <a:headEnd type="triangle" w="med" len="med"/>
              <a:tailEnd type="triangle" w="med" len="med"/>
            </a:ln>
          </p:spPr>
        </p:cxnSp>
      </p:grpSp>
    </p:spTree>
    <p:extLst>
      <p:ext uri="{BB962C8B-B14F-4D97-AF65-F5344CB8AC3E}">
        <p14:creationId xmlns:p14="http://schemas.microsoft.com/office/powerpoint/2010/main" val="2357515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Pre-application meeting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7E56318F-B5B1-7E71-AFDA-09E7BDA1A53D}"/>
              </a:ext>
            </a:extLst>
          </p:cNvPr>
          <p:cNvSpPr txBox="1">
            <a:spLocks/>
          </p:cNvSpPr>
          <p:nvPr/>
        </p:nvSpPr>
        <p:spPr>
          <a:xfrm>
            <a:off x="98040" y="1231473"/>
            <a:ext cx="9368688" cy="50365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cs typeface="Calibri"/>
              </a:rPr>
              <a:t>After the pre-application meeting:</a:t>
            </a:r>
          </a:p>
          <a:p>
            <a:r>
              <a:rPr lang="en-US">
                <a:cs typeface="Calibri"/>
              </a:rPr>
              <a:t>Type up the workplan*</a:t>
            </a:r>
          </a:p>
          <a:p>
            <a:r>
              <a:rPr lang="en-US">
                <a:cs typeface="Calibri"/>
              </a:rPr>
              <a:t>Material and Cost Estimating</a:t>
            </a:r>
          </a:p>
          <a:p>
            <a:pPr lvl="1"/>
            <a:r>
              <a:rPr lang="en-US">
                <a:cs typeface="Calibri"/>
              </a:rPr>
              <a:t>Estimate materials to provide to the road owner</a:t>
            </a:r>
          </a:p>
          <a:p>
            <a:pPr lvl="1"/>
            <a:r>
              <a:rPr lang="en-US">
                <a:cs typeface="Calibri"/>
              </a:rPr>
              <a:t>Estimate costs (don’t forget engineering) to get a realistic idea as to if the entire project can be done under one contract or if the site length needs to be reduced or the project needs to be phased Can the applicant complete the scope under one contract in a reasonable amount of time?</a:t>
            </a:r>
          </a:p>
          <a:p>
            <a:pPr lvl="2"/>
            <a:r>
              <a:rPr lang="en-US">
                <a:cs typeface="Calibri"/>
              </a:rPr>
              <a:t>Reducing scope vs. phasing should be based on project quality. Staff should steer this conversation with the road owner.</a:t>
            </a:r>
          </a:p>
          <a:p>
            <a:pPr lvl="1"/>
            <a:r>
              <a:rPr lang="en-US">
                <a:cs typeface="Calibri"/>
              </a:rPr>
              <a:t>Where will materials come from? What type of material is best?</a:t>
            </a:r>
          </a:p>
          <a:p>
            <a:pPr lvl="1"/>
            <a:r>
              <a:rPr lang="en-US">
                <a:cs typeface="Calibri"/>
              </a:rPr>
              <a:t>Get to know your quarries and material suppliers. </a:t>
            </a:r>
          </a:p>
          <a:p>
            <a:pPr marL="457200" lvl="1" indent="0">
              <a:buNone/>
            </a:pPr>
            <a:endParaRPr lang="en-US">
              <a:cs typeface="Calibri"/>
            </a:endParaRPr>
          </a:p>
          <a:p>
            <a:pPr lvl="1"/>
            <a:endParaRPr lang="en-US" sz="4800">
              <a:cs typeface="Calibri"/>
            </a:endParaRP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51</a:t>
            </a:fld>
            <a:endParaRPr lang="en-US"/>
          </a:p>
        </p:txBody>
      </p:sp>
    </p:spTree>
    <p:extLst>
      <p:ext uri="{BB962C8B-B14F-4D97-AF65-F5344CB8AC3E}">
        <p14:creationId xmlns:p14="http://schemas.microsoft.com/office/powerpoint/2010/main" val="3494551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Pre-application meeting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7E56318F-B5B1-7E71-AFDA-09E7BDA1A53D}"/>
              </a:ext>
            </a:extLst>
          </p:cNvPr>
          <p:cNvSpPr txBox="1">
            <a:spLocks/>
          </p:cNvSpPr>
          <p:nvPr/>
        </p:nvSpPr>
        <p:spPr>
          <a:xfrm>
            <a:off x="98040" y="1231473"/>
            <a:ext cx="6173551" cy="5036513"/>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u="sng">
                <a:cs typeface="Calibri"/>
              </a:rPr>
              <a:t>Follow up with the road owner</a:t>
            </a:r>
          </a:p>
          <a:p>
            <a:pPr lvl="1"/>
            <a:r>
              <a:rPr lang="en-US" sz="3200">
                <a:cs typeface="Calibri"/>
              </a:rPr>
              <a:t>Answer any questions not answered during the meeting</a:t>
            </a:r>
          </a:p>
          <a:p>
            <a:pPr lvl="1"/>
            <a:r>
              <a:rPr lang="en-US" sz="3200">
                <a:cs typeface="Calibri"/>
              </a:rPr>
              <a:t>Provide notes/sketch/tech bulletins/standard drawings/etc.</a:t>
            </a:r>
          </a:p>
          <a:p>
            <a:pPr lvl="1"/>
            <a:r>
              <a:rPr lang="en-US" sz="3200" b="1" u="sng">
                <a:cs typeface="Calibri"/>
              </a:rPr>
              <a:t>Tell them their next step</a:t>
            </a:r>
          </a:p>
          <a:p>
            <a:pPr lvl="1"/>
            <a:r>
              <a:rPr lang="en-US" sz="3200" b="1" u="sng">
                <a:cs typeface="Calibri"/>
              </a:rPr>
              <a:t>Set due dates </a:t>
            </a:r>
          </a:p>
          <a:p>
            <a:pPr lvl="2"/>
            <a:r>
              <a:rPr lang="en-US" sz="2800">
                <a:cs typeface="Calibri"/>
              </a:rPr>
              <a:t>Schedule follow up meeting</a:t>
            </a:r>
          </a:p>
          <a:p>
            <a:pPr lvl="2"/>
            <a:r>
              <a:rPr lang="en-US" sz="2800">
                <a:cs typeface="Calibri"/>
              </a:rPr>
              <a:t>Remind them of grant application deadline</a:t>
            </a:r>
          </a:p>
          <a:p>
            <a:pPr lvl="2"/>
            <a:r>
              <a:rPr lang="en-US" sz="2800">
                <a:cs typeface="Calibri"/>
              </a:rPr>
              <a:t>Send ESM training registration link</a:t>
            </a:r>
            <a:endParaRPr lang="en-US" sz="3200">
              <a:cs typeface="Calibri"/>
            </a:endParaRPr>
          </a:p>
          <a:p>
            <a:pPr lvl="1"/>
            <a:endParaRPr lang="en-US" sz="2800">
              <a:cs typeface="Calibri"/>
            </a:endParaRP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52</a:t>
            </a:fld>
            <a:endParaRPr lang="en-US"/>
          </a:p>
        </p:txBody>
      </p:sp>
      <p:pic>
        <p:nvPicPr>
          <p:cNvPr id="18" name="Picture 17">
            <a:extLst>
              <a:ext uri="{FF2B5EF4-FFF2-40B4-BE49-F238E27FC236}">
                <a16:creationId xmlns:a16="http://schemas.microsoft.com/office/drawing/2014/main" id="{91D604F9-35C0-69A3-8B43-7EFCC7AAB3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189" y="136525"/>
            <a:ext cx="5458711" cy="654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34885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4" y="1286528"/>
            <a:ext cx="5992910" cy="489911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a:cs typeface="Calibri"/>
              </a:rPr>
              <a:t>Education and outreach</a:t>
            </a:r>
          </a:p>
          <a:p>
            <a:pPr marL="514350" indent="-514350">
              <a:buFont typeface="+mj-lt"/>
              <a:buAutoNum type="arabicPeriod"/>
            </a:pPr>
            <a:r>
              <a:rPr lang="en-US" sz="3200">
                <a:cs typeface="Calibri"/>
              </a:rPr>
              <a:t>Pre-application meeting</a:t>
            </a:r>
          </a:p>
          <a:p>
            <a:pPr marL="514350" indent="-514350">
              <a:buFont typeface="+mj-lt"/>
              <a:buAutoNum type="arabicPeriod"/>
            </a:pPr>
            <a:r>
              <a:rPr lang="en-US" sz="3200" b="1" u="sng">
                <a:cs typeface="Calibri"/>
              </a:rPr>
              <a:t>Receive &amp; review application</a:t>
            </a:r>
          </a:p>
          <a:p>
            <a:pPr marL="514350" indent="-514350">
              <a:buFont typeface="+mj-lt"/>
              <a:buAutoNum type="arabicPeriod"/>
            </a:pPr>
            <a:r>
              <a:rPr lang="en-US" sz="3200">
                <a:cs typeface="Calibri"/>
              </a:rPr>
              <a:t>QAB meeting</a:t>
            </a:r>
          </a:p>
          <a:p>
            <a:pPr marL="514350" indent="-514350">
              <a:buFont typeface="+mj-lt"/>
              <a:buAutoNum type="arabicPeriod"/>
            </a:pPr>
            <a:r>
              <a:rPr lang="en-US" sz="3200">
                <a:cs typeface="Calibri"/>
              </a:rPr>
              <a:t>CD Board meeting</a:t>
            </a:r>
          </a:p>
          <a:p>
            <a:pPr marL="514350" indent="-514350">
              <a:buFont typeface="+mj-lt"/>
              <a:buAutoNum type="arabicPeriod"/>
            </a:pPr>
            <a:r>
              <a:rPr lang="en-US" sz="3200">
                <a:cs typeface="Calibri"/>
              </a:rPr>
              <a:t>Contracting</a:t>
            </a:r>
          </a:p>
          <a:p>
            <a:pPr marL="514350" indent="-514350">
              <a:buFont typeface="+mj-lt"/>
              <a:buAutoNum type="arabicPeriod"/>
            </a:pPr>
            <a:r>
              <a:rPr lang="en-US" sz="3200">
                <a:cs typeface="Calibri"/>
              </a:rPr>
              <a:t>Preparing for Construction</a:t>
            </a:r>
          </a:p>
          <a:p>
            <a:pPr lvl="1"/>
            <a:r>
              <a:rPr lang="en-US" sz="2800">
                <a:cs typeface="Calibri"/>
              </a:rPr>
              <a:t>If applicable: Design, permitting, bidding</a:t>
            </a:r>
          </a:p>
          <a:p>
            <a:pPr lvl="1"/>
            <a:r>
              <a:rPr lang="en-US" sz="2800">
                <a:cs typeface="Calibri"/>
              </a:rPr>
              <a:t>Pre-construction meeting</a:t>
            </a:r>
          </a:p>
          <a:p>
            <a:pPr marL="514350" indent="-514350">
              <a:buFont typeface="+mj-lt"/>
              <a:buAutoNum type="arabicPeriod"/>
            </a:pPr>
            <a:r>
              <a:rPr lang="en-US" sz="3200">
                <a:cs typeface="Calibri"/>
              </a:rPr>
              <a:t>Construction</a:t>
            </a:r>
          </a:p>
          <a:p>
            <a:pPr marL="514350" indent="-514350">
              <a:buFont typeface="+mj-lt"/>
              <a:buAutoNum type="arabicPeriod"/>
            </a:pPr>
            <a:r>
              <a:rPr lang="en-US" sz="3200">
                <a:cs typeface="Calibri"/>
              </a:rPr>
              <a:t>Completion</a:t>
            </a: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53</a:t>
            </a:fld>
            <a:endParaRPr lang="en-US">
              <a:solidFill>
                <a:schemeClr val="tx1"/>
              </a:solidFill>
            </a:endParaRPr>
          </a:p>
        </p:txBody>
      </p:sp>
      <p:pic>
        <p:nvPicPr>
          <p:cNvPr id="5" name="Picture 4" descr="A picture containing tree, outdoor, ground, hole&#10;&#10;Description automatically generated">
            <a:extLst>
              <a:ext uri="{FF2B5EF4-FFF2-40B4-BE49-F238E27FC236}">
                <a16:creationId xmlns:a16="http://schemas.microsoft.com/office/drawing/2014/main" id="{F07FF979-247C-F920-83BE-DFB91864E8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3458" y="1637083"/>
            <a:ext cx="5512461" cy="4134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1390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Reviewing Applications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4" y="1286528"/>
            <a:ext cx="9901112" cy="489911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cs typeface="Calibri"/>
                <a:hlinkClick r:id="rId3"/>
              </a:rPr>
              <a:t>Remote Learning Center</a:t>
            </a:r>
            <a:endParaRPr lang="en-US" sz="3200">
              <a:cs typeface="Calibri"/>
            </a:endParaRPr>
          </a:p>
          <a:p>
            <a:r>
              <a:rPr lang="en-US">
                <a:hlinkClick r:id="rId4"/>
              </a:rPr>
              <a:t>Filling out grant application paperwork</a:t>
            </a:r>
            <a:r>
              <a:rPr lang="en-US"/>
              <a:t> (92.4 MB) (~43 minutes) Intended audience: Potential Applicants (and CD staff). This presentation walks through how to fill out the grant application paperwork. </a:t>
            </a:r>
          </a:p>
          <a:p>
            <a:r>
              <a:rPr lang="en-US">
                <a:hlinkClick r:id="rId5"/>
              </a:rPr>
              <a:t>Reviewing grant applications</a:t>
            </a:r>
            <a:r>
              <a:rPr lang="en-US"/>
              <a:t> (98.5 MB) (~53 minutes) Intended audience: Conservation Districts. This presentation explains what conservation districts should do after DGLVR grant applications are received and before the QAB meeting where applications are ranked. </a:t>
            </a:r>
          </a:p>
          <a:p>
            <a:r>
              <a:rPr lang="en-US">
                <a:hlinkClick r:id="rId6"/>
              </a:rPr>
              <a:t>Better Grant Applications</a:t>
            </a:r>
            <a:r>
              <a:rPr lang="en-US"/>
              <a:t> (75.6 MB) (~47 minutes) This webinar discussed some common shortcomings of grant applications from applicants and considerations for improvement. (1/2023)</a:t>
            </a: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54</a:t>
            </a:fld>
            <a:endParaRPr lang="en-US">
              <a:solidFill>
                <a:schemeClr val="tx1"/>
              </a:solidFill>
            </a:endParaRPr>
          </a:p>
        </p:txBody>
      </p:sp>
    </p:spTree>
    <p:extLst>
      <p:ext uri="{BB962C8B-B14F-4D97-AF65-F5344CB8AC3E}">
        <p14:creationId xmlns:p14="http://schemas.microsoft.com/office/powerpoint/2010/main" val="2867805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55</a:t>
            </a:fld>
            <a:endParaRPr lang="en-US"/>
          </a:p>
        </p:txBody>
      </p:sp>
      <p:pic>
        <p:nvPicPr>
          <p:cNvPr id="11" name="Content Placeholder 10" descr="A road with trees on the side&#10;&#10;AI-generated content may be incorrect.">
            <a:extLst>
              <a:ext uri="{FF2B5EF4-FFF2-40B4-BE49-F238E27FC236}">
                <a16:creationId xmlns:a16="http://schemas.microsoft.com/office/drawing/2014/main" id="{AF96A249-3017-6B83-36B3-EAEBA8C093F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34968" y="1307347"/>
            <a:ext cx="3184277" cy="5463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A picture containing grass, outdoor, dry&#10;&#10;AI-generated content may be incorrect.">
            <a:extLst>
              <a:ext uri="{FF2B5EF4-FFF2-40B4-BE49-F238E27FC236}">
                <a16:creationId xmlns:a16="http://schemas.microsoft.com/office/drawing/2014/main" id="{22C6B934-E8D9-BA94-6AE4-2F294A9CC8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95217" y="1307346"/>
            <a:ext cx="3179166" cy="5463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descr="A road with trees on the side&#10;&#10;AI-generated content may be incorrect.">
            <a:extLst>
              <a:ext uri="{FF2B5EF4-FFF2-40B4-BE49-F238E27FC236}">
                <a16:creationId xmlns:a16="http://schemas.microsoft.com/office/drawing/2014/main" id="{8170FEF3-246C-A3B9-489D-6E2BAD6E19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5941" y="1307346"/>
            <a:ext cx="3209833" cy="5463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091409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56</a:t>
            </a:fld>
            <a:endParaRPr lang="en-US"/>
          </a:p>
        </p:txBody>
      </p:sp>
      <p:pic>
        <p:nvPicPr>
          <p:cNvPr id="6" name="Content Placeholder 5">
            <a:extLst>
              <a:ext uri="{FF2B5EF4-FFF2-40B4-BE49-F238E27FC236}">
                <a16:creationId xmlns:a16="http://schemas.microsoft.com/office/drawing/2014/main" id="{F830EE14-C2AC-CB8B-43EE-D0C84ED8102B}"/>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68940" y="1120585"/>
            <a:ext cx="9678113" cy="5737415"/>
          </a:xfrm>
        </p:spPr>
      </p:pic>
    </p:spTree>
    <p:extLst>
      <p:ext uri="{BB962C8B-B14F-4D97-AF65-F5344CB8AC3E}">
        <p14:creationId xmlns:p14="http://schemas.microsoft.com/office/powerpoint/2010/main" val="4205120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57</a:t>
            </a:fld>
            <a:endParaRPr lang="en-US"/>
          </a:p>
        </p:txBody>
      </p:sp>
      <p:pic>
        <p:nvPicPr>
          <p:cNvPr id="9" name="Content Placeholder 8">
            <a:extLst>
              <a:ext uri="{FF2B5EF4-FFF2-40B4-BE49-F238E27FC236}">
                <a16:creationId xmlns:a16="http://schemas.microsoft.com/office/drawing/2014/main" id="{41729812-84A2-C376-062B-4ED1BAF9B19A}"/>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32962" y="1120585"/>
            <a:ext cx="7458855" cy="5780082"/>
          </a:xfrm>
        </p:spPr>
      </p:pic>
    </p:spTree>
    <p:extLst>
      <p:ext uri="{BB962C8B-B14F-4D97-AF65-F5344CB8AC3E}">
        <p14:creationId xmlns:p14="http://schemas.microsoft.com/office/powerpoint/2010/main" val="1534419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58</a:t>
            </a:fld>
            <a:endParaRPr lang="en-US"/>
          </a:p>
        </p:txBody>
      </p:sp>
      <p:pic>
        <p:nvPicPr>
          <p:cNvPr id="8" name="Content Placeholder 7">
            <a:extLst>
              <a:ext uri="{FF2B5EF4-FFF2-40B4-BE49-F238E27FC236}">
                <a16:creationId xmlns:a16="http://schemas.microsoft.com/office/drawing/2014/main" id="{E75A073B-C139-C125-55C6-F194C7C045ED}"/>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68940" y="1201267"/>
            <a:ext cx="9088564" cy="5520207"/>
          </a:xfrm>
        </p:spPr>
      </p:pic>
      <p:pic>
        <p:nvPicPr>
          <p:cNvPr id="11" name="Picture 10">
            <a:extLst>
              <a:ext uri="{FF2B5EF4-FFF2-40B4-BE49-F238E27FC236}">
                <a16:creationId xmlns:a16="http://schemas.microsoft.com/office/drawing/2014/main" id="{55AF9FAD-4AA4-EEAC-6287-0E63FA5C8D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42962" y="4437499"/>
            <a:ext cx="3414056" cy="815411"/>
          </a:xfrm>
          <a:prstGeom prst="rect">
            <a:avLst/>
          </a:prstGeom>
        </p:spPr>
      </p:pic>
    </p:spTree>
    <p:extLst>
      <p:ext uri="{BB962C8B-B14F-4D97-AF65-F5344CB8AC3E}">
        <p14:creationId xmlns:p14="http://schemas.microsoft.com/office/powerpoint/2010/main" val="9233117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59</a:t>
            </a:fld>
            <a:endParaRPr lang="en-US"/>
          </a:p>
        </p:txBody>
      </p:sp>
      <p:pic>
        <p:nvPicPr>
          <p:cNvPr id="8" name="Content Placeholder 7">
            <a:extLst>
              <a:ext uri="{FF2B5EF4-FFF2-40B4-BE49-F238E27FC236}">
                <a16:creationId xmlns:a16="http://schemas.microsoft.com/office/drawing/2014/main" id="{5876207D-7935-16D5-BD91-E1C50DD0E2BF}"/>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14082" y="1120585"/>
            <a:ext cx="8443088" cy="5737415"/>
          </a:xfrm>
        </p:spPr>
      </p:pic>
    </p:spTree>
    <p:extLst>
      <p:ext uri="{BB962C8B-B14F-4D97-AF65-F5344CB8AC3E}">
        <p14:creationId xmlns:p14="http://schemas.microsoft.com/office/powerpoint/2010/main" val="111919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21740" y="1432393"/>
            <a:ext cx="6981596" cy="41003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u="sng">
                <a:cs typeface="Calibri"/>
              </a:rPr>
              <a:t>Discussion: </a:t>
            </a:r>
          </a:p>
          <a:p>
            <a:pPr marL="0" indent="0">
              <a:buNone/>
            </a:pPr>
            <a:endParaRPr lang="en-US" sz="3200" b="1" u="sng">
              <a:cs typeface="Calibri"/>
            </a:endParaRPr>
          </a:p>
          <a:p>
            <a:pPr marL="0" indent="0" algn="ctr">
              <a:buNone/>
            </a:pPr>
            <a:r>
              <a:rPr lang="en-US" sz="4400" b="1">
                <a:solidFill>
                  <a:schemeClr val="accent1"/>
                </a:solidFill>
                <a:cs typeface="Calibri"/>
              </a:rPr>
              <a:t>What is “Project Management”?</a:t>
            </a: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6</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01DAE429-F321-6181-4177-06D780C4F1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Tree>
    <p:extLst>
      <p:ext uri="{BB962C8B-B14F-4D97-AF65-F5344CB8AC3E}">
        <p14:creationId xmlns:p14="http://schemas.microsoft.com/office/powerpoint/2010/main" val="2381504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60</a:t>
            </a:fld>
            <a:endParaRPr lang="en-US"/>
          </a:p>
        </p:txBody>
      </p:sp>
      <p:pic>
        <p:nvPicPr>
          <p:cNvPr id="8" name="Content Placeholder 7">
            <a:extLst>
              <a:ext uri="{FF2B5EF4-FFF2-40B4-BE49-F238E27FC236}">
                <a16:creationId xmlns:a16="http://schemas.microsoft.com/office/drawing/2014/main" id="{872EC562-3998-8DCD-947B-68FCFBE5E580}"/>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68940" y="1120584"/>
            <a:ext cx="8512617" cy="5737415"/>
          </a:xfrm>
        </p:spPr>
      </p:pic>
      <p:pic>
        <p:nvPicPr>
          <p:cNvPr id="11" name="Picture 10">
            <a:extLst>
              <a:ext uri="{FF2B5EF4-FFF2-40B4-BE49-F238E27FC236}">
                <a16:creationId xmlns:a16="http://schemas.microsoft.com/office/drawing/2014/main" id="{0492B562-9FD4-3D08-A606-E2821CDF0E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45009" y="1962023"/>
            <a:ext cx="2530059" cy="2933954"/>
          </a:xfrm>
          <a:prstGeom prst="rect">
            <a:avLst/>
          </a:prstGeom>
        </p:spPr>
      </p:pic>
    </p:spTree>
    <p:extLst>
      <p:ext uri="{BB962C8B-B14F-4D97-AF65-F5344CB8AC3E}">
        <p14:creationId xmlns:p14="http://schemas.microsoft.com/office/powerpoint/2010/main" val="385554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61</a:t>
            </a:fld>
            <a:endParaRPr lang="en-US"/>
          </a:p>
        </p:txBody>
      </p:sp>
      <p:pic>
        <p:nvPicPr>
          <p:cNvPr id="29" name="Picture 28">
            <a:extLst>
              <a:ext uri="{FF2B5EF4-FFF2-40B4-BE49-F238E27FC236}">
                <a16:creationId xmlns:a16="http://schemas.microsoft.com/office/drawing/2014/main" id="{30FD2D03-9731-3199-A4F3-BE959598D7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59" y="978113"/>
            <a:ext cx="5908110" cy="5879887"/>
          </a:xfrm>
          <a:prstGeom prst="rect">
            <a:avLst/>
          </a:prstGeom>
        </p:spPr>
      </p:pic>
      <p:pic>
        <p:nvPicPr>
          <p:cNvPr id="31" name="Picture 30">
            <a:extLst>
              <a:ext uri="{FF2B5EF4-FFF2-40B4-BE49-F238E27FC236}">
                <a16:creationId xmlns:a16="http://schemas.microsoft.com/office/drawing/2014/main" id="{1289A7BF-61CB-B665-50EB-1A59A35A2AE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96000" y="1312829"/>
            <a:ext cx="6188539" cy="4680573"/>
          </a:xfrm>
          <a:prstGeom prst="rect">
            <a:avLst/>
          </a:prstGeom>
        </p:spPr>
      </p:pic>
    </p:spTree>
    <p:extLst>
      <p:ext uri="{BB962C8B-B14F-4D97-AF65-F5344CB8AC3E}">
        <p14:creationId xmlns:p14="http://schemas.microsoft.com/office/powerpoint/2010/main" val="27170058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a:solidFill>
                <a:schemeClr val="bg1"/>
              </a:solidFill>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62</a:t>
            </a:fld>
            <a:endParaRPr lang="en-US"/>
          </a:p>
        </p:txBody>
      </p:sp>
      <p:pic>
        <p:nvPicPr>
          <p:cNvPr id="6" name="Content Placeholder 5">
            <a:extLst>
              <a:ext uri="{FF2B5EF4-FFF2-40B4-BE49-F238E27FC236}">
                <a16:creationId xmlns:a16="http://schemas.microsoft.com/office/drawing/2014/main" id="{907F9057-F02E-1822-507C-F502CD1D27A8}"/>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571730" y="0"/>
            <a:ext cx="5801304" cy="7142510"/>
          </a:xfrm>
          <a:ln>
            <a:solidFill>
              <a:schemeClr val="tx1"/>
            </a:solidFill>
          </a:ln>
        </p:spPr>
      </p:pic>
    </p:spTree>
    <p:extLst>
      <p:ext uri="{BB962C8B-B14F-4D97-AF65-F5344CB8AC3E}">
        <p14:creationId xmlns:p14="http://schemas.microsoft.com/office/powerpoint/2010/main" val="3349938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a:solidFill>
                <a:schemeClr val="bg1"/>
              </a:solidFill>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63</a:t>
            </a:fld>
            <a:endParaRPr lang="en-US"/>
          </a:p>
        </p:txBody>
      </p:sp>
      <p:pic>
        <p:nvPicPr>
          <p:cNvPr id="19" name="Content Placeholder 18">
            <a:extLst>
              <a:ext uri="{FF2B5EF4-FFF2-40B4-BE49-F238E27FC236}">
                <a16:creationId xmlns:a16="http://schemas.microsoft.com/office/drawing/2014/main" id="{E516550A-888F-74CD-DEA0-EC54499FBEF8}"/>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0" y="0"/>
            <a:ext cx="6247216" cy="4739268"/>
          </a:xfrm>
        </p:spPr>
      </p:pic>
      <p:pic>
        <p:nvPicPr>
          <p:cNvPr id="21" name="Picture 20">
            <a:extLst>
              <a:ext uri="{FF2B5EF4-FFF2-40B4-BE49-F238E27FC236}">
                <a16:creationId xmlns:a16="http://schemas.microsoft.com/office/drawing/2014/main" id="{90360269-A482-386B-0253-B199AD7A3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7216" y="2700741"/>
            <a:ext cx="6614733" cy="4077053"/>
          </a:xfrm>
          <a:prstGeom prst="rect">
            <a:avLst/>
          </a:prstGeom>
        </p:spPr>
      </p:pic>
    </p:spTree>
    <p:extLst>
      <p:ext uri="{BB962C8B-B14F-4D97-AF65-F5344CB8AC3E}">
        <p14:creationId xmlns:p14="http://schemas.microsoft.com/office/powerpoint/2010/main" val="9417615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64</a:t>
            </a:fld>
            <a:endParaRPr lang="en-US"/>
          </a:p>
        </p:txBody>
      </p:sp>
      <p:pic>
        <p:nvPicPr>
          <p:cNvPr id="8" name="Content Placeholder 7">
            <a:extLst>
              <a:ext uri="{FF2B5EF4-FFF2-40B4-BE49-F238E27FC236}">
                <a16:creationId xmlns:a16="http://schemas.microsoft.com/office/drawing/2014/main" id="{C2CC3FC6-1F7C-8768-933C-7821BA2A183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9210" y="0"/>
            <a:ext cx="11135018" cy="6936059"/>
          </a:xfrm>
        </p:spPr>
      </p:pic>
    </p:spTree>
    <p:extLst>
      <p:ext uri="{BB962C8B-B14F-4D97-AF65-F5344CB8AC3E}">
        <p14:creationId xmlns:p14="http://schemas.microsoft.com/office/powerpoint/2010/main" val="30626494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65</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6B86409F-1A0A-9F44-DEDB-CFBF99302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6" name="TextBox 5">
            <a:extLst>
              <a:ext uri="{FF2B5EF4-FFF2-40B4-BE49-F238E27FC236}">
                <a16:creationId xmlns:a16="http://schemas.microsoft.com/office/drawing/2014/main" id="{EE41C709-BDFF-8511-44B3-F91520A359DE}"/>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
        <p:nvSpPr>
          <p:cNvPr id="8" name="Content Placeholder 5">
            <a:extLst>
              <a:ext uri="{FF2B5EF4-FFF2-40B4-BE49-F238E27FC236}">
                <a16:creationId xmlns:a16="http://schemas.microsoft.com/office/drawing/2014/main" id="{32DA36C9-4718-6BE0-E242-E674E6891F74}"/>
              </a:ext>
            </a:extLst>
          </p:cNvPr>
          <p:cNvSpPr txBox="1">
            <a:spLocks/>
          </p:cNvSpPr>
          <p:nvPr/>
        </p:nvSpPr>
        <p:spPr>
          <a:xfrm>
            <a:off x="385487" y="1288841"/>
            <a:ext cx="7122707" cy="472767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u="sng">
                <a:cs typeface="Calibri"/>
              </a:rPr>
              <a:t>Activity</a:t>
            </a:r>
            <a:endParaRPr lang="en-US" sz="4000">
              <a:cs typeface="Calibri"/>
            </a:endParaRPr>
          </a:p>
          <a:p>
            <a:pPr marL="0" indent="0" algn="ctr">
              <a:buNone/>
            </a:pPr>
            <a:r>
              <a:rPr lang="en-US" sz="4800" b="1">
                <a:solidFill>
                  <a:schemeClr val="accent1"/>
                </a:solidFill>
                <a:cs typeface="Calibri"/>
              </a:rPr>
              <a:t>Application Review</a:t>
            </a:r>
          </a:p>
          <a:p>
            <a:pPr marL="0" indent="0" algn="ctr">
              <a:buNone/>
            </a:pPr>
            <a:r>
              <a:rPr lang="en-US" sz="3600" b="1">
                <a:solidFill>
                  <a:schemeClr val="accent1"/>
                </a:solidFill>
                <a:cs typeface="Calibri"/>
              </a:rPr>
              <a:t>   </a:t>
            </a:r>
          </a:p>
          <a:p>
            <a:r>
              <a:rPr lang="en-US" sz="3200">
                <a:cs typeface="Calibri"/>
              </a:rPr>
              <a:t>You are the conservation district that received an application for Dogtown Rd.</a:t>
            </a:r>
          </a:p>
          <a:p>
            <a:r>
              <a:rPr lang="en-US" sz="3200">
                <a:cs typeface="Calibri"/>
              </a:rPr>
              <a:t>Review the application for eligibility, meeting DGLVR requirements, and consistency with the pre-app meeting</a:t>
            </a:r>
          </a:p>
          <a:p>
            <a:r>
              <a:rPr lang="en-US" sz="3200">
                <a:cs typeface="Calibri"/>
              </a:rPr>
              <a:t>Compile a list of questions/comments for the township</a:t>
            </a:r>
          </a:p>
          <a:p>
            <a:pPr marL="0" indent="0">
              <a:buNone/>
            </a:pPr>
            <a:endParaRPr lang="en-US" sz="36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39115259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a:solidFill>
                <a:schemeClr val="bg1"/>
              </a:solidFill>
              <a:cs typeface="Calibri Light"/>
            </a:endParaRPr>
          </a:p>
        </p:txBody>
      </p:sp>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66</a:t>
            </a:fld>
            <a:endParaRPr lang="en-US"/>
          </a:p>
        </p:txBody>
      </p:sp>
      <p:pic>
        <p:nvPicPr>
          <p:cNvPr id="8" name="Content Placeholder 7">
            <a:extLst>
              <a:ext uri="{FF2B5EF4-FFF2-40B4-BE49-F238E27FC236}">
                <a16:creationId xmlns:a16="http://schemas.microsoft.com/office/drawing/2014/main" id="{E5CD2AA9-C6BA-7D29-B52C-59D3A2584EE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431243" y="0"/>
            <a:ext cx="5466177" cy="6906275"/>
          </a:xfrm>
          <a:ln>
            <a:solidFill>
              <a:schemeClr val="tx1"/>
            </a:solidFill>
          </a:ln>
        </p:spPr>
      </p:pic>
    </p:spTree>
    <p:extLst>
      <p:ext uri="{BB962C8B-B14F-4D97-AF65-F5344CB8AC3E}">
        <p14:creationId xmlns:p14="http://schemas.microsoft.com/office/powerpoint/2010/main" val="2438718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67</a:t>
            </a:fld>
            <a:endParaRPr lang="en-US"/>
          </a:p>
        </p:txBody>
      </p:sp>
      <p:pic>
        <p:nvPicPr>
          <p:cNvPr id="9" name="Content Placeholder 8">
            <a:extLst>
              <a:ext uri="{FF2B5EF4-FFF2-40B4-BE49-F238E27FC236}">
                <a16:creationId xmlns:a16="http://schemas.microsoft.com/office/drawing/2014/main" id="{DC76D85D-FC4B-4CCC-12BF-40037BBCE1E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309831" y="0"/>
            <a:ext cx="5388119" cy="6880097"/>
          </a:xfrm>
          <a:ln>
            <a:solidFill>
              <a:schemeClr val="tx1"/>
            </a:solidFill>
          </a:ln>
        </p:spPr>
      </p:pic>
    </p:spTree>
    <p:extLst>
      <p:ext uri="{BB962C8B-B14F-4D97-AF65-F5344CB8AC3E}">
        <p14:creationId xmlns:p14="http://schemas.microsoft.com/office/powerpoint/2010/main" val="25550665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a:solidFill>
                <a:schemeClr val="bg1"/>
              </a:solidFill>
              <a:cs typeface="Calibri Light"/>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68</a:t>
            </a:fld>
            <a:endParaRPr lang="en-US"/>
          </a:p>
        </p:txBody>
      </p:sp>
      <p:pic>
        <p:nvPicPr>
          <p:cNvPr id="19" name="Content Placeholder 18">
            <a:extLst>
              <a:ext uri="{FF2B5EF4-FFF2-40B4-BE49-F238E27FC236}">
                <a16:creationId xmlns:a16="http://schemas.microsoft.com/office/drawing/2014/main" id="{E516550A-888F-74CD-DEA0-EC54499FBEF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6247216" cy="4739268"/>
          </a:xfrm>
        </p:spPr>
      </p:pic>
      <p:pic>
        <p:nvPicPr>
          <p:cNvPr id="21" name="Picture 20">
            <a:extLst>
              <a:ext uri="{FF2B5EF4-FFF2-40B4-BE49-F238E27FC236}">
                <a16:creationId xmlns:a16="http://schemas.microsoft.com/office/drawing/2014/main" id="{90360269-A482-386B-0253-B199AD7A32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7216" y="2700741"/>
            <a:ext cx="6614733" cy="4077053"/>
          </a:xfrm>
          <a:prstGeom prst="rect">
            <a:avLst/>
          </a:prstGeom>
        </p:spPr>
      </p:pic>
    </p:spTree>
    <p:extLst>
      <p:ext uri="{BB962C8B-B14F-4D97-AF65-F5344CB8AC3E}">
        <p14:creationId xmlns:p14="http://schemas.microsoft.com/office/powerpoint/2010/main" val="650698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69</a:t>
            </a:fld>
            <a:endParaRPr lang="en-US"/>
          </a:p>
        </p:txBody>
      </p:sp>
      <p:pic>
        <p:nvPicPr>
          <p:cNvPr id="6" name="Content Placeholder 5">
            <a:extLst>
              <a:ext uri="{FF2B5EF4-FFF2-40B4-BE49-F238E27FC236}">
                <a16:creationId xmlns:a16="http://schemas.microsoft.com/office/drawing/2014/main" id="{C08A737A-012D-101B-B90F-819EC4973D1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63597" y="0"/>
            <a:ext cx="9264805" cy="6983875"/>
          </a:xfrm>
        </p:spPr>
      </p:pic>
    </p:spTree>
    <p:extLst>
      <p:ext uri="{BB962C8B-B14F-4D97-AF65-F5344CB8AC3E}">
        <p14:creationId xmlns:p14="http://schemas.microsoft.com/office/powerpoint/2010/main" val="305618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21740" y="1432393"/>
            <a:ext cx="6704274" cy="453578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b="1" u="sng">
                <a:cs typeface="Calibri"/>
              </a:rPr>
              <a:t>Definition</a:t>
            </a:r>
            <a:r>
              <a:rPr lang="en-US" sz="3500" b="1">
                <a:cs typeface="Calibri"/>
              </a:rPr>
              <a:t>:</a:t>
            </a:r>
          </a:p>
          <a:p>
            <a:r>
              <a:rPr lang="en-US" sz="3000">
                <a:cs typeface="Calibri"/>
              </a:rPr>
              <a:t>The art of bringing together a team to successfully complete a project</a:t>
            </a:r>
          </a:p>
          <a:p>
            <a:endParaRPr lang="en-US">
              <a:cs typeface="Calibri"/>
            </a:endParaRPr>
          </a:p>
          <a:p>
            <a:pPr marL="0" indent="0">
              <a:buNone/>
            </a:pPr>
            <a:r>
              <a:rPr lang="en-US" sz="3500" b="1" u="sng">
                <a:cs typeface="Calibri"/>
              </a:rPr>
              <a:t>What does a project manager do?</a:t>
            </a:r>
            <a:endParaRPr lang="en-US" sz="3500" b="1">
              <a:cs typeface="Calibri"/>
            </a:endParaRPr>
          </a:p>
          <a:p>
            <a:r>
              <a:rPr lang="en-US" sz="3000">
                <a:cs typeface="Calibri"/>
              </a:rPr>
              <a:t>A project manager leads their team through all phases of a project lifecycle</a:t>
            </a:r>
          </a:p>
          <a:p>
            <a:r>
              <a:rPr lang="en-US" sz="3000">
                <a:cs typeface="Calibri"/>
              </a:rPr>
              <a:t>Not necessarily the direct manager/supervisor of all team members</a:t>
            </a:r>
          </a:p>
          <a:p>
            <a:r>
              <a:rPr lang="en-US" sz="3000">
                <a:cs typeface="Calibri"/>
              </a:rPr>
              <a:t>Responsible for guiding team members and making sure they get the support they need</a:t>
            </a:r>
          </a:p>
          <a:p>
            <a:endParaRPr lang="en-US">
              <a:cs typeface="Calibri"/>
            </a:endParaRP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7</a:t>
            </a:fld>
            <a:endParaRPr lang="en-US">
              <a:solidFill>
                <a:schemeClr val="tx1"/>
              </a:solidFill>
            </a:endParaRPr>
          </a:p>
        </p:txBody>
      </p:sp>
      <p:sp>
        <p:nvSpPr>
          <p:cNvPr id="5" name="TextBox 4">
            <a:extLst>
              <a:ext uri="{FF2B5EF4-FFF2-40B4-BE49-F238E27FC236}">
                <a16:creationId xmlns:a16="http://schemas.microsoft.com/office/drawing/2014/main" id="{2F2DA9DD-5400-0685-01D8-5210AF75A636}"/>
              </a:ext>
            </a:extLst>
          </p:cNvPr>
          <p:cNvSpPr txBox="1"/>
          <p:nvPr/>
        </p:nvSpPr>
        <p:spPr>
          <a:xfrm>
            <a:off x="295831" y="6178198"/>
            <a:ext cx="7846021" cy="584775"/>
          </a:xfrm>
          <a:prstGeom prst="rect">
            <a:avLst/>
          </a:prstGeom>
          <a:noFill/>
        </p:spPr>
        <p:txBody>
          <a:bodyPr wrap="square" rtlCol="0">
            <a:spAutoFit/>
          </a:bodyPr>
          <a:lstStyle/>
          <a:p>
            <a:r>
              <a:rPr lang="en-US" sz="1600">
                <a:hlinkClick r:id="rId3"/>
              </a:rPr>
              <a:t>https://www.forbes.com/advisor/business/what-is-project-management/</a:t>
            </a:r>
            <a:r>
              <a:rPr lang="en-US" sz="1600"/>
              <a:t> </a:t>
            </a:r>
          </a:p>
          <a:p>
            <a:r>
              <a:rPr lang="en-US" sz="1600">
                <a:hlinkClick r:id="rId4"/>
              </a:rPr>
              <a:t>https://shaggiuk.blogspot.com/2014/02/herding-cats.html</a:t>
            </a:r>
            <a:r>
              <a:rPr lang="en-US" sz="1600"/>
              <a:t> </a:t>
            </a:r>
          </a:p>
        </p:txBody>
      </p:sp>
      <p:pic>
        <p:nvPicPr>
          <p:cNvPr id="13" name="Picture 12">
            <a:extLst>
              <a:ext uri="{FF2B5EF4-FFF2-40B4-BE49-F238E27FC236}">
                <a16:creationId xmlns:a16="http://schemas.microsoft.com/office/drawing/2014/main" id="{05851D2E-448C-1AAE-EE27-B885DA4E70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6114" y="1749509"/>
            <a:ext cx="4374146" cy="3909177"/>
          </a:xfrm>
          <a:prstGeom prst="rect">
            <a:avLst/>
          </a:prstGeom>
        </p:spPr>
      </p:pic>
    </p:spTree>
    <p:extLst>
      <p:ext uri="{BB962C8B-B14F-4D97-AF65-F5344CB8AC3E}">
        <p14:creationId xmlns:p14="http://schemas.microsoft.com/office/powerpoint/2010/main" val="6020564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70</a:t>
            </a:fld>
            <a:endParaRPr lang="en-US"/>
          </a:p>
        </p:txBody>
      </p:sp>
      <p:pic>
        <p:nvPicPr>
          <p:cNvPr id="8" name="Content Placeholder 7">
            <a:extLst>
              <a:ext uri="{FF2B5EF4-FFF2-40B4-BE49-F238E27FC236}">
                <a16:creationId xmlns:a16="http://schemas.microsoft.com/office/drawing/2014/main" id="{8106085A-3472-E1DB-0767-2022D8D85CF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10710" y="0"/>
            <a:ext cx="8970579" cy="6858000"/>
          </a:xfrm>
        </p:spPr>
      </p:pic>
    </p:spTree>
    <p:extLst>
      <p:ext uri="{BB962C8B-B14F-4D97-AF65-F5344CB8AC3E}">
        <p14:creationId xmlns:p14="http://schemas.microsoft.com/office/powerpoint/2010/main" val="27284986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71</a:t>
            </a:fld>
            <a:endParaRPr lang="en-US"/>
          </a:p>
        </p:txBody>
      </p:sp>
      <p:pic>
        <p:nvPicPr>
          <p:cNvPr id="9" name="Content Placeholder 8">
            <a:extLst>
              <a:ext uri="{FF2B5EF4-FFF2-40B4-BE49-F238E27FC236}">
                <a16:creationId xmlns:a16="http://schemas.microsoft.com/office/drawing/2014/main" id="{78C7BCE9-B8AA-F8EB-3B57-1829F0622954}"/>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rot="-5400000">
            <a:off x="2667000" y="-1182414"/>
            <a:ext cx="6858000" cy="9222828"/>
          </a:xfrm>
        </p:spPr>
      </p:pic>
    </p:spTree>
    <p:extLst>
      <p:ext uri="{BB962C8B-B14F-4D97-AF65-F5344CB8AC3E}">
        <p14:creationId xmlns:p14="http://schemas.microsoft.com/office/powerpoint/2010/main" val="18936480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56641"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Example Site: Dogtown Road, Genesee Twp</a:t>
            </a:r>
          </a:p>
        </p:txBody>
      </p:sp>
      <p:sp>
        <p:nvSpPr>
          <p:cNvPr id="5" name="Slide Number Placeholder 4">
            <a:extLst>
              <a:ext uri="{FF2B5EF4-FFF2-40B4-BE49-F238E27FC236}">
                <a16:creationId xmlns:a16="http://schemas.microsoft.com/office/drawing/2014/main" id="{16C10BB6-16D8-7DCC-83F5-A3958C835AAE}"/>
              </a:ext>
            </a:extLst>
          </p:cNvPr>
          <p:cNvSpPr>
            <a:spLocks noGrp="1"/>
          </p:cNvSpPr>
          <p:nvPr>
            <p:ph type="sldNum" sz="quarter" idx="12"/>
          </p:nvPr>
        </p:nvSpPr>
        <p:spPr/>
        <p:txBody>
          <a:bodyPr/>
          <a:lstStyle/>
          <a:p>
            <a:fld id="{330EA680-D336-4FF7-8B7A-9848BB0A1C32}" type="slidenum">
              <a:rPr lang="en-US" smtClean="0"/>
              <a:t>72</a:t>
            </a:fld>
            <a:endParaRPr lang="en-US"/>
          </a:p>
        </p:txBody>
      </p:sp>
      <p:pic>
        <p:nvPicPr>
          <p:cNvPr id="8" name="Content Placeholder 7">
            <a:extLst>
              <a:ext uri="{FF2B5EF4-FFF2-40B4-BE49-F238E27FC236}">
                <a16:creationId xmlns:a16="http://schemas.microsoft.com/office/drawing/2014/main" id="{B4671802-9B78-FF70-F931-4A5BF6ED1DC8}"/>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rot="-5400000">
            <a:off x="2702128" y="-1057694"/>
            <a:ext cx="6787744" cy="9043643"/>
          </a:xfrm>
        </p:spPr>
      </p:pic>
    </p:spTree>
    <p:extLst>
      <p:ext uri="{BB962C8B-B14F-4D97-AF65-F5344CB8AC3E}">
        <p14:creationId xmlns:p14="http://schemas.microsoft.com/office/powerpoint/2010/main" val="3739658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440C2F65-182F-FB0D-9F93-6D2E73AD5A32}"/>
              </a:ext>
            </a:extLst>
          </p:cNvPr>
          <p:cNvSpPr txBox="1">
            <a:spLocks/>
          </p:cNvSpPr>
          <p:nvPr/>
        </p:nvSpPr>
        <p:spPr>
          <a:xfrm>
            <a:off x="421739" y="1158477"/>
            <a:ext cx="11384773" cy="51819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white">
                    <a:lumMod val="65000"/>
                  </a:prstClr>
                </a:solidFill>
                <a:effectLst/>
                <a:uLnTx/>
                <a:uFillTx/>
                <a:latin typeface="Calibri" panose="020F0502020204030204"/>
                <a:ea typeface="+mn-ea"/>
                <a:cs typeface="Calibri"/>
              </a:rPr>
              <a:t>Introductions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white">
                    <a:lumMod val="65000"/>
                  </a:prstClr>
                </a:solidFill>
                <a:effectLst/>
                <a:uLnTx/>
                <a:uFillTx/>
                <a:latin typeface="Calibri" panose="020F0502020204030204"/>
                <a:ea typeface="+mn-ea"/>
                <a:cs typeface="Calibri"/>
              </a:rPr>
              <a:t>Policy Review Trivia Game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4000">
                <a:solidFill>
                  <a:prstClr val="white">
                    <a:lumMod val="65000"/>
                  </a:prstClr>
                </a:solidFill>
                <a:latin typeface="Calibri" panose="020F0502020204030204"/>
                <a:cs typeface="Calibri"/>
              </a:rPr>
              <a:t>Intro to Project Management</a:t>
            </a:r>
          </a:p>
          <a:p>
            <a:pPr>
              <a:defRPr/>
            </a:pPr>
            <a:r>
              <a:rPr lang="en-US" sz="4000">
                <a:solidFill>
                  <a:prstClr val="white">
                    <a:lumMod val="65000"/>
                  </a:prstClr>
                </a:solidFill>
                <a:latin typeface="Calibri" panose="020F0502020204030204"/>
                <a:cs typeface="Calibri"/>
              </a:rPr>
              <a:t>Pre-application &amp; application</a:t>
            </a:r>
          </a:p>
          <a:p>
            <a:pPr marR="0" lvl="0" fontAlgn="auto">
              <a:spcAft>
                <a:spcPts val="0"/>
              </a:spcAft>
              <a:buClrTx/>
              <a:buSzTx/>
              <a:tabLst/>
              <a:defRPr/>
            </a:pPr>
            <a:r>
              <a:rPr lang="en-US" sz="4000" b="1" u="sng">
                <a:solidFill>
                  <a:prstClr val="black"/>
                </a:solidFill>
                <a:latin typeface="Calibri" panose="020F0502020204030204"/>
                <a:cs typeface="Calibri"/>
              </a:rPr>
              <a:t>Project administration: contracting through construction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Calibri"/>
              </a:rPr>
              <a:t>Project completion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FF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453431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Ranking and Contracting</a:t>
            </a: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74</a:t>
            </a:fld>
            <a:endParaRPr lang="en-US">
              <a:solidFill>
                <a:schemeClr val="tx1"/>
              </a:solidFill>
            </a:endParaRPr>
          </a:p>
        </p:txBody>
      </p:sp>
      <p:sp>
        <p:nvSpPr>
          <p:cNvPr id="5" name="Arrow: Right 4">
            <a:extLst>
              <a:ext uri="{FF2B5EF4-FFF2-40B4-BE49-F238E27FC236}">
                <a16:creationId xmlns:a16="http://schemas.microsoft.com/office/drawing/2014/main" id="{9D3F26BB-6E6F-D671-BE6A-767428B1C126}"/>
              </a:ext>
            </a:extLst>
          </p:cNvPr>
          <p:cNvSpPr/>
          <p:nvPr/>
        </p:nvSpPr>
        <p:spPr>
          <a:xfrm>
            <a:off x="2608700" y="1820654"/>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144E1762-76FC-73E4-59BF-AA1EDF83CE98}"/>
              </a:ext>
            </a:extLst>
          </p:cNvPr>
          <p:cNvGrpSpPr/>
          <p:nvPr/>
        </p:nvGrpSpPr>
        <p:grpSpPr>
          <a:xfrm>
            <a:off x="4021651" y="1251438"/>
            <a:ext cx="4053840" cy="2167492"/>
            <a:chOff x="3307080" y="827519"/>
            <a:chExt cx="4053840" cy="2167492"/>
          </a:xfrm>
        </p:grpSpPr>
        <p:pic>
          <p:nvPicPr>
            <p:cNvPr id="11" name="Picture 10">
              <a:extLst>
                <a:ext uri="{FF2B5EF4-FFF2-40B4-BE49-F238E27FC236}">
                  <a16:creationId xmlns:a16="http://schemas.microsoft.com/office/drawing/2014/main" id="{7512B139-9528-024F-5982-EC689BCBE6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0160" y="827519"/>
              <a:ext cx="2871802" cy="1670867"/>
            </a:xfrm>
            <a:prstGeom prst="rect">
              <a:avLst/>
            </a:prstGeom>
          </p:spPr>
        </p:pic>
        <p:sp>
          <p:nvSpPr>
            <p:cNvPr id="13" name="TextBox 12">
              <a:extLst>
                <a:ext uri="{FF2B5EF4-FFF2-40B4-BE49-F238E27FC236}">
                  <a16:creationId xmlns:a16="http://schemas.microsoft.com/office/drawing/2014/main" id="{FFE2C707-159E-F208-5A9D-48ED571392D9}"/>
                </a:ext>
              </a:extLst>
            </p:cNvPr>
            <p:cNvSpPr txBox="1"/>
            <p:nvPr/>
          </p:nvSpPr>
          <p:spPr>
            <a:xfrm>
              <a:off x="3307080" y="2533346"/>
              <a:ext cx="4053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County Conservation District</a:t>
              </a:r>
            </a:p>
          </p:txBody>
        </p:sp>
      </p:grpSp>
      <p:grpSp>
        <p:nvGrpSpPr>
          <p:cNvPr id="15" name="Group 14">
            <a:extLst>
              <a:ext uri="{FF2B5EF4-FFF2-40B4-BE49-F238E27FC236}">
                <a16:creationId xmlns:a16="http://schemas.microsoft.com/office/drawing/2014/main" id="{93F63FCD-1A6F-CFEC-006F-DA3FB75DCD98}"/>
              </a:ext>
            </a:extLst>
          </p:cNvPr>
          <p:cNvGrpSpPr/>
          <p:nvPr/>
        </p:nvGrpSpPr>
        <p:grpSpPr>
          <a:xfrm>
            <a:off x="8708634" y="1144619"/>
            <a:ext cx="3365029" cy="2251575"/>
            <a:chOff x="7805384" y="605601"/>
            <a:chExt cx="3365029" cy="2251575"/>
          </a:xfrm>
        </p:grpSpPr>
        <p:pic>
          <p:nvPicPr>
            <p:cNvPr id="17" name="Graphic 16" descr="Boardroom">
              <a:extLst>
                <a:ext uri="{FF2B5EF4-FFF2-40B4-BE49-F238E27FC236}">
                  <a16:creationId xmlns:a16="http://schemas.microsoft.com/office/drawing/2014/main" id="{AF8C2D81-DBF2-5929-7543-8C446E4EA93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86311" y="605601"/>
              <a:ext cx="1940560" cy="1940560"/>
            </a:xfrm>
            <a:prstGeom prst="rect">
              <a:avLst/>
            </a:prstGeom>
          </p:spPr>
        </p:pic>
        <p:sp>
          <p:nvSpPr>
            <p:cNvPr id="18" name="TextBox 17">
              <a:extLst>
                <a:ext uri="{FF2B5EF4-FFF2-40B4-BE49-F238E27FC236}">
                  <a16:creationId xmlns:a16="http://schemas.microsoft.com/office/drawing/2014/main" id="{0AFC47D8-7ECE-C24C-518E-BBCF82C76005}"/>
                </a:ext>
              </a:extLst>
            </p:cNvPr>
            <p:cNvSpPr txBox="1"/>
            <p:nvPr/>
          </p:nvSpPr>
          <p:spPr>
            <a:xfrm>
              <a:off x="7805384" y="2395511"/>
              <a:ext cx="33650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Quality Assurance Board</a:t>
              </a:r>
            </a:p>
          </p:txBody>
        </p:sp>
      </p:grpSp>
      <p:grpSp>
        <p:nvGrpSpPr>
          <p:cNvPr id="19" name="Group 18">
            <a:extLst>
              <a:ext uri="{FF2B5EF4-FFF2-40B4-BE49-F238E27FC236}">
                <a16:creationId xmlns:a16="http://schemas.microsoft.com/office/drawing/2014/main" id="{8E7DA4F3-A3ED-E6F6-B3E6-6630AEF2F815}"/>
              </a:ext>
            </a:extLst>
          </p:cNvPr>
          <p:cNvGrpSpPr/>
          <p:nvPr/>
        </p:nvGrpSpPr>
        <p:grpSpPr>
          <a:xfrm>
            <a:off x="9518721" y="4446026"/>
            <a:ext cx="2120762" cy="2146644"/>
            <a:chOff x="9023558" y="4486721"/>
            <a:chExt cx="2120762" cy="2146644"/>
          </a:xfrm>
        </p:grpSpPr>
        <p:pic>
          <p:nvPicPr>
            <p:cNvPr id="20" name="Graphic 19" descr="Meeting">
              <a:extLst>
                <a:ext uri="{FF2B5EF4-FFF2-40B4-BE49-F238E27FC236}">
                  <a16:creationId xmlns:a16="http://schemas.microsoft.com/office/drawing/2014/main" id="{60E41570-FCF5-FECC-C3AF-62908381714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59779" y="4486721"/>
              <a:ext cx="1648320" cy="1648320"/>
            </a:xfrm>
            <a:prstGeom prst="rect">
              <a:avLst/>
            </a:prstGeom>
          </p:spPr>
        </p:pic>
        <p:sp>
          <p:nvSpPr>
            <p:cNvPr id="21" name="TextBox 20">
              <a:extLst>
                <a:ext uri="{FF2B5EF4-FFF2-40B4-BE49-F238E27FC236}">
                  <a16:creationId xmlns:a16="http://schemas.microsoft.com/office/drawing/2014/main" id="{7F848670-DBF7-77BE-ED5B-4406AA7AC73B}"/>
                </a:ext>
              </a:extLst>
            </p:cNvPr>
            <p:cNvSpPr txBox="1"/>
            <p:nvPr/>
          </p:nvSpPr>
          <p:spPr>
            <a:xfrm>
              <a:off x="9023558" y="5802368"/>
              <a:ext cx="212076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Conservation District Board</a:t>
              </a:r>
            </a:p>
          </p:txBody>
        </p:sp>
      </p:grpSp>
      <p:sp>
        <p:nvSpPr>
          <p:cNvPr id="22" name="Arrow: Right 21">
            <a:extLst>
              <a:ext uri="{FF2B5EF4-FFF2-40B4-BE49-F238E27FC236}">
                <a16:creationId xmlns:a16="http://schemas.microsoft.com/office/drawing/2014/main" id="{8697439B-11A0-3918-E9FE-4BD91A0AA3B2}"/>
              </a:ext>
            </a:extLst>
          </p:cNvPr>
          <p:cNvSpPr/>
          <p:nvPr/>
        </p:nvSpPr>
        <p:spPr>
          <a:xfrm rot="5400000">
            <a:off x="10025382" y="3777721"/>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Arrow: Right 22">
            <a:extLst>
              <a:ext uri="{FF2B5EF4-FFF2-40B4-BE49-F238E27FC236}">
                <a16:creationId xmlns:a16="http://schemas.microsoft.com/office/drawing/2014/main" id="{A0858057-15C3-D7AD-6F26-A3659D54DFD2}"/>
              </a:ext>
            </a:extLst>
          </p:cNvPr>
          <p:cNvSpPr/>
          <p:nvPr/>
        </p:nvSpPr>
        <p:spPr>
          <a:xfrm rot="10800000">
            <a:off x="8129472" y="5185981"/>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7BEFA7CD-F7C9-41D8-2DF6-7D16D3006EDD}"/>
              </a:ext>
            </a:extLst>
          </p:cNvPr>
          <p:cNvGrpSpPr/>
          <p:nvPr/>
        </p:nvGrpSpPr>
        <p:grpSpPr>
          <a:xfrm>
            <a:off x="4196964" y="4623288"/>
            <a:ext cx="4053840" cy="2076682"/>
            <a:chOff x="3821805" y="4289190"/>
            <a:chExt cx="4053840" cy="2076682"/>
          </a:xfrm>
        </p:grpSpPr>
        <p:pic>
          <p:nvPicPr>
            <p:cNvPr id="25" name="Picture 24">
              <a:extLst>
                <a:ext uri="{FF2B5EF4-FFF2-40B4-BE49-F238E27FC236}">
                  <a16:creationId xmlns:a16="http://schemas.microsoft.com/office/drawing/2014/main" id="{04994D90-7F25-0B6D-6B3C-3EDB402BB5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86150" y="4289190"/>
              <a:ext cx="2753966" cy="1520884"/>
            </a:xfrm>
            <a:prstGeom prst="rect">
              <a:avLst/>
            </a:prstGeom>
          </p:spPr>
        </p:pic>
        <p:sp>
          <p:nvSpPr>
            <p:cNvPr id="26" name="TextBox 25">
              <a:extLst>
                <a:ext uri="{FF2B5EF4-FFF2-40B4-BE49-F238E27FC236}">
                  <a16:creationId xmlns:a16="http://schemas.microsoft.com/office/drawing/2014/main" id="{00370208-FC1A-985D-06C7-7C8954316BD1}"/>
                </a:ext>
              </a:extLst>
            </p:cNvPr>
            <p:cNvSpPr txBox="1"/>
            <p:nvPr/>
          </p:nvSpPr>
          <p:spPr>
            <a:xfrm>
              <a:off x="3821805" y="5904207"/>
              <a:ext cx="4053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County Conservation District</a:t>
              </a:r>
            </a:p>
          </p:txBody>
        </p:sp>
      </p:grpSp>
      <p:sp>
        <p:nvSpPr>
          <p:cNvPr id="27" name="Arrow: Right 26">
            <a:extLst>
              <a:ext uri="{FF2B5EF4-FFF2-40B4-BE49-F238E27FC236}">
                <a16:creationId xmlns:a16="http://schemas.microsoft.com/office/drawing/2014/main" id="{55DD7ED5-2C88-60E4-CA60-7DDCFE5EA716}"/>
              </a:ext>
            </a:extLst>
          </p:cNvPr>
          <p:cNvSpPr/>
          <p:nvPr/>
        </p:nvSpPr>
        <p:spPr>
          <a:xfrm rot="10800000">
            <a:off x="2608700" y="5094652"/>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3B5DAB25-BA48-8AAD-CBAA-F21CE1F273AD}"/>
              </a:ext>
            </a:extLst>
          </p:cNvPr>
          <p:cNvGrpSpPr/>
          <p:nvPr/>
        </p:nvGrpSpPr>
        <p:grpSpPr>
          <a:xfrm>
            <a:off x="226165" y="1057404"/>
            <a:ext cx="2465762" cy="2699690"/>
            <a:chOff x="24674" y="547978"/>
            <a:chExt cx="2465762" cy="2699690"/>
          </a:xfrm>
        </p:grpSpPr>
        <p:pic>
          <p:nvPicPr>
            <p:cNvPr id="29" name="Picture 28">
              <a:extLst>
                <a:ext uri="{FF2B5EF4-FFF2-40B4-BE49-F238E27FC236}">
                  <a16:creationId xmlns:a16="http://schemas.microsoft.com/office/drawing/2014/main" id="{B5E47BEA-FFAC-96D1-2915-94A46032BC9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6835" y="547978"/>
              <a:ext cx="1723199" cy="2238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a:extLst>
                <a:ext uri="{FF2B5EF4-FFF2-40B4-BE49-F238E27FC236}">
                  <a16:creationId xmlns:a16="http://schemas.microsoft.com/office/drawing/2014/main" id="{249CD30C-A684-8122-B9A2-BD355C739491}"/>
                </a:ext>
              </a:extLst>
            </p:cNvPr>
            <p:cNvSpPr txBox="1"/>
            <p:nvPr/>
          </p:nvSpPr>
          <p:spPr>
            <a:xfrm>
              <a:off x="24674" y="2786003"/>
              <a:ext cx="24657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Grant Application</a:t>
              </a:r>
            </a:p>
          </p:txBody>
        </p:sp>
      </p:grpSp>
      <p:grpSp>
        <p:nvGrpSpPr>
          <p:cNvPr id="31" name="Group 30">
            <a:extLst>
              <a:ext uri="{FF2B5EF4-FFF2-40B4-BE49-F238E27FC236}">
                <a16:creationId xmlns:a16="http://schemas.microsoft.com/office/drawing/2014/main" id="{D232C3E7-FB32-93AF-1F84-886C03373754}"/>
              </a:ext>
            </a:extLst>
          </p:cNvPr>
          <p:cNvGrpSpPr/>
          <p:nvPr/>
        </p:nvGrpSpPr>
        <p:grpSpPr>
          <a:xfrm>
            <a:off x="534666" y="3958929"/>
            <a:ext cx="1654088" cy="2994927"/>
            <a:chOff x="590301" y="3681942"/>
            <a:chExt cx="1654088" cy="2994927"/>
          </a:xfrm>
        </p:grpSpPr>
        <p:pic>
          <p:nvPicPr>
            <p:cNvPr id="32" name="Picture 31">
              <a:extLst>
                <a:ext uri="{FF2B5EF4-FFF2-40B4-BE49-F238E27FC236}">
                  <a16:creationId xmlns:a16="http://schemas.microsoft.com/office/drawing/2014/main" id="{DEEFD457-BA32-E664-177C-87156CC21D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0301" y="3681942"/>
              <a:ext cx="1654088" cy="2454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TextBox 32">
              <a:extLst>
                <a:ext uri="{FF2B5EF4-FFF2-40B4-BE49-F238E27FC236}">
                  <a16:creationId xmlns:a16="http://schemas.microsoft.com/office/drawing/2014/main" id="{CB162DAC-AE84-AD73-7339-723AE6645F8D}"/>
                </a:ext>
              </a:extLst>
            </p:cNvPr>
            <p:cNvSpPr txBox="1"/>
            <p:nvPr/>
          </p:nvSpPr>
          <p:spPr>
            <a:xfrm>
              <a:off x="791815" y="6215204"/>
              <a:ext cx="13228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Contract</a:t>
              </a:r>
            </a:p>
          </p:txBody>
        </p:sp>
      </p:grpSp>
      <p:sp>
        <p:nvSpPr>
          <p:cNvPr id="34" name="Arrow: Right 33">
            <a:extLst>
              <a:ext uri="{FF2B5EF4-FFF2-40B4-BE49-F238E27FC236}">
                <a16:creationId xmlns:a16="http://schemas.microsoft.com/office/drawing/2014/main" id="{EB2FD750-0E96-E4B2-A55F-1F4B0F1A31C4}"/>
              </a:ext>
            </a:extLst>
          </p:cNvPr>
          <p:cNvSpPr/>
          <p:nvPr/>
        </p:nvSpPr>
        <p:spPr>
          <a:xfrm>
            <a:off x="8108327" y="1820654"/>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788119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Ranking and Contracting</a:t>
            </a: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75</a:t>
            </a:fld>
            <a:endParaRPr lang="en-US">
              <a:solidFill>
                <a:schemeClr val="tx1"/>
              </a:solidFill>
            </a:endParaRPr>
          </a:p>
        </p:txBody>
      </p:sp>
      <p:sp>
        <p:nvSpPr>
          <p:cNvPr id="5" name="Arrow: Right 4">
            <a:extLst>
              <a:ext uri="{FF2B5EF4-FFF2-40B4-BE49-F238E27FC236}">
                <a16:creationId xmlns:a16="http://schemas.microsoft.com/office/drawing/2014/main" id="{9D3F26BB-6E6F-D671-BE6A-767428B1C126}"/>
              </a:ext>
            </a:extLst>
          </p:cNvPr>
          <p:cNvSpPr/>
          <p:nvPr/>
        </p:nvSpPr>
        <p:spPr>
          <a:xfrm>
            <a:off x="2608700" y="1820654"/>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144E1762-76FC-73E4-59BF-AA1EDF83CE98}"/>
              </a:ext>
            </a:extLst>
          </p:cNvPr>
          <p:cNvGrpSpPr/>
          <p:nvPr/>
        </p:nvGrpSpPr>
        <p:grpSpPr>
          <a:xfrm>
            <a:off x="4021651" y="1251438"/>
            <a:ext cx="4053840" cy="2167492"/>
            <a:chOff x="3307080" y="827519"/>
            <a:chExt cx="4053840" cy="2167492"/>
          </a:xfrm>
        </p:grpSpPr>
        <p:pic>
          <p:nvPicPr>
            <p:cNvPr id="11" name="Picture 10">
              <a:extLst>
                <a:ext uri="{FF2B5EF4-FFF2-40B4-BE49-F238E27FC236}">
                  <a16:creationId xmlns:a16="http://schemas.microsoft.com/office/drawing/2014/main" id="{7512B139-9528-024F-5982-EC689BCBE6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0160" y="827519"/>
              <a:ext cx="2871802" cy="1670867"/>
            </a:xfrm>
            <a:prstGeom prst="rect">
              <a:avLst/>
            </a:prstGeom>
          </p:spPr>
        </p:pic>
        <p:sp>
          <p:nvSpPr>
            <p:cNvPr id="13" name="TextBox 12">
              <a:extLst>
                <a:ext uri="{FF2B5EF4-FFF2-40B4-BE49-F238E27FC236}">
                  <a16:creationId xmlns:a16="http://schemas.microsoft.com/office/drawing/2014/main" id="{FFE2C707-159E-F208-5A9D-48ED571392D9}"/>
                </a:ext>
              </a:extLst>
            </p:cNvPr>
            <p:cNvSpPr txBox="1"/>
            <p:nvPr/>
          </p:nvSpPr>
          <p:spPr>
            <a:xfrm>
              <a:off x="3307080" y="2533346"/>
              <a:ext cx="4053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County Conservation District</a:t>
              </a:r>
            </a:p>
          </p:txBody>
        </p:sp>
      </p:grpSp>
      <p:grpSp>
        <p:nvGrpSpPr>
          <p:cNvPr id="15" name="Group 14">
            <a:extLst>
              <a:ext uri="{FF2B5EF4-FFF2-40B4-BE49-F238E27FC236}">
                <a16:creationId xmlns:a16="http://schemas.microsoft.com/office/drawing/2014/main" id="{93F63FCD-1A6F-CFEC-006F-DA3FB75DCD98}"/>
              </a:ext>
            </a:extLst>
          </p:cNvPr>
          <p:cNvGrpSpPr/>
          <p:nvPr/>
        </p:nvGrpSpPr>
        <p:grpSpPr>
          <a:xfrm>
            <a:off x="8708634" y="1144619"/>
            <a:ext cx="3365029" cy="2251575"/>
            <a:chOff x="7805384" y="605601"/>
            <a:chExt cx="3365029" cy="2251575"/>
          </a:xfrm>
        </p:grpSpPr>
        <p:pic>
          <p:nvPicPr>
            <p:cNvPr id="17" name="Graphic 16" descr="Boardroom">
              <a:extLst>
                <a:ext uri="{FF2B5EF4-FFF2-40B4-BE49-F238E27FC236}">
                  <a16:creationId xmlns:a16="http://schemas.microsoft.com/office/drawing/2014/main" id="{AF8C2D81-DBF2-5929-7543-8C446E4EA93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86311" y="605601"/>
              <a:ext cx="1940560" cy="1940560"/>
            </a:xfrm>
            <a:prstGeom prst="rect">
              <a:avLst/>
            </a:prstGeom>
          </p:spPr>
        </p:pic>
        <p:sp>
          <p:nvSpPr>
            <p:cNvPr id="18" name="TextBox 17">
              <a:extLst>
                <a:ext uri="{FF2B5EF4-FFF2-40B4-BE49-F238E27FC236}">
                  <a16:creationId xmlns:a16="http://schemas.microsoft.com/office/drawing/2014/main" id="{0AFC47D8-7ECE-C24C-518E-BBCF82C76005}"/>
                </a:ext>
              </a:extLst>
            </p:cNvPr>
            <p:cNvSpPr txBox="1"/>
            <p:nvPr/>
          </p:nvSpPr>
          <p:spPr>
            <a:xfrm>
              <a:off x="7805384" y="2395511"/>
              <a:ext cx="33650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Quality Assurance Board</a:t>
              </a:r>
            </a:p>
          </p:txBody>
        </p:sp>
      </p:grpSp>
      <p:grpSp>
        <p:nvGrpSpPr>
          <p:cNvPr id="19" name="Group 18">
            <a:extLst>
              <a:ext uri="{FF2B5EF4-FFF2-40B4-BE49-F238E27FC236}">
                <a16:creationId xmlns:a16="http://schemas.microsoft.com/office/drawing/2014/main" id="{8E7DA4F3-A3ED-E6F6-B3E6-6630AEF2F815}"/>
              </a:ext>
            </a:extLst>
          </p:cNvPr>
          <p:cNvGrpSpPr/>
          <p:nvPr/>
        </p:nvGrpSpPr>
        <p:grpSpPr>
          <a:xfrm>
            <a:off x="9518721" y="4446026"/>
            <a:ext cx="2120762" cy="2146644"/>
            <a:chOff x="9023558" y="4486721"/>
            <a:chExt cx="2120762" cy="2146644"/>
          </a:xfrm>
        </p:grpSpPr>
        <p:pic>
          <p:nvPicPr>
            <p:cNvPr id="20" name="Graphic 19" descr="Meeting">
              <a:extLst>
                <a:ext uri="{FF2B5EF4-FFF2-40B4-BE49-F238E27FC236}">
                  <a16:creationId xmlns:a16="http://schemas.microsoft.com/office/drawing/2014/main" id="{60E41570-FCF5-FECC-C3AF-62908381714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59779" y="4486721"/>
              <a:ext cx="1648320" cy="1648320"/>
            </a:xfrm>
            <a:prstGeom prst="rect">
              <a:avLst/>
            </a:prstGeom>
          </p:spPr>
        </p:pic>
        <p:sp>
          <p:nvSpPr>
            <p:cNvPr id="21" name="TextBox 20">
              <a:extLst>
                <a:ext uri="{FF2B5EF4-FFF2-40B4-BE49-F238E27FC236}">
                  <a16:creationId xmlns:a16="http://schemas.microsoft.com/office/drawing/2014/main" id="{7F848670-DBF7-77BE-ED5B-4406AA7AC73B}"/>
                </a:ext>
              </a:extLst>
            </p:cNvPr>
            <p:cNvSpPr txBox="1"/>
            <p:nvPr/>
          </p:nvSpPr>
          <p:spPr>
            <a:xfrm>
              <a:off x="9023558" y="5802368"/>
              <a:ext cx="212076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Conservation District Board</a:t>
              </a:r>
            </a:p>
          </p:txBody>
        </p:sp>
      </p:grpSp>
      <p:sp>
        <p:nvSpPr>
          <p:cNvPr id="22" name="Arrow: Right 21">
            <a:extLst>
              <a:ext uri="{FF2B5EF4-FFF2-40B4-BE49-F238E27FC236}">
                <a16:creationId xmlns:a16="http://schemas.microsoft.com/office/drawing/2014/main" id="{8697439B-11A0-3918-E9FE-4BD91A0AA3B2}"/>
              </a:ext>
            </a:extLst>
          </p:cNvPr>
          <p:cNvSpPr/>
          <p:nvPr/>
        </p:nvSpPr>
        <p:spPr>
          <a:xfrm rot="5400000">
            <a:off x="10025382" y="3777721"/>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Arrow: Right 22">
            <a:extLst>
              <a:ext uri="{FF2B5EF4-FFF2-40B4-BE49-F238E27FC236}">
                <a16:creationId xmlns:a16="http://schemas.microsoft.com/office/drawing/2014/main" id="{A0858057-15C3-D7AD-6F26-A3659D54DFD2}"/>
              </a:ext>
            </a:extLst>
          </p:cNvPr>
          <p:cNvSpPr/>
          <p:nvPr/>
        </p:nvSpPr>
        <p:spPr>
          <a:xfrm rot="10800000">
            <a:off x="8129472" y="5185981"/>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7BEFA7CD-F7C9-41D8-2DF6-7D16D3006EDD}"/>
              </a:ext>
            </a:extLst>
          </p:cNvPr>
          <p:cNvGrpSpPr/>
          <p:nvPr/>
        </p:nvGrpSpPr>
        <p:grpSpPr>
          <a:xfrm>
            <a:off x="4196964" y="4623288"/>
            <a:ext cx="4053840" cy="2076682"/>
            <a:chOff x="3821805" y="4289190"/>
            <a:chExt cx="4053840" cy="2076682"/>
          </a:xfrm>
        </p:grpSpPr>
        <p:pic>
          <p:nvPicPr>
            <p:cNvPr id="25" name="Picture 24">
              <a:extLst>
                <a:ext uri="{FF2B5EF4-FFF2-40B4-BE49-F238E27FC236}">
                  <a16:creationId xmlns:a16="http://schemas.microsoft.com/office/drawing/2014/main" id="{04994D90-7F25-0B6D-6B3C-3EDB402BB51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86150" y="4289190"/>
              <a:ext cx="2753966" cy="1520884"/>
            </a:xfrm>
            <a:prstGeom prst="rect">
              <a:avLst/>
            </a:prstGeom>
          </p:spPr>
        </p:pic>
        <p:sp>
          <p:nvSpPr>
            <p:cNvPr id="26" name="TextBox 25">
              <a:extLst>
                <a:ext uri="{FF2B5EF4-FFF2-40B4-BE49-F238E27FC236}">
                  <a16:creationId xmlns:a16="http://schemas.microsoft.com/office/drawing/2014/main" id="{00370208-FC1A-985D-06C7-7C8954316BD1}"/>
                </a:ext>
              </a:extLst>
            </p:cNvPr>
            <p:cNvSpPr txBox="1"/>
            <p:nvPr/>
          </p:nvSpPr>
          <p:spPr>
            <a:xfrm>
              <a:off x="3821805" y="5904207"/>
              <a:ext cx="4053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County Conservation District</a:t>
              </a:r>
            </a:p>
          </p:txBody>
        </p:sp>
      </p:grpSp>
      <p:sp>
        <p:nvSpPr>
          <p:cNvPr id="27" name="Arrow: Right 26">
            <a:extLst>
              <a:ext uri="{FF2B5EF4-FFF2-40B4-BE49-F238E27FC236}">
                <a16:creationId xmlns:a16="http://schemas.microsoft.com/office/drawing/2014/main" id="{55DD7ED5-2C88-60E4-CA60-7DDCFE5EA716}"/>
              </a:ext>
            </a:extLst>
          </p:cNvPr>
          <p:cNvSpPr/>
          <p:nvPr/>
        </p:nvSpPr>
        <p:spPr>
          <a:xfrm rot="10800000">
            <a:off x="2608700" y="5094652"/>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3B5DAB25-BA48-8AAD-CBAA-F21CE1F273AD}"/>
              </a:ext>
            </a:extLst>
          </p:cNvPr>
          <p:cNvGrpSpPr/>
          <p:nvPr/>
        </p:nvGrpSpPr>
        <p:grpSpPr>
          <a:xfrm>
            <a:off x="226165" y="1057404"/>
            <a:ext cx="2465762" cy="2699690"/>
            <a:chOff x="24674" y="547978"/>
            <a:chExt cx="2465762" cy="2699690"/>
          </a:xfrm>
        </p:grpSpPr>
        <p:pic>
          <p:nvPicPr>
            <p:cNvPr id="29" name="Picture 28">
              <a:extLst>
                <a:ext uri="{FF2B5EF4-FFF2-40B4-BE49-F238E27FC236}">
                  <a16:creationId xmlns:a16="http://schemas.microsoft.com/office/drawing/2014/main" id="{B5E47BEA-FFAC-96D1-2915-94A46032BC9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6835" y="547978"/>
              <a:ext cx="1723199" cy="2238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a:extLst>
                <a:ext uri="{FF2B5EF4-FFF2-40B4-BE49-F238E27FC236}">
                  <a16:creationId xmlns:a16="http://schemas.microsoft.com/office/drawing/2014/main" id="{249CD30C-A684-8122-B9A2-BD355C739491}"/>
                </a:ext>
              </a:extLst>
            </p:cNvPr>
            <p:cNvSpPr txBox="1"/>
            <p:nvPr/>
          </p:nvSpPr>
          <p:spPr>
            <a:xfrm>
              <a:off x="24674" y="2786003"/>
              <a:ext cx="24657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Grant Application</a:t>
              </a:r>
            </a:p>
          </p:txBody>
        </p:sp>
      </p:grpSp>
      <p:grpSp>
        <p:nvGrpSpPr>
          <p:cNvPr id="31" name="Group 30">
            <a:extLst>
              <a:ext uri="{FF2B5EF4-FFF2-40B4-BE49-F238E27FC236}">
                <a16:creationId xmlns:a16="http://schemas.microsoft.com/office/drawing/2014/main" id="{D232C3E7-FB32-93AF-1F84-886C03373754}"/>
              </a:ext>
            </a:extLst>
          </p:cNvPr>
          <p:cNvGrpSpPr/>
          <p:nvPr/>
        </p:nvGrpSpPr>
        <p:grpSpPr>
          <a:xfrm>
            <a:off x="534666" y="3958929"/>
            <a:ext cx="1654088" cy="2994927"/>
            <a:chOff x="590301" y="3681942"/>
            <a:chExt cx="1654088" cy="2994927"/>
          </a:xfrm>
        </p:grpSpPr>
        <p:pic>
          <p:nvPicPr>
            <p:cNvPr id="32" name="Picture 31">
              <a:extLst>
                <a:ext uri="{FF2B5EF4-FFF2-40B4-BE49-F238E27FC236}">
                  <a16:creationId xmlns:a16="http://schemas.microsoft.com/office/drawing/2014/main" id="{DEEFD457-BA32-E664-177C-87156CC21D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0301" y="3681942"/>
              <a:ext cx="1654088" cy="2454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TextBox 32">
              <a:extLst>
                <a:ext uri="{FF2B5EF4-FFF2-40B4-BE49-F238E27FC236}">
                  <a16:creationId xmlns:a16="http://schemas.microsoft.com/office/drawing/2014/main" id="{CB162DAC-AE84-AD73-7339-723AE6645F8D}"/>
                </a:ext>
              </a:extLst>
            </p:cNvPr>
            <p:cNvSpPr txBox="1"/>
            <p:nvPr/>
          </p:nvSpPr>
          <p:spPr>
            <a:xfrm>
              <a:off x="791815" y="6215204"/>
              <a:ext cx="13228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Contract</a:t>
              </a:r>
            </a:p>
          </p:txBody>
        </p:sp>
      </p:grpSp>
      <p:sp>
        <p:nvSpPr>
          <p:cNvPr id="34" name="Arrow: Right 33">
            <a:extLst>
              <a:ext uri="{FF2B5EF4-FFF2-40B4-BE49-F238E27FC236}">
                <a16:creationId xmlns:a16="http://schemas.microsoft.com/office/drawing/2014/main" id="{EB2FD750-0E96-E4B2-A55F-1F4B0F1A31C4}"/>
              </a:ext>
            </a:extLst>
          </p:cNvPr>
          <p:cNvSpPr/>
          <p:nvPr/>
        </p:nvSpPr>
        <p:spPr>
          <a:xfrm>
            <a:off x="8108327" y="1820654"/>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5A683A93-FC83-F3C8-DD7A-A6CF9D03D5FE}"/>
              </a:ext>
            </a:extLst>
          </p:cNvPr>
          <p:cNvSpPr txBox="1"/>
          <p:nvPr/>
        </p:nvSpPr>
        <p:spPr>
          <a:xfrm>
            <a:off x="2615654" y="3105464"/>
            <a:ext cx="4165985" cy="2062103"/>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alibri"/>
                <a:ea typeface="+mn-ea"/>
                <a:cs typeface="+mn-cs"/>
              </a:rPr>
              <a:t>No payments or project work can happen until there is a fully signed contract</a:t>
            </a:r>
          </a:p>
        </p:txBody>
      </p:sp>
      <p:sp>
        <p:nvSpPr>
          <p:cNvPr id="41" name="Oval 40">
            <a:extLst>
              <a:ext uri="{FF2B5EF4-FFF2-40B4-BE49-F238E27FC236}">
                <a16:creationId xmlns:a16="http://schemas.microsoft.com/office/drawing/2014/main" id="{0D29C8D3-3168-2F42-4DCA-D68615403A14}"/>
              </a:ext>
            </a:extLst>
          </p:cNvPr>
          <p:cNvSpPr/>
          <p:nvPr/>
        </p:nvSpPr>
        <p:spPr>
          <a:xfrm>
            <a:off x="83981" y="3832221"/>
            <a:ext cx="2513601" cy="31338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819729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Ranking and Contracting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3" y="1286528"/>
            <a:ext cx="6808335" cy="48991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a:cs typeface="Calibri"/>
              </a:rPr>
              <a:t>Discussion:</a:t>
            </a:r>
          </a:p>
          <a:p>
            <a:pPr marL="0" indent="0" algn="ctr">
              <a:buNone/>
            </a:pPr>
            <a:r>
              <a:rPr lang="en-US" sz="4400" b="1">
                <a:solidFill>
                  <a:schemeClr val="accent5"/>
                </a:solidFill>
                <a:cs typeface="Calibri"/>
              </a:rPr>
              <a:t>Ranking, Local Policy, &amp; Contracting</a:t>
            </a:r>
          </a:p>
          <a:p>
            <a:pPr marL="0" indent="0" algn="ctr">
              <a:buNone/>
            </a:pPr>
            <a:endParaRPr lang="en-US" sz="4400" b="1">
              <a:solidFill>
                <a:schemeClr val="accent5"/>
              </a:solidFill>
              <a:cs typeface="Calibri"/>
            </a:endParaRPr>
          </a:p>
          <a:p>
            <a:pPr marL="0" indent="0" algn="ctr">
              <a:buNone/>
            </a:pPr>
            <a:r>
              <a:rPr lang="en-US" sz="3900">
                <a:cs typeface="Calibri"/>
              </a:rPr>
              <a:t>Now’s the time to share materials you brought related to QAB meetings, ranking, and contracting</a:t>
            </a:r>
            <a:endParaRPr lang="en-US" sz="4400" b="1">
              <a:solidFill>
                <a:schemeClr val="accent5"/>
              </a:solidFill>
              <a:cs typeface="Calibri"/>
            </a:endParaRPr>
          </a:p>
          <a:p>
            <a:pPr lvl="1"/>
            <a:endParaRPr lang="en-US" sz="2800">
              <a:highlight>
                <a:srgbClr val="FFFF00"/>
              </a:highlight>
              <a:cs typeface="Calibri"/>
            </a:endParaRP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76</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11502C4C-02C5-6F78-CCDE-5F59329745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9" name="TextBox 8">
            <a:extLst>
              <a:ext uri="{FF2B5EF4-FFF2-40B4-BE49-F238E27FC236}">
                <a16:creationId xmlns:a16="http://schemas.microsoft.com/office/drawing/2014/main" id="{1A431537-297B-92A6-9E4A-851F34C5D1DF}"/>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Tree>
    <p:extLst>
      <p:ext uri="{BB962C8B-B14F-4D97-AF65-F5344CB8AC3E}">
        <p14:creationId xmlns:p14="http://schemas.microsoft.com/office/powerpoint/2010/main" val="29737261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 - Timing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4" y="1286528"/>
            <a:ext cx="5992910" cy="489911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a:cs typeface="Calibri"/>
              </a:rPr>
              <a:t>Education and outreach</a:t>
            </a:r>
          </a:p>
          <a:p>
            <a:pPr marL="514350" indent="-514350">
              <a:buFont typeface="+mj-lt"/>
              <a:buAutoNum type="arabicPeriod"/>
            </a:pPr>
            <a:r>
              <a:rPr lang="en-US" sz="3200">
                <a:cs typeface="Calibri"/>
              </a:rPr>
              <a:t>Pre-application meeting</a:t>
            </a:r>
          </a:p>
          <a:p>
            <a:pPr marL="514350" indent="-514350">
              <a:buFont typeface="+mj-lt"/>
              <a:buAutoNum type="arabicPeriod"/>
            </a:pPr>
            <a:r>
              <a:rPr lang="en-US" sz="3200">
                <a:cs typeface="Calibri"/>
              </a:rPr>
              <a:t>Receive &amp; review application</a:t>
            </a:r>
          </a:p>
          <a:p>
            <a:pPr marL="514350" indent="-514350">
              <a:buFont typeface="+mj-lt"/>
              <a:buAutoNum type="arabicPeriod"/>
            </a:pPr>
            <a:r>
              <a:rPr lang="en-US" sz="3200">
                <a:cs typeface="Calibri"/>
              </a:rPr>
              <a:t>QAB meeting</a:t>
            </a:r>
          </a:p>
          <a:p>
            <a:pPr marL="514350" indent="-514350">
              <a:buFont typeface="+mj-lt"/>
              <a:buAutoNum type="arabicPeriod"/>
            </a:pPr>
            <a:r>
              <a:rPr lang="en-US" sz="3200">
                <a:cs typeface="Calibri"/>
              </a:rPr>
              <a:t>CD Board meeting</a:t>
            </a:r>
          </a:p>
          <a:p>
            <a:pPr marL="514350" indent="-514350">
              <a:buFont typeface="+mj-lt"/>
              <a:buAutoNum type="arabicPeriod"/>
            </a:pPr>
            <a:r>
              <a:rPr lang="en-US" sz="3200">
                <a:cs typeface="Calibri"/>
              </a:rPr>
              <a:t>Contracting</a:t>
            </a:r>
          </a:p>
          <a:p>
            <a:pPr marL="514350" indent="-514350">
              <a:buFont typeface="+mj-lt"/>
              <a:buAutoNum type="arabicPeriod"/>
            </a:pPr>
            <a:r>
              <a:rPr lang="en-US" sz="3200">
                <a:cs typeface="Calibri"/>
              </a:rPr>
              <a:t>Preparing for Construction</a:t>
            </a:r>
          </a:p>
          <a:p>
            <a:pPr lvl="1"/>
            <a:r>
              <a:rPr lang="en-US" sz="2800">
                <a:cs typeface="Calibri"/>
              </a:rPr>
              <a:t>If applicable: Design, permitting, bidding</a:t>
            </a:r>
          </a:p>
          <a:p>
            <a:pPr lvl="1"/>
            <a:r>
              <a:rPr lang="en-US" sz="2800">
                <a:cs typeface="Calibri"/>
              </a:rPr>
              <a:t>Pre-construction meeting</a:t>
            </a:r>
          </a:p>
          <a:p>
            <a:pPr marL="514350" indent="-514350">
              <a:buFont typeface="+mj-lt"/>
              <a:buAutoNum type="arabicPeriod"/>
            </a:pPr>
            <a:r>
              <a:rPr lang="en-US" sz="3200">
                <a:cs typeface="Calibri"/>
              </a:rPr>
              <a:t>Construction</a:t>
            </a:r>
          </a:p>
          <a:p>
            <a:pPr marL="514350" indent="-514350">
              <a:buFont typeface="+mj-lt"/>
              <a:buAutoNum type="arabicPeriod"/>
            </a:pPr>
            <a:r>
              <a:rPr lang="en-US" sz="3200">
                <a:cs typeface="Calibri"/>
              </a:rPr>
              <a:t>Completion</a:t>
            </a: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77</a:t>
            </a:fld>
            <a:endParaRPr lang="en-US">
              <a:solidFill>
                <a:schemeClr val="tx1"/>
              </a:solidFill>
            </a:endParaRPr>
          </a:p>
        </p:txBody>
      </p:sp>
      <p:sp>
        <p:nvSpPr>
          <p:cNvPr id="8" name="Content Placeholder 5">
            <a:extLst>
              <a:ext uri="{FF2B5EF4-FFF2-40B4-BE49-F238E27FC236}">
                <a16:creationId xmlns:a16="http://schemas.microsoft.com/office/drawing/2014/main" id="{67953D9B-9C2E-76C3-4BB5-1A3F0F86A0A6}"/>
              </a:ext>
            </a:extLst>
          </p:cNvPr>
          <p:cNvSpPr txBox="1">
            <a:spLocks/>
          </p:cNvSpPr>
          <p:nvPr/>
        </p:nvSpPr>
        <p:spPr>
          <a:xfrm>
            <a:off x="6625324" y="2479999"/>
            <a:ext cx="4952594" cy="234623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200" b="1">
                <a:solidFill>
                  <a:schemeClr val="accent1"/>
                </a:solidFill>
                <a:cs typeface="Calibri"/>
              </a:rPr>
              <a:t>The time of year you do these steps can make a big difference!</a:t>
            </a:r>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1533867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 - Timing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4" y="1286528"/>
            <a:ext cx="5992910" cy="489911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a:cs typeface="Calibri"/>
              </a:rPr>
              <a:t>Education and outreach</a:t>
            </a:r>
          </a:p>
          <a:p>
            <a:pPr marL="514350" indent="-514350">
              <a:buFont typeface="+mj-lt"/>
              <a:buAutoNum type="arabicPeriod"/>
            </a:pPr>
            <a:r>
              <a:rPr lang="en-US" sz="3200">
                <a:cs typeface="Calibri"/>
              </a:rPr>
              <a:t>Pre-application meeting</a:t>
            </a:r>
          </a:p>
          <a:p>
            <a:pPr marL="514350" indent="-514350">
              <a:buFont typeface="+mj-lt"/>
              <a:buAutoNum type="arabicPeriod"/>
            </a:pPr>
            <a:r>
              <a:rPr lang="en-US" sz="3200">
                <a:cs typeface="Calibri"/>
              </a:rPr>
              <a:t>Receive &amp; review application</a:t>
            </a:r>
          </a:p>
          <a:p>
            <a:pPr marL="514350" indent="-514350">
              <a:buFont typeface="+mj-lt"/>
              <a:buAutoNum type="arabicPeriod"/>
            </a:pPr>
            <a:r>
              <a:rPr lang="en-US" sz="3200">
                <a:cs typeface="Calibri"/>
              </a:rPr>
              <a:t>QAB meeting</a:t>
            </a:r>
          </a:p>
          <a:p>
            <a:pPr marL="514350" indent="-514350">
              <a:buFont typeface="+mj-lt"/>
              <a:buAutoNum type="arabicPeriod"/>
            </a:pPr>
            <a:r>
              <a:rPr lang="en-US" sz="3200">
                <a:cs typeface="Calibri"/>
              </a:rPr>
              <a:t>CD Board meeting</a:t>
            </a:r>
          </a:p>
          <a:p>
            <a:pPr marL="514350" indent="-514350">
              <a:buFont typeface="+mj-lt"/>
              <a:buAutoNum type="arabicPeriod"/>
            </a:pPr>
            <a:r>
              <a:rPr lang="en-US" sz="3200">
                <a:cs typeface="Calibri"/>
              </a:rPr>
              <a:t>Contracting</a:t>
            </a:r>
          </a:p>
          <a:p>
            <a:pPr marL="514350" indent="-514350">
              <a:buFont typeface="+mj-lt"/>
              <a:buAutoNum type="arabicPeriod"/>
            </a:pPr>
            <a:r>
              <a:rPr lang="en-US" sz="3200">
                <a:cs typeface="Calibri"/>
              </a:rPr>
              <a:t>Preparing for Construction</a:t>
            </a:r>
          </a:p>
          <a:p>
            <a:pPr lvl="1"/>
            <a:r>
              <a:rPr lang="en-US" sz="2800">
                <a:cs typeface="Calibri"/>
              </a:rPr>
              <a:t>If applicable: Design, permitting, bidding</a:t>
            </a:r>
          </a:p>
          <a:p>
            <a:pPr lvl="1"/>
            <a:r>
              <a:rPr lang="en-US" sz="2800">
                <a:cs typeface="Calibri"/>
              </a:rPr>
              <a:t>Pre-construction meeting</a:t>
            </a:r>
          </a:p>
          <a:p>
            <a:pPr marL="514350" indent="-514350">
              <a:buFont typeface="+mj-lt"/>
              <a:buAutoNum type="arabicPeriod"/>
            </a:pPr>
            <a:r>
              <a:rPr lang="en-US" sz="3200">
                <a:cs typeface="Calibri"/>
              </a:rPr>
              <a:t>Construction</a:t>
            </a:r>
          </a:p>
          <a:p>
            <a:pPr marL="514350" indent="-514350">
              <a:buFont typeface="+mj-lt"/>
              <a:buAutoNum type="arabicPeriod"/>
            </a:pPr>
            <a:r>
              <a:rPr lang="en-US" sz="3200">
                <a:cs typeface="Calibri"/>
              </a:rPr>
              <a:t>Completion</a:t>
            </a: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78</a:t>
            </a:fld>
            <a:endParaRPr lang="en-US">
              <a:solidFill>
                <a:schemeClr val="tx1"/>
              </a:solidFill>
            </a:endParaRPr>
          </a:p>
        </p:txBody>
      </p:sp>
      <p:sp>
        <p:nvSpPr>
          <p:cNvPr id="11" name="Content Placeholder 5">
            <a:extLst>
              <a:ext uri="{FF2B5EF4-FFF2-40B4-BE49-F238E27FC236}">
                <a16:creationId xmlns:a16="http://schemas.microsoft.com/office/drawing/2014/main" id="{19335591-DF58-05C0-02A6-760882A7186D}"/>
              </a:ext>
            </a:extLst>
          </p:cNvPr>
          <p:cNvSpPr txBox="1">
            <a:spLocks/>
          </p:cNvSpPr>
          <p:nvPr/>
        </p:nvSpPr>
        <p:spPr>
          <a:xfrm>
            <a:off x="7174877" y="2619744"/>
            <a:ext cx="3868511" cy="348055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500" b="1" u="sng">
                <a:solidFill>
                  <a:srgbClr val="FF0000"/>
                </a:solidFill>
                <a:cs typeface="Calibri"/>
              </a:rPr>
              <a:t>Annual allocations</a:t>
            </a:r>
            <a:r>
              <a:rPr lang="en-US" sz="3500" b="1">
                <a:solidFill>
                  <a:srgbClr val="FF0000"/>
                </a:solidFill>
                <a:cs typeface="Calibri"/>
              </a:rPr>
              <a:t> </a:t>
            </a:r>
          </a:p>
          <a:p>
            <a:pPr marL="0" indent="0" algn="ctr">
              <a:buNone/>
            </a:pPr>
            <a:r>
              <a:rPr lang="en-US" sz="3200" i="1">
                <a:solidFill>
                  <a:srgbClr val="FF0000"/>
                </a:solidFill>
                <a:cs typeface="Calibri"/>
              </a:rPr>
              <a:t>typical timeline</a:t>
            </a:r>
          </a:p>
          <a:p>
            <a:r>
              <a:rPr lang="en-US">
                <a:solidFill>
                  <a:srgbClr val="FF0000"/>
                </a:solidFill>
                <a:cs typeface="Calibri"/>
              </a:rPr>
              <a:t>Approved by SCC in May</a:t>
            </a:r>
          </a:p>
          <a:p>
            <a:r>
              <a:rPr lang="en-US">
                <a:solidFill>
                  <a:srgbClr val="FF0000"/>
                </a:solidFill>
                <a:cs typeface="Calibri"/>
              </a:rPr>
              <a:t>State Budget passes 7/1</a:t>
            </a:r>
          </a:p>
          <a:p>
            <a:r>
              <a:rPr lang="en-US">
                <a:solidFill>
                  <a:srgbClr val="FF0000"/>
                </a:solidFill>
                <a:cs typeface="Calibri"/>
              </a:rPr>
              <a:t>Advances available late summer/early fall</a:t>
            </a:r>
          </a:p>
          <a:p>
            <a:r>
              <a:rPr lang="en-US">
                <a:solidFill>
                  <a:srgbClr val="FF0000"/>
                </a:solidFill>
                <a:cs typeface="Calibri"/>
              </a:rPr>
              <a:t>Districts have 2 years to spend funds</a:t>
            </a: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13" name="Arrow: Right 12">
            <a:extLst>
              <a:ext uri="{FF2B5EF4-FFF2-40B4-BE49-F238E27FC236}">
                <a16:creationId xmlns:a16="http://schemas.microsoft.com/office/drawing/2014/main" id="{CD1CBE8B-7E59-C68B-EE94-0B522DF69FE1}"/>
              </a:ext>
            </a:extLst>
          </p:cNvPr>
          <p:cNvSpPr/>
          <p:nvPr/>
        </p:nvSpPr>
        <p:spPr>
          <a:xfrm rot="10648610">
            <a:off x="2663965" y="3259017"/>
            <a:ext cx="4261217" cy="431588"/>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8889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 - Timing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79</a:t>
            </a:fld>
            <a:endParaRPr lang="en-US">
              <a:solidFill>
                <a:schemeClr val="tx1"/>
              </a:solidFill>
            </a:endParaRPr>
          </a:p>
        </p:txBody>
      </p:sp>
      <p:sp>
        <p:nvSpPr>
          <p:cNvPr id="8" name="Content Placeholder 5">
            <a:extLst>
              <a:ext uri="{FF2B5EF4-FFF2-40B4-BE49-F238E27FC236}">
                <a16:creationId xmlns:a16="http://schemas.microsoft.com/office/drawing/2014/main" id="{67953D9B-9C2E-76C3-4BB5-1A3F0F86A0A6}"/>
              </a:ext>
            </a:extLst>
          </p:cNvPr>
          <p:cNvSpPr txBox="1">
            <a:spLocks/>
          </p:cNvSpPr>
          <p:nvPr/>
        </p:nvSpPr>
        <p:spPr>
          <a:xfrm>
            <a:off x="502820" y="1409928"/>
            <a:ext cx="9684790" cy="43535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200" b="1">
                <a:solidFill>
                  <a:schemeClr val="accent1"/>
                </a:solidFill>
                <a:cs typeface="Calibri"/>
              </a:rPr>
              <a:t>#1 Tip for running an effective local DGLVR Program:</a:t>
            </a:r>
          </a:p>
          <a:p>
            <a:pPr marL="0" indent="0" algn="ctr">
              <a:buNone/>
            </a:pPr>
            <a:r>
              <a:rPr lang="en-US" sz="1600" b="1">
                <a:solidFill>
                  <a:schemeClr val="accent1"/>
                </a:solidFill>
                <a:cs typeface="Calibri"/>
              </a:rPr>
              <a:t>   </a:t>
            </a:r>
          </a:p>
          <a:p>
            <a:pPr marL="0" indent="0" algn="ctr">
              <a:buNone/>
            </a:pPr>
            <a:r>
              <a:rPr lang="en-US" sz="5400" b="1" u="sng">
                <a:solidFill>
                  <a:srgbClr val="002060"/>
                </a:solidFill>
                <a:cs typeface="Calibri"/>
              </a:rPr>
              <a:t>Run an annual program</a:t>
            </a:r>
          </a:p>
          <a:p>
            <a:pPr marL="0" indent="0" algn="ctr">
              <a:buNone/>
            </a:pPr>
            <a:r>
              <a:rPr lang="en-US" sz="4200" b="1">
                <a:solidFill>
                  <a:schemeClr val="accent1"/>
                </a:solidFill>
                <a:cs typeface="Calibri"/>
              </a:rPr>
              <a:t>Where you award DGLVR grants ASAP when annual allocations are received</a:t>
            </a:r>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384236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21739" y="1432393"/>
            <a:ext cx="6853616" cy="473737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b="1" u="sng">
                <a:cs typeface="Calibri"/>
              </a:rPr>
              <a:t>What does a project manager do?</a:t>
            </a:r>
            <a:endParaRPr lang="en-US" sz="3500" b="1">
              <a:cs typeface="Calibri"/>
            </a:endParaRPr>
          </a:p>
          <a:p>
            <a:r>
              <a:rPr lang="en-US">
                <a:cs typeface="Calibri"/>
              </a:rPr>
              <a:t>Bring people together to meet a goal</a:t>
            </a:r>
          </a:p>
          <a:p>
            <a:pPr lvl="1"/>
            <a:r>
              <a:rPr lang="en-US" sz="2800">
                <a:cs typeface="Calibri"/>
              </a:rPr>
              <a:t>Plan and organize</a:t>
            </a:r>
          </a:p>
          <a:p>
            <a:pPr lvl="1"/>
            <a:r>
              <a:rPr lang="en-US" sz="2800">
                <a:cs typeface="Calibri"/>
              </a:rPr>
              <a:t>Break overall goal into smaller tasks</a:t>
            </a:r>
          </a:p>
          <a:p>
            <a:pPr lvl="1"/>
            <a:r>
              <a:rPr lang="en-US" sz="2800">
                <a:cs typeface="Calibri"/>
              </a:rPr>
              <a:t>Prioritize and delegate tasks</a:t>
            </a:r>
          </a:p>
          <a:p>
            <a:pPr lvl="1"/>
            <a:r>
              <a:rPr lang="en-US" sz="2800">
                <a:cs typeface="Calibri"/>
              </a:rPr>
              <a:t>Set timelines</a:t>
            </a:r>
          </a:p>
          <a:p>
            <a:pPr lvl="1"/>
            <a:r>
              <a:rPr lang="en-US" sz="2800">
                <a:cs typeface="Calibri"/>
              </a:rPr>
              <a:t>check in to make sure tasks are being completed in a timely manner</a:t>
            </a:r>
          </a:p>
          <a:p>
            <a:pPr lvl="1"/>
            <a:r>
              <a:rPr lang="en-US" sz="2800">
                <a:cs typeface="Calibri"/>
              </a:rPr>
              <a:t>Break down barriers to help team accomplish tasks</a:t>
            </a:r>
          </a:p>
          <a:p>
            <a:pPr lvl="1"/>
            <a:r>
              <a:rPr lang="en-US" sz="2800">
                <a:cs typeface="Calibri"/>
              </a:rPr>
              <a:t>Facilitate communication between team members</a:t>
            </a:r>
          </a:p>
          <a:p>
            <a:pPr lvl="1"/>
            <a:endParaRPr lang="en-US">
              <a:cs typeface="Calibri"/>
            </a:endParaRPr>
          </a:p>
          <a:p>
            <a:pPr lvl="1"/>
            <a:endParaRPr lang="en-US">
              <a:cs typeface="Calibri"/>
            </a:endParaRPr>
          </a:p>
          <a:p>
            <a:pPr marL="0" indent="0">
              <a:buNone/>
            </a:pPr>
            <a:endParaRPr lang="en-US" sz="3200" b="1" u="sng">
              <a:solidFill>
                <a:schemeClr val="accent1"/>
              </a:solidFill>
              <a:cs typeface="Calibri"/>
            </a:endParaRPr>
          </a:p>
          <a:p>
            <a:pPr marL="0" indent="0">
              <a:buNone/>
            </a:pPr>
            <a:endParaRPr lang="en-US" sz="3200" b="1">
              <a:cs typeface="Calibri"/>
            </a:endParaRPr>
          </a:p>
          <a:p>
            <a:pPr marL="0" indent="0">
              <a:buNone/>
            </a:pPr>
            <a:endParaRPr lang="en-US" sz="32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8</a:t>
            </a:fld>
            <a:endParaRPr lang="en-US">
              <a:solidFill>
                <a:schemeClr val="tx1"/>
              </a:solidFill>
            </a:endParaRPr>
          </a:p>
        </p:txBody>
      </p:sp>
      <p:pic>
        <p:nvPicPr>
          <p:cNvPr id="5" name="Picture 4">
            <a:extLst>
              <a:ext uri="{FF2B5EF4-FFF2-40B4-BE49-F238E27FC236}">
                <a16:creationId xmlns:a16="http://schemas.microsoft.com/office/drawing/2014/main" id="{B5FFFD47-BB2A-8AD5-06EB-7C714FF588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1642" y="1820424"/>
            <a:ext cx="4254875" cy="4254875"/>
          </a:xfrm>
          <a:prstGeom prst="rect">
            <a:avLst/>
          </a:prstGeom>
        </p:spPr>
      </p:pic>
      <p:sp>
        <p:nvSpPr>
          <p:cNvPr id="9" name="TextBox 8">
            <a:extLst>
              <a:ext uri="{FF2B5EF4-FFF2-40B4-BE49-F238E27FC236}">
                <a16:creationId xmlns:a16="http://schemas.microsoft.com/office/drawing/2014/main" id="{5F4ACCF3-E0E5-41EA-675C-8EABC1BE8DE5}"/>
              </a:ext>
            </a:extLst>
          </p:cNvPr>
          <p:cNvSpPr txBox="1"/>
          <p:nvPr/>
        </p:nvSpPr>
        <p:spPr>
          <a:xfrm>
            <a:off x="295831" y="6187073"/>
            <a:ext cx="9451529" cy="338554"/>
          </a:xfrm>
          <a:prstGeom prst="rect">
            <a:avLst/>
          </a:prstGeom>
          <a:noFill/>
        </p:spPr>
        <p:txBody>
          <a:bodyPr wrap="square" rtlCol="0">
            <a:spAutoFit/>
          </a:bodyPr>
          <a:lstStyle/>
          <a:p>
            <a:r>
              <a:rPr lang="en-US" sz="1600">
                <a:hlinkClick r:id="rId5"/>
              </a:rPr>
              <a:t>https://tse4.mm.bing.net/th/id/OIP.7S_bVOyRY9FCR1SY1vNbeQHaHa?w=630&amp;h=630&amp;rs=1&amp;pid=ImgDetMain</a:t>
            </a:r>
            <a:r>
              <a:rPr lang="en-US" sz="1600"/>
              <a:t> </a:t>
            </a:r>
          </a:p>
        </p:txBody>
      </p:sp>
    </p:spTree>
    <p:extLst>
      <p:ext uri="{BB962C8B-B14F-4D97-AF65-F5344CB8AC3E}">
        <p14:creationId xmlns:p14="http://schemas.microsoft.com/office/powerpoint/2010/main" val="25416331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261052"/>
            <a:ext cx="11819970" cy="1515377"/>
          </a:xfrm>
        </p:spPr>
        <p:txBody>
          <a:bodyPr vert="horz" lIns="91440" tIns="45720" rIns="91440" bIns="45720" rtlCol="0" anchor="t">
            <a:normAutofit/>
          </a:bodyPr>
          <a:lstStyle/>
          <a:p>
            <a:r>
              <a:rPr lang="en-US" sz="3200">
                <a:cs typeface="Calibri"/>
              </a:rPr>
              <a:t>Be ready to contract projects with new FY funds as soon as the funds are available (Fiscal Year: July 1 – June 30)</a:t>
            </a:r>
          </a:p>
          <a:p>
            <a:pPr marL="457200" lvl="1" indent="0">
              <a:buNone/>
            </a:pPr>
            <a:endParaRPr lang="en-US" sz="2800">
              <a:cs typeface="Calibri"/>
            </a:endParaRPr>
          </a:p>
          <a:p>
            <a:pPr lvl="1"/>
            <a:endParaRPr lang="en-US" sz="2800">
              <a:cs typeface="Calibri"/>
            </a:endParaRPr>
          </a:p>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 - Timing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grpSp>
        <p:nvGrpSpPr>
          <p:cNvPr id="32" name="Group 31">
            <a:extLst>
              <a:ext uri="{FF2B5EF4-FFF2-40B4-BE49-F238E27FC236}">
                <a16:creationId xmlns:a16="http://schemas.microsoft.com/office/drawing/2014/main" id="{D1C82954-B1A8-02DA-B1DC-92FBEC2C2442}"/>
              </a:ext>
            </a:extLst>
          </p:cNvPr>
          <p:cNvGrpSpPr/>
          <p:nvPr/>
        </p:nvGrpSpPr>
        <p:grpSpPr>
          <a:xfrm>
            <a:off x="949469" y="2506814"/>
            <a:ext cx="9144000" cy="3149515"/>
            <a:chOff x="933450" y="2572457"/>
            <a:chExt cx="9144000" cy="3149515"/>
          </a:xfrm>
        </p:grpSpPr>
        <p:sp>
          <p:nvSpPr>
            <p:cNvPr id="40" name="TextBox 39">
              <a:extLst>
                <a:ext uri="{FF2B5EF4-FFF2-40B4-BE49-F238E27FC236}">
                  <a16:creationId xmlns:a16="http://schemas.microsoft.com/office/drawing/2014/main" id="{0FE226EC-0B2A-0D3B-C1CA-6866A2DB3E86}"/>
                </a:ext>
              </a:extLst>
            </p:cNvPr>
            <p:cNvSpPr txBox="1"/>
            <p:nvPr/>
          </p:nvSpPr>
          <p:spPr>
            <a:xfrm>
              <a:off x="933450" y="2572457"/>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2022                      2023                       2024                       2025                        2026                       2027</a:t>
              </a:r>
            </a:p>
          </p:txBody>
        </p:sp>
        <p:cxnSp>
          <p:nvCxnSpPr>
            <p:cNvPr id="41" name="Straight Connector 40">
              <a:extLst>
                <a:ext uri="{FF2B5EF4-FFF2-40B4-BE49-F238E27FC236}">
                  <a16:creationId xmlns:a16="http://schemas.microsoft.com/office/drawing/2014/main" id="{27A8CFB9-8DF9-2CF0-3C28-3AF067239A1E}"/>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BB1AFD-75DF-FD17-1D68-ABF5A06C13C0}"/>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1C0694A-2EFD-0682-7308-DD07B5CA53CC}"/>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227006-CCAC-4AC6-E5BD-5C3576370E2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DDD3D1-4DAA-F756-E673-3964C86630D0}"/>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CE7B371-10EE-A60F-21DE-31E3FC1C6B9A}"/>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98CA9D6D-EFF3-4CF2-C517-DAEF7236A6C9}"/>
              </a:ext>
            </a:extLst>
          </p:cNvPr>
          <p:cNvSpPr txBox="1"/>
          <p:nvPr/>
        </p:nvSpPr>
        <p:spPr>
          <a:xfrm>
            <a:off x="7105183" y="3740351"/>
            <a:ext cx="3518814" cy="400110"/>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FY 2025-26 funds</a:t>
            </a:r>
          </a:p>
        </p:txBody>
      </p:sp>
      <p:pic>
        <p:nvPicPr>
          <p:cNvPr id="37" name="Graphic 36" descr="Excavator">
            <a:extLst>
              <a:ext uri="{FF2B5EF4-FFF2-40B4-BE49-F238E27FC236}">
                <a16:creationId xmlns:a16="http://schemas.microsoft.com/office/drawing/2014/main" id="{AF0744F9-C4F2-C9DD-3A91-14CBC22965C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96140" y="3024198"/>
            <a:ext cx="622467" cy="689847"/>
          </a:xfrm>
          <a:prstGeom prst="rect">
            <a:avLst/>
          </a:prstGeom>
        </p:spPr>
      </p:pic>
      <p:grpSp>
        <p:nvGrpSpPr>
          <p:cNvPr id="8" name="Group 7">
            <a:extLst>
              <a:ext uri="{FF2B5EF4-FFF2-40B4-BE49-F238E27FC236}">
                <a16:creationId xmlns:a16="http://schemas.microsoft.com/office/drawing/2014/main" id="{F2C29EFC-649D-49D6-87E1-6774360377F7}"/>
              </a:ext>
            </a:extLst>
          </p:cNvPr>
          <p:cNvGrpSpPr/>
          <p:nvPr/>
        </p:nvGrpSpPr>
        <p:grpSpPr>
          <a:xfrm>
            <a:off x="3199605" y="3245780"/>
            <a:ext cx="4699303" cy="1200329"/>
            <a:chOff x="1769612" y="4671555"/>
            <a:chExt cx="4699303" cy="1200329"/>
          </a:xfrm>
        </p:grpSpPr>
        <p:sp>
          <p:nvSpPr>
            <p:cNvPr id="4" name="Oval 3">
              <a:extLst>
                <a:ext uri="{FF2B5EF4-FFF2-40B4-BE49-F238E27FC236}">
                  <a16:creationId xmlns:a16="http://schemas.microsoft.com/office/drawing/2014/main" id="{606E05DB-1E44-4806-BABF-F71CEB595B4D}"/>
                </a:ext>
              </a:extLst>
            </p:cNvPr>
            <p:cNvSpPr/>
            <p:nvPr/>
          </p:nvSpPr>
          <p:spPr>
            <a:xfrm>
              <a:off x="4880747" y="4964208"/>
              <a:ext cx="1588168" cy="7700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4AEC50-0170-422C-B646-CDD5BABF1430}"/>
                </a:ext>
              </a:extLst>
            </p:cNvPr>
            <p:cNvSpPr txBox="1"/>
            <p:nvPr/>
          </p:nvSpPr>
          <p:spPr>
            <a:xfrm>
              <a:off x="1769612" y="4671555"/>
              <a:ext cx="32555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panose="020F0502020204030204"/>
                  <a:ea typeface="+mn-ea"/>
                  <a:cs typeface="+mn-cs"/>
                </a:rPr>
                <a:t>Use 2025 to prepare for projects that will be constructed in 2026</a:t>
              </a:r>
            </a:p>
          </p:txBody>
        </p:sp>
      </p:grpSp>
      <p:sp>
        <p:nvSpPr>
          <p:cNvPr id="3" name="TextBox 2">
            <a:extLst>
              <a:ext uri="{FF2B5EF4-FFF2-40B4-BE49-F238E27FC236}">
                <a16:creationId xmlns:a16="http://schemas.microsoft.com/office/drawing/2014/main" id="{2A804134-B24E-9635-8F72-1A617DDF7C33}"/>
              </a:ext>
            </a:extLst>
          </p:cNvPr>
          <p:cNvSpPr txBox="1"/>
          <p:nvPr/>
        </p:nvSpPr>
        <p:spPr>
          <a:xfrm>
            <a:off x="6803486" y="3097391"/>
            <a:ext cx="7748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rPr>
              <a:t>July 1</a:t>
            </a:r>
          </a:p>
        </p:txBody>
      </p:sp>
      <p:cxnSp>
        <p:nvCxnSpPr>
          <p:cNvPr id="9" name="Straight Arrow Connector 8">
            <a:extLst>
              <a:ext uri="{FF2B5EF4-FFF2-40B4-BE49-F238E27FC236}">
                <a16:creationId xmlns:a16="http://schemas.microsoft.com/office/drawing/2014/main" id="{2A08A3F5-D01F-0698-A79C-C89528CADBE6}"/>
              </a:ext>
            </a:extLst>
          </p:cNvPr>
          <p:cNvCxnSpPr>
            <a:cxnSpLocks/>
          </p:cNvCxnSpPr>
          <p:nvPr/>
        </p:nvCxnSpPr>
        <p:spPr>
          <a:xfrm flipH="1">
            <a:off x="7105183" y="3392050"/>
            <a:ext cx="2126" cy="3219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22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 - Timing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92861"/>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40" name="TextBox 39">
            <a:extLst>
              <a:ext uri="{FF2B5EF4-FFF2-40B4-BE49-F238E27FC236}">
                <a16:creationId xmlns:a16="http://schemas.microsoft.com/office/drawing/2014/main" id="{0FE226EC-0B2A-0D3B-C1CA-6866A2DB3E86}"/>
              </a:ext>
            </a:extLst>
          </p:cNvPr>
          <p:cNvSpPr txBox="1"/>
          <p:nvPr/>
        </p:nvSpPr>
        <p:spPr>
          <a:xfrm>
            <a:off x="186355" y="1829754"/>
            <a:ext cx="11391563" cy="923330"/>
          </a:xfrm>
          <a:prstGeom prst="rect">
            <a:avLst/>
          </a:prstGeom>
          <a:noFill/>
        </p:spPr>
        <p:txBody>
          <a:bodyPr wrap="square" rtlCol="0">
            <a:spAutoFit/>
          </a:bodyPr>
          <a:lstStyle/>
          <a:p>
            <a:pPr>
              <a:defRPr/>
            </a:pPr>
            <a:r>
              <a:rPr kumimoji="0" lang="en-US" sz="1800" b="1" i="0" u="none" strike="noStrike" kern="1200" cap="none" spc="0" normalizeH="0" baseline="0" noProof="0">
                <a:ln>
                  <a:noFill/>
                </a:ln>
                <a:solidFill>
                  <a:prstClr val="black"/>
                </a:solidFill>
                <a:effectLst/>
                <a:uLnTx/>
                <a:uFillTx/>
                <a:latin typeface="Calibri"/>
                <a:ea typeface="+mn-ea"/>
                <a:cs typeface="+mn-cs"/>
              </a:rPr>
              <a:t>Jan</a:t>
            </a:r>
            <a:r>
              <a:rPr lang="en-US" b="1">
                <a:solidFill>
                  <a:prstClr val="black"/>
                </a:solidFill>
                <a:latin typeface="Calibri"/>
              </a:rPr>
              <a:t>       </a:t>
            </a:r>
            <a:r>
              <a:rPr kumimoji="0" lang="en-US" sz="1800" b="1" i="0" u="none" strike="noStrike" kern="1200" cap="none" spc="0" normalizeH="0" baseline="0" noProof="0">
                <a:ln>
                  <a:noFill/>
                </a:ln>
                <a:solidFill>
                  <a:prstClr val="black"/>
                </a:solidFill>
                <a:effectLst/>
                <a:uLnTx/>
                <a:uFillTx/>
                <a:latin typeface="Calibri"/>
                <a:ea typeface="+mn-ea"/>
                <a:cs typeface="+mn-cs"/>
              </a:rPr>
              <a:t>April          July         Oct            Jan </a:t>
            </a:r>
            <a:r>
              <a:rPr lang="en-US" b="1">
                <a:solidFill>
                  <a:prstClr val="black"/>
                </a:solidFill>
                <a:latin typeface="Calibri"/>
              </a:rPr>
              <a:t>       </a:t>
            </a:r>
            <a:r>
              <a:rPr kumimoji="0" lang="en-US" sz="1800" b="1" i="0" u="none" strike="noStrike" kern="1200" cap="none" spc="0" normalizeH="0" baseline="0" noProof="0">
                <a:ln>
                  <a:noFill/>
                </a:ln>
                <a:solidFill>
                  <a:prstClr val="black"/>
                </a:solidFill>
                <a:effectLst/>
                <a:uLnTx/>
                <a:uFillTx/>
                <a:latin typeface="Calibri"/>
                <a:ea typeface="+mn-ea"/>
                <a:cs typeface="+mn-cs"/>
              </a:rPr>
              <a:t>April        July         Oct         Jan </a:t>
            </a:r>
            <a:r>
              <a:rPr lang="en-US" b="1">
                <a:solidFill>
                  <a:prstClr val="black"/>
                </a:solidFill>
                <a:latin typeface="Calibri"/>
              </a:rPr>
              <a:t>      </a:t>
            </a:r>
            <a:r>
              <a:rPr kumimoji="0" lang="en-US" sz="1800" b="1" i="0" u="none" strike="noStrike" kern="1200" cap="none" spc="0" normalizeH="0" baseline="0" noProof="0">
                <a:ln>
                  <a:noFill/>
                </a:ln>
                <a:solidFill>
                  <a:prstClr val="black"/>
                </a:solidFill>
                <a:effectLst/>
                <a:uLnTx/>
                <a:uFillTx/>
                <a:latin typeface="Calibri"/>
                <a:ea typeface="+mn-ea"/>
                <a:cs typeface="+mn-cs"/>
              </a:rPr>
              <a:t>April         July         Oct         Jan</a:t>
            </a:r>
          </a:p>
          <a:p>
            <a:pPr>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cxnSp>
        <p:nvCxnSpPr>
          <p:cNvPr id="41" name="Straight Connector 40">
            <a:extLst>
              <a:ext uri="{FF2B5EF4-FFF2-40B4-BE49-F238E27FC236}">
                <a16:creationId xmlns:a16="http://schemas.microsoft.com/office/drawing/2014/main" id="{27A8CFB9-8DF9-2CF0-3C28-3AF067239A1E}"/>
              </a:ext>
            </a:extLst>
          </p:cNvPr>
          <p:cNvCxnSpPr>
            <a:cxnSpLocks/>
          </p:cNvCxnSpPr>
          <p:nvPr/>
        </p:nvCxnSpPr>
        <p:spPr>
          <a:xfrm>
            <a:off x="474339" y="2152309"/>
            <a:ext cx="0" cy="3588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BB1AFD-75DF-FD17-1D68-ABF5A06C13C0}"/>
              </a:ext>
            </a:extLst>
          </p:cNvPr>
          <p:cNvCxnSpPr>
            <a:cxnSpLocks/>
          </p:cNvCxnSpPr>
          <p:nvPr/>
        </p:nvCxnSpPr>
        <p:spPr>
          <a:xfrm>
            <a:off x="2135499" y="2152309"/>
            <a:ext cx="0" cy="3561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1C0694A-2EFD-0682-7308-DD07B5CA53CC}"/>
              </a:ext>
            </a:extLst>
          </p:cNvPr>
          <p:cNvCxnSpPr>
            <a:cxnSpLocks/>
          </p:cNvCxnSpPr>
          <p:nvPr/>
        </p:nvCxnSpPr>
        <p:spPr>
          <a:xfrm>
            <a:off x="3796659" y="2152309"/>
            <a:ext cx="0"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227006-CCAC-4AC6-E5BD-5C3576370E2F}"/>
              </a:ext>
            </a:extLst>
          </p:cNvPr>
          <p:cNvCxnSpPr>
            <a:cxnSpLocks/>
          </p:cNvCxnSpPr>
          <p:nvPr/>
        </p:nvCxnSpPr>
        <p:spPr>
          <a:xfrm>
            <a:off x="5421960" y="2152309"/>
            <a:ext cx="0" cy="3588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DDD3D1-4DAA-F756-E673-3964C86630D0}"/>
              </a:ext>
            </a:extLst>
          </p:cNvPr>
          <p:cNvCxnSpPr>
            <a:cxnSpLocks/>
          </p:cNvCxnSpPr>
          <p:nvPr/>
        </p:nvCxnSpPr>
        <p:spPr>
          <a:xfrm>
            <a:off x="7118979" y="2152309"/>
            <a:ext cx="0"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CE7B371-10EE-A60F-21DE-31E3FC1C6B9A}"/>
              </a:ext>
            </a:extLst>
          </p:cNvPr>
          <p:cNvCxnSpPr>
            <a:cxnSpLocks/>
          </p:cNvCxnSpPr>
          <p:nvPr/>
        </p:nvCxnSpPr>
        <p:spPr>
          <a:xfrm>
            <a:off x="8780139" y="2152309"/>
            <a:ext cx="0"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EDC2C7-F905-4799-4287-985D665676F9}"/>
              </a:ext>
            </a:extLst>
          </p:cNvPr>
          <p:cNvCxnSpPr>
            <a:cxnSpLocks/>
          </p:cNvCxnSpPr>
          <p:nvPr/>
        </p:nvCxnSpPr>
        <p:spPr>
          <a:xfrm>
            <a:off x="4607068" y="2152309"/>
            <a:ext cx="0" cy="3561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ADF93A-9CEC-9E39-D771-7FDED96ED3DB}"/>
              </a:ext>
            </a:extLst>
          </p:cNvPr>
          <p:cNvCxnSpPr>
            <a:cxnSpLocks/>
          </p:cNvCxnSpPr>
          <p:nvPr/>
        </p:nvCxnSpPr>
        <p:spPr>
          <a:xfrm flipH="1">
            <a:off x="2973801" y="2152309"/>
            <a:ext cx="1"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A90D27-4CBF-5B7A-C539-9EC32596EF52}"/>
              </a:ext>
            </a:extLst>
          </p:cNvPr>
          <p:cNvCxnSpPr>
            <a:cxnSpLocks/>
          </p:cNvCxnSpPr>
          <p:nvPr/>
        </p:nvCxnSpPr>
        <p:spPr>
          <a:xfrm>
            <a:off x="1308057" y="2198481"/>
            <a:ext cx="0" cy="3542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B47F18-ECDF-A140-44D4-5A5D0690D866}"/>
              </a:ext>
            </a:extLst>
          </p:cNvPr>
          <p:cNvCxnSpPr>
            <a:cxnSpLocks/>
          </p:cNvCxnSpPr>
          <p:nvPr/>
        </p:nvCxnSpPr>
        <p:spPr>
          <a:xfrm>
            <a:off x="7950903" y="2152309"/>
            <a:ext cx="0" cy="3516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EF47F4-6F72-EFE8-F0F0-5CB0BBB1D0D5}"/>
              </a:ext>
            </a:extLst>
          </p:cNvPr>
          <p:cNvCxnSpPr>
            <a:cxnSpLocks/>
          </p:cNvCxnSpPr>
          <p:nvPr/>
        </p:nvCxnSpPr>
        <p:spPr>
          <a:xfrm>
            <a:off x="6256574" y="2152309"/>
            <a:ext cx="0" cy="3525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2EEA75-2E5C-70FF-C720-1D89BA8A92E1}"/>
              </a:ext>
            </a:extLst>
          </p:cNvPr>
          <p:cNvCxnSpPr>
            <a:cxnSpLocks/>
          </p:cNvCxnSpPr>
          <p:nvPr/>
        </p:nvCxnSpPr>
        <p:spPr>
          <a:xfrm>
            <a:off x="9601197" y="2152309"/>
            <a:ext cx="0" cy="352596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2B39050-ED43-BAA2-D2F3-46DA9F4FC177}"/>
              </a:ext>
            </a:extLst>
          </p:cNvPr>
          <p:cNvSpPr txBox="1"/>
          <p:nvPr/>
        </p:nvSpPr>
        <p:spPr>
          <a:xfrm>
            <a:off x="1706193" y="1176360"/>
            <a:ext cx="8586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2025</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6F33B99E-52BB-1F4D-67F2-E3DC4B5269FA}"/>
              </a:ext>
            </a:extLst>
          </p:cNvPr>
          <p:cNvSpPr txBox="1"/>
          <p:nvPr/>
        </p:nvSpPr>
        <p:spPr>
          <a:xfrm>
            <a:off x="8363175" y="1204271"/>
            <a:ext cx="8586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2027</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293" name="Straight Connector 292">
            <a:extLst>
              <a:ext uri="{FF2B5EF4-FFF2-40B4-BE49-F238E27FC236}">
                <a16:creationId xmlns:a16="http://schemas.microsoft.com/office/drawing/2014/main" id="{185B731D-FC03-1C3D-6473-8FFEB2DA3CDF}"/>
              </a:ext>
            </a:extLst>
          </p:cNvPr>
          <p:cNvCxnSpPr>
            <a:cxnSpLocks/>
          </p:cNvCxnSpPr>
          <p:nvPr/>
        </p:nvCxnSpPr>
        <p:spPr>
          <a:xfrm>
            <a:off x="10381126" y="2215062"/>
            <a:ext cx="0" cy="3525964"/>
          </a:xfrm>
          <a:prstGeom prst="line">
            <a:avLst/>
          </a:prstGeom>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E294EC10-42A4-58E3-F8E5-B57C22912FDE}"/>
              </a:ext>
            </a:extLst>
          </p:cNvPr>
          <p:cNvSpPr txBox="1"/>
          <p:nvPr/>
        </p:nvSpPr>
        <p:spPr>
          <a:xfrm>
            <a:off x="4992654" y="1189323"/>
            <a:ext cx="8586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2026</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296" name="Straight Connector 295">
            <a:extLst>
              <a:ext uri="{FF2B5EF4-FFF2-40B4-BE49-F238E27FC236}">
                <a16:creationId xmlns:a16="http://schemas.microsoft.com/office/drawing/2014/main" id="{FD438937-6FCB-DEA7-7839-720D425C69F4}"/>
              </a:ext>
            </a:extLst>
          </p:cNvPr>
          <p:cNvCxnSpPr>
            <a:cxnSpLocks/>
          </p:cNvCxnSpPr>
          <p:nvPr/>
        </p:nvCxnSpPr>
        <p:spPr>
          <a:xfrm>
            <a:off x="7118979" y="1196786"/>
            <a:ext cx="0" cy="4840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F8F7B2C-1E65-06AA-35F8-8AFE5ECBCEAA}"/>
              </a:ext>
            </a:extLst>
          </p:cNvPr>
          <p:cNvCxnSpPr>
            <a:cxnSpLocks/>
          </p:cNvCxnSpPr>
          <p:nvPr/>
        </p:nvCxnSpPr>
        <p:spPr>
          <a:xfrm>
            <a:off x="3806626" y="1196786"/>
            <a:ext cx="0" cy="4840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4" name="Group 303">
            <a:extLst>
              <a:ext uri="{FF2B5EF4-FFF2-40B4-BE49-F238E27FC236}">
                <a16:creationId xmlns:a16="http://schemas.microsoft.com/office/drawing/2014/main" id="{D113FCFF-6AB2-3519-AFB5-0DCB66E4F766}"/>
              </a:ext>
            </a:extLst>
          </p:cNvPr>
          <p:cNvGrpSpPr/>
          <p:nvPr/>
        </p:nvGrpSpPr>
        <p:grpSpPr>
          <a:xfrm>
            <a:off x="1471766" y="1624888"/>
            <a:ext cx="858611" cy="4264926"/>
            <a:chOff x="2751425" y="1606958"/>
            <a:chExt cx="858611" cy="4264926"/>
          </a:xfrm>
        </p:grpSpPr>
        <p:sp>
          <p:nvSpPr>
            <p:cNvPr id="301" name="TextBox 300">
              <a:extLst>
                <a:ext uri="{FF2B5EF4-FFF2-40B4-BE49-F238E27FC236}">
                  <a16:creationId xmlns:a16="http://schemas.microsoft.com/office/drawing/2014/main" id="{57B96415-7D11-8FB0-31D7-C6A34FCB7B82}"/>
                </a:ext>
              </a:extLst>
            </p:cNvPr>
            <p:cNvSpPr txBox="1"/>
            <p:nvPr/>
          </p:nvSpPr>
          <p:spPr>
            <a:xfrm>
              <a:off x="2751425" y="1606958"/>
              <a:ext cx="8586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Today</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cxnSp>
          <p:nvCxnSpPr>
            <p:cNvPr id="302" name="Straight Connector 301">
              <a:extLst>
                <a:ext uri="{FF2B5EF4-FFF2-40B4-BE49-F238E27FC236}">
                  <a16:creationId xmlns:a16="http://schemas.microsoft.com/office/drawing/2014/main" id="{933954D2-BA03-01B0-12BC-AD80AF13B92C}"/>
                </a:ext>
              </a:extLst>
            </p:cNvPr>
            <p:cNvCxnSpPr>
              <a:cxnSpLocks/>
            </p:cNvCxnSpPr>
            <p:nvPr/>
          </p:nvCxnSpPr>
          <p:spPr>
            <a:xfrm>
              <a:off x="3180731" y="1919089"/>
              <a:ext cx="0" cy="395279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725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 - Timing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92861"/>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40" name="TextBox 39">
            <a:extLst>
              <a:ext uri="{FF2B5EF4-FFF2-40B4-BE49-F238E27FC236}">
                <a16:creationId xmlns:a16="http://schemas.microsoft.com/office/drawing/2014/main" id="{0FE226EC-0B2A-0D3B-C1CA-6866A2DB3E86}"/>
              </a:ext>
            </a:extLst>
          </p:cNvPr>
          <p:cNvSpPr txBox="1"/>
          <p:nvPr/>
        </p:nvSpPr>
        <p:spPr>
          <a:xfrm>
            <a:off x="186355" y="1829754"/>
            <a:ext cx="11391563" cy="923330"/>
          </a:xfrm>
          <a:prstGeom prst="rect">
            <a:avLst/>
          </a:prstGeom>
          <a:noFill/>
        </p:spPr>
        <p:txBody>
          <a:bodyPr wrap="square" rtlCol="0">
            <a:spAutoFit/>
          </a:bodyPr>
          <a:lstStyle/>
          <a:p>
            <a:pPr>
              <a:defRPr/>
            </a:pPr>
            <a:r>
              <a:rPr kumimoji="0" lang="en-US" sz="1800" b="1" i="0" u="none" strike="noStrike" kern="1200" cap="none" spc="0" normalizeH="0" baseline="0" noProof="0">
                <a:ln>
                  <a:noFill/>
                </a:ln>
                <a:solidFill>
                  <a:prstClr val="black"/>
                </a:solidFill>
                <a:effectLst/>
                <a:uLnTx/>
                <a:uFillTx/>
                <a:latin typeface="Calibri"/>
                <a:ea typeface="+mn-ea"/>
                <a:cs typeface="+mn-cs"/>
              </a:rPr>
              <a:t>Jan</a:t>
            </a:r>
            <a:r>
              <a:rPr lang="en-US" b="1">
                <a:solidFill>
                  <a:prstClr val="black"/>
                </a:solidFill>
                <a:latin typeface="Calibri"/>
              </a:rPr>
              <a:t>       </a:t>
            </a:r>
            <a:r>
              <a:rPr kumimoji="0" lang="en-US" sz="1800" b="1" i="0" u="none" strike="noStrike" kern="1200" cap="none" spc="0" normalizeH="0" baseline="0" noProof="0">
                <a:ln>
                  <a:noFill/>
                </a:ln>
                <a:solidFill>
                  <a:prstClr val="black"/>
                </a:solidFill>
                <a:effectLst/>
                <a:uLnTx/>
                <a:uFillTx/>
                <a:latin typeface="Calibri"/>
                <a:ea typeface="+mn-ea"/>
                <a:cs typeface="+mn-cs"/>
              </a:rPr>
              <a:t>April          July         Oct            Jan </a:t>
            </a:r>
            <a:r>
              <a:rPr lang="en-US" b="1">
                <a:solidFill>
                  <a:prstClr val="black"/>
                </a:solidFill>
                <a:latin typeface="Calibri"/>
              </a:rPr>
              <a:t>       </a:t>
            </a:r>
            <a:r>
              <a:rPr kumimoji="0" lang="en-US" sz="1800" b="1" i="0" u="none" strike="noStrike" kern="1200" cap="none" spc="0" normalizeH="0" baseline="0" noProof="0">
                <a:ln>
                  <a:noFill/>
                </a:ln>
                <a:solidFill>
                  <a:prstClr val="black"/>
                </a:solidFill>
                <a:effectLst/>
                <a:uLnTx/>
                <a:uFillTx/>
                <a:latin typeface="Calibri"/>
                <a:ea typeface="+mn-ea"/>
                <a:cs typeface="+mn-cs"/>
              </a:rPr>
              <a:t>April        July         Oct         Jan </a:t>
            </a:r>
            <a:r>
              <a:rPr lang="en-US" b="1">
                <a:solidFill>
                  <a:prstClr val="black"/>
                </a:solidFill>
                <a:latin typeface="Calibri"/>
              </a:rPr>
              <a:t>      </a:t>
            </a:r>
            <a:r>
              <a:rPr kumimoji="0" lang="en-US" sz="1800" b="1" i="0" u="none" strike="noStrike" kern="1200" cap="none" spc="0" normalizeH="0" baseline="0" noProof="0">
                <a:ln>
                  <a:noFill/>
                </a:ln>
                <a:solidFill>
                  <a:prstClr val="black"/>
                </a:solidFill>
                <a:effectLst/>
                <a:uLnTx/>
                <a:uFillTx/>
                <a:latin typeface="Calibri"/>
                <a:ea typeface="+mn-ea"/>
                <a:cs typeface="+mn-cs"/>
              </a:rPr>
              <a:t>April         July         Oct         Jan</a:t>
            </a:r>
          </a:p>
          <a:p>
            <a:pPr>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cxnSp>
        <p:nvCxnSpPr>
          <p:cNvPr id="41" name="Straight Connector 40">
            <a:extLst>
              <a:ext uri="{FF2B5EF4-FFF2-40B4-BE49-F238E27FC236}">
                <a16:creationId xmlns:a16="http://schemas.microsoft.com/office/drawing/2014/main" id="{27A8CFB9-8DF9-2CF0-3C28-3AF067239A1E}"/>
              </a:ext>
            </a:extLst>
          </p:cNvPr>
          <p:cNvCxnSpPr>
            <a:cxnSpLocks/>
          </p:cNvCxnSpPr>
          <p:nvPr/>
        </p:nvCxnSpPr>
        <p:spPr>
          <a:xfrm>
            <a:off x="474339" y="2152309"/>
            <a:ext cx="0" cy="3588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BB1AFD-75DF-FD17-1D68-ABF5A06C13C0}"/>
              </a:ext>
            </a:extLst>
          </p:cNvPr>
          <p:cNvCxnSpPr>
            <a:cxnSpLocks/>
          </p:cNvCxnSpPr>
          <p:nvPr/>
        </p:nvCxnSpPr>
        <p:spPr>
          <a:xfrm>
            <a:off x="2135499" y="2152309"/>
            <a:ext cx="0" cy="3561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1C0694A-2EFD-0682-7308-DD07B5CA53CC}"/>
              </a:ext>
            </a:extLst>
          </p:cNvPr>
          <p:cNvCxnSpPr>
            <a:cxnSpLocks/>
          </p:cNvCxnSpPr>
          <p:nvPr/>
        </p:nvCxnSpPr>
        <p:spPr>
          <a:xfrm>
            <a:off x="3796659" y="2152309"/>
            <a:ext cx="0"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227006-CCAC-4AC6-E5BD-5C3576370E2F}"/>
              </a:ext>
            </a:extLst>
          </p:cNvPr>
          <p:cNvCxnSpPr>
            <a:cxnSpLocks/>
          </p:cNvCxnSpPr>
          <p:nvPr/>
        </p:nvCxnSpPr>
        <p:spPr>
          <a:xfrm>
            <a:off x="5421960" y="2152309"/>
            <a:ext cx="0" cy="3588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DDD3D1-4DAA-F756-E673-3964C86630D0}"/>
              </a:ext>
            </a:extLst>
          </p:cNvPr>
          <p:cNvCxnSpPr>
            <a:cxnSpLocks/>
          </p:cNvCxnSpPr>
          <p:nvPr/>
        </p:nvCxnSpPr>
        <p:spPr>
          <a:xfrm>
            <a:off x="7118979" y="2152309"/>
            <a:ext cx="0"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CE7B371-10EE-A60F-21DE-31E3FC1C6B9A}"/>
              </a:ext>
            </a:extLst>
          </p:cNvPr>
          <p:cNvCxnSpPr>
            <a:cxnSpLocks/>
          </p:cNvCxnSpPr>
          <p:nvPr/>
        </p:nvCxnSpPr>
        <p:spPr>
          <a:xfrm>
            <a:off x="8780139" y="2152309"/>
            <a:ext cx="0"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EDC2C7-F905-4799-4287-985D665676F9}"/>
              </a:ext>
            </a:extLst>
          </p:cNvPr>
          <p:cNvCxnSpPr>
            <a:cxnSpLocks/>
          </p:cNvCxnSpPr>
          <p:nvPr/>
        </p:nvCxnSpPr>
        <p:spPr>
          <a:xfrm>
            <a:off x="4607068" y="2152309"/>
            <a:ext cx="0" cy="3561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ADF93A-9CEC-9E39-D771-7FDED96ED3DB}"/>
              </a:ext>
            </a:extLst>
          </p:cNvPr>
          <p:cNvCxnSpPr>
            <a:cxnSpLocks/>
          </p:cNvCxnSpPr>
          <p:nvPr/>
        </p:nvCxnSpPr>
        <p:spPr>
          <a:xfrm flipH="1">
            <a:off x="2973801" y="2152309"/>
            <a:ext cx="1"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A90D27-4CBF-5B7A-C539-9EC32596EF52}"/>
              </a:ext>
            </a:extLst>
          </p:cNvPr>
          <p:cNvCxnSpPr>
            <a:cxnSpLocks/>
          </p:cNvCxnSpPr>
          <p:nvPr/>
        </p:nvCxnSpPr>
        <p:spPr>
          <a:xfrm>
            <a:off x="1308057" y="2198481"/>
            <a:ext cx="0" cy="3542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B47F18-ECDF-A140-44D4-5A5D0690D866}"/>
              </a:ext>
            </a:extLst>
          </p:cNvPr>
          <p:cNvCxnSpPr>
            <a:cxnSpLocks/>
          </p:cNvCxnSpPr>
          <p:nvPr/>
        </p:nvCxnSpPr>
        <p:spPr>
          <a:xfrm>
            <a:off x="7950903" y="2152309"/>
            <a:ext cx="0" cy="3516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EF47F4-6F72-EFE8-F0F0-5CB0BBB1D0D5}"/>
              </a:ext>
            </a:extLst>
          </p:cNvPr>
          <p:cNvCxnSpPr>
            <a:cxnSpLocks/>
          </p:cNvCxnSpPr>
          <p:nvPr/>
        </p:nvCxnSpPr>
        <p:spPr>
          <a:xfrm>
            <a:off x="6256574" y="2152309"/>
            <a:ext cx="0" cy="3525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2EEA75-2E5C-70FF-C720-1D89BA8A92E1}"/>
              </a:ext>
            </a:extLst>
          </p:cNvPr>
          <p:cNvCxnSpPr>
            <a:cxnSpLocks/>
          </p:cNvCxnSpPr>
          <p:nvPr/>
        </p:nvCxnSpPr>
        <p:spPr>
          <a:xfrm>
            <a:off x="9601197" y="2152309"/>
            <a:ext cx="0" cy="352596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2B39050-ED43-BAA2-D2F3-46DA9F4FC177}"/>
              </a:ext>
            </a:extLst>
          </p:cNvPr>
          <p:cNvSpPr txBox="1"/>
          <p:nvPr/>
        </p:nvSpPr>
        <p:spPr>
          <a:xfrm>
            <a:off x="1706193" y="1176360"/>
            <a:ext cx="8586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2025</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6F33B99E-52BB-1F4D-67F2-E3DC4B5269FA}"/>
              </a:ext>
            </a:extLst>
          </p:cNvPr>
          <p:cNvSpPr txBox="1"/>
          <p:nvPr/>
        </p:nvSpPr>
        <p:spPr>
          <a:xfrm>
            <a:off x="8363175" y="1204271"/>
            <a:ext cx="8586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2027</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293" name="Straight Connector 292">
            <a:extLst>
              <a:ext uri="{FF2B5EF4-FFF2-40B4-BE49-F238E27FC236}">
                <a16:creationId xmlns:a16="http://schemas.microsoft.com/office/drawing/2014/main" id="{185B731D-FC03-1C3D-6473-8FFEB2DA3CDF}"/>
              </a:ext>
            </a:extLst>
          </p:cNvPr>
          <p:cNvCxnSpPr>
            <a:cxnSpLocks/>
          </p:cNvCxnSpPr>
          <p:nvPr/>
        </p:nvCxnSpPr>
        <p:spPr>
          <a:xfrm>
            <a:off x="10381126" y="2215062"/>
            <a:ext cx="0" cy="3525964"/>
          </a:xfrm>
          <a:prstGeom prst="line">
            <a:avLst/>
          </a:prstGeom>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E294EC10-42A4-58E3-F8E5-B57C22912FDE}"/>
              </a:ext>
            </a:extLst>
          </p:cNvPr>
          <p:cNvSpPr txBox="1"/>
          <p:nvPr/>
        </p:nvSpPr>
        <p:spPr>
          <a:xfrm>
            <a:off x="4992654" y="1189323"/>
            <a:ext cx="8586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2026</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296" name="Straight Connector 295">
            <a:extLst>
              <a:ext uri="{FF2B5EF4-FFF2-40B4-BE49-F238E27FC236}">
                <a16:creationId xmlns:a16="http://schemas.microsoft.com/office/drawing/2014/main" id="{FD438937-6FCB-DEA7-7839-720D425C69F4}"/>
              </a:ext>
            </a:extLst>
          </p:cNvPr>
          <p:cNvCxnSpPr>
            <a:cxnSpLocks/>
          </p:cNvCxnSpPr>
          <p:nvPr/>
        </p:nvCxnSpPr>
        <p:spPr>
          <a:xfrm>
            <a:off x="7118979" y="1196786"/>
            <a:ext cx="0" cy="4840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F8F7B2C-1E65-06AA-35F8-8AFE5ECBCEAA}"/>
              </a:ext>
            </a:extLst>
          </p:cNvPr>
          <p:cNvCxnSpPr>
            <a:cxnSpLocks/>
          </p:cNvCxnSpPr>
          <p:nvPr/>
        </p:nvCxnSpPr>
        <p:spPr>
          <a:xfrm>
            <a:off x="3806626" y="1196786"/>
            <a:ext cx="0" cy="4840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4" name="Group 303">
            <a:extLst>
              <a:ext uri="{FF2B5EF4-FFF2-40B4-BE49-F238E27FC236}">
                <a16:creationId xmlns:a16="http://schemas.microsoft.com/office/drawing/2014/main" id="{D113FCFF-6AB2-3519-AFB5-0DCB66E4F766}"/>
              </a:ext>
            </a:extLst>
          </p:cNvPr>
          <p:cNvGrpSpPr/>
          <p:nvPr/>
        </p:nvGrpSpPr>
        <p:grpSpPr>
          <a:xfrm>
            <a:off x="1471766" y="1624888"/>
            <a:ext cx="858611" cy="4264926"/>
            <a:chOff x="2751425" y="1606958"/>
            <a:chExt cx="858611" cy="4264926"/>
          </a:xfrm>
        </p:grpSpPr>
        <p:sp>
          <p:nvSpPr>
            <p:cNvPr id="301" name="TextBox 300">
              <a:extLst>
                <a:ext uri="{FF2B5EF4-FFF2-40B4-BE49-F238E27FC236}">
                  <a16:creationId xmlns:a16="http://schemas.microsoft.com/office/drawing/2014/main" id="{57B96415-7D11-8FB0-31D7-C6A34FCB7B82}"/>
                </a:ext>
              </a:extLst>
            </p:cNvPr>
            <p:cNvSpPr txBox="1"/>
            <p:nvPr/>
          </p:nvSpPr>
          <p:spPr>
            <a:xfrm>
              <a:off x="2751425" y="1606958"/>
              <a:ext cx="8586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Today</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cxnSp>
          <p:nvCxnSpPr>
            <p:cNvPr id="302" name="Straight Connector 301">
              <a:extLst>
                <a:ext uri="{FF2B5EF4-FFF2-40B4-BE49-F238E27FC236}">
                  <a16:creationId xmlns:a16="http://schemas.microsoft.com/office/drawing/2014/main" id="{933954D2-BA03-01B0-12BC-AD80AF13B92C}"/>
                </a:ext>
              </a:extLst>
            </p:cNvPr>
            <p:cNvCxnSpPr>
              <a:cxnSpLocks/>
            </p:cNvCxnSpPr>
            <p:nvPr/>
          </p:nvCxnSpPr>
          <p:spPr>
            <a:xfrm>
              <a:off x="3180731" y="1919089"/>
              <a:ext cx="0" cy="395279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D7CD6660-9B47-0D07-BFC9-546C4857AF52}"/>
              </a:ext>
            </a:extLst>
          </p:cNvPr>
          <p:cNvSpPr txBox="1"/>
          <p:nvPr/>
        </p:nvSpPr>
        <p:spPr>
          <a:xfrm>
            <a:off x="-68471" y="2208225"/>
            <a:ext cx="1381113" cy="1169551"/>
          </a:xfrm>
          <a:prstGeom prst="rect">
            <a:avLst/>
          </a:prstGeom>
          <a:solidFill>
            <a:srgbClr val="FFFFFF">
              <a:alpha val="61961"/>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Pre-app meetings</a:t>
            </a:r>
            <a:r>
              <a:rPr kumimoji="0" lang="en-US" b="1" i="0" u="none" strike="noStrike" kern="1200" cap="none" spc="0" normalizeH="0" noProof="0">
                <a:ln>
                  <a:noFill/>
                </a:ln>
                <a:solidFill>
                  <a:srgbClr val="FF0000"/>
                </a:solidFill>
                <a:effectLst/>
                <a:uLnTx/>
                <a:uFillTx/>
                <a:latin typeface="Calibri"/>
                <a:ea typeface="+mn-ea"/>
                <a:cs typeface="+mn-cs"/>
              </a:rPr>
              <a:t> </a:t>
            </a:r>
            <a:r>
              <a:rPr kumimoji="0" lang="en-US" sz="1400" b="1" i="0" u="none" strike="noStrike" kern="1200" cap="none" spc="0" normalizeH="0" noProof="0">
                <a:ln>
                  <a:noFill/>
                </a:ln>
                <a:solidFill>
                  <a:srgbClr val="FF0000"/>
                </a:solidFill>
                <a:effectLst/>
                <a:uLnTx/>
                <a:uFillTx/>
                <a:latin typeface="Calibri"/>
                <a:ea typeface="+mn-ea"/>
                <a:cs typeface="+mn-cs"/>
              </a:rPr>
              <a:t>(</a:t>
            </a:r>
            <a:r>
              <a:rPr kumimoji="0" lang="en-US" sz="1600" b="1" i="0" u="none" strike="noStrike" kern="1200" cap="none" spc="0" normalizeH="0" noProof="0">
                <a:ln>
                  <a:noFill/>
                </a:ln>
                <a:solidFill>
                  <a:srgbClr val="FF0000"/>
                </a:solidFill>
                <a:effectLst/>
                <a:uLnTx/>
                <a:uFillTx/>
                <a:latin typeface="Calibri"/>
                <a:ea typeface="+mn-ea"/>
                <a:cs typeface="+mn-cs"/>
              </a:rPr>
              <a:t>start previous fall)</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C2271BB2-A2BA-1669-30E7-274D8BA409DA}"/>
              </a:ext>
            </a:extLst>
          </p:cNvPr>
          <p:cNvSpPr txBox="1"/>
          <p:nvPr/>
        </p:nvSpPr>
        <p:spPr>
          <a:xfrm>
            <a:off x="1540297" y="3669284"/>
            <a:ext cx="1305497" cy="646331"/>
          </a:xfrm>
          <a:prstGeom prst="rect">
            <a:avLst/>
          </a:prstGeom>
          <a:solidFill>
            <a:srgbClr val="FFFF00">
              <a:alpha val="61961"/>
            </a:srgb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Contract 2</a:t>
            </a:r>
            <a:r>
              <a:rPr lang="en-US" b="1">
                <a:solidFill>
                  <a:srgbClr val="FF0000"/>
                </a:solidFill>
                <a:latin typeface="Calibri"/>
              </a:rPr>
              <a:t>5</a:t>
            </a:r>
            <a:r>
              <a:rPr kumimoji="0" lang="en-US" b="1" i="0" u="none" strike="noStrike" kern="1200" cap="none" spc="0" normalizeH="0" baseline="0" noProof="0">
                <a:ln>
                  <a:noFill/>
                </a:ln>
                <a:solidFill>
                  <a:srgbClr val="FF0000"/>
                </a:solidFill>
                <a:effectLst/>
                <a:uLnTx/>
                <a:uFillTx/>
                <a:latin typeface="Calibri"/>
                <a:ea typeface="+mn-ea"/>
                <a:cs typeface="+mn-cs"/>
              </a:rPr>
              <a:t>-26 funds</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7027BE00-CEF1-2904-35C7-1D7115CEEF3F}"/>
              </a:ext>
            </a:extLst>
          </p:cNvPr>
          <p:cNvSpPr txBox="1"/>
          <p:nvPr/>
        </p:nvSpPr>
        <p:spPr>
          <a:xfrm>
            <a:off x="2141266" y="4405525"/>
            <a:ext cx="2446080" cy="646331"/>
          </a:xfrm>
          <a:prstGeom prst="rect">
            <a:avLst/>
          </a:prstGeom>
          <a:solidFill>
            <a:srgbClr val="FFFFFF">
              <a:alpha val="61961"/>
            </a:srgb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Design, permitting, bidding</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AB5BED56-1571-2326-204A-C9CC5D51892C}"/>
              </a:ext>
            </a:extLst>
          </p:cNvPr>
          <p:cNvGrpSpPr/>
          <p:nvPr/>
        </p:nvGrpSpPr>
        <p:grpSpPr>
          <a:xfrm>
            <a:off x="4618776" y="4239212"/>
            <a:ext cx="1610053" cy="1059179"/>
            <a:chOff x="4596305" y="3981465"/>
            <a:chExt cx="1610053" cy="1059179"/>
          </a:xfrm>
        </p:grpSpPr>
        <p:pic>
          <p:nvPicPr>
            <p:cNvPr id="8" name="Graphic 7" descr="Excavator">
              <a:extLst>
                <a:ext uri="{FF2B5EF4-FFF2-40B4-BE49-F238E27FC236}">
                  <a16:creationId xmlns:a16="http://schemas.microsoft.com/office/drawing/2014/main" id="{C51A95B3-D063-B644-8DE2-0067B09DEAC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24283" y="3981465"/>
              <a:ext cx="622467" cy="689847"/>
            </a:xfrm>
            <a:prstGeom prst="rect">
              <a:avLst/>
            </a:prstGeom>
          </p:spPr>
        </p:pic>
        <p:sp>
          <p:nvSpPr>
            <p:cNvPr id="9" name="TextBox 8">
              <a:extLst>
                <a:ext uri="{FF2B5EF4-FFF2-40B4-BE49-F238E27FC236}">
                  <a16:creationId xmlns:a16="http://schemas.microsoft.com/office/drawing/2014/main" id="{4BDD41DA-2010-75D9-71F1-9DCD3CD1B4F9}"/>
                </a:ext>
              </a:extLst>
            </p:cNvPr>
            <p:cNvSpPr txBox="1"/>
            <p:nvPr/>
          </p:nvSpPr>
          <p:spPr>
            <a:xfrm>
              <a:off x="4596305" y="4671312"/>
              <a:ext cx="1610053" cy="369332"/>
            </a:xfrm>
            <a:prstGeom prst="rect">
              <a:avLst/>
            </a:prstGeom>
            <a:solidFill>
              <a:srgbClr val="FFFFFF">
                <a:alpha val="61961"/>
              </a:srgb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construction</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51091B39-EF06-F78C-D46C-C1F5C7AAF381}"/>
              </a:ext>
            </a:extLst>
          </p:cNvPr>
          <p:cNvSpPr txBox="1"/>
          <p:nvPr/>
        </p:nvSpPr>
        <p:spPr>
          <a:xfrm>
            <a:off x="5846574" y="5218317"/>
            <a:ext cx="1336267" cy="923330"/>
          </a:xfrm>
          <a:prstGeom prst="rect">
            <a:avLst/>
          </a:prstGeom>
          <a:solidFill>
            <a:srgbClr val="FFFFFF">
              <a:alpha val="61961"/>
            </a:srgb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Completion &amp; final payment</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E4699F82-F92A-CBE2-6855-160D41995655}"/>
              </a:ext>
            </a:extLst>
          </p:cNvPr>
          <p:cNvSpPr txBox="1"/>
          <p:nvPr/>
        </p:nvSpPr>
        <p:spPr>
          <a:xfrm>
            <a:off x="1149980" y="2730216"/>
            <a:ext cx="1064883" cy="923330"/>
          </a:xfrm>
          <a:prstGeom prst="rect">
            <a:avLst/>
          </a:prstGeom>
          <a:solidFill>
            <a:srgbClr val="FFFFFF">
              <a:alpha val="61961"/>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QAB &amp; CD board meetings</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21119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0" grpId="0" animBg="1"/>
      <p:bldP spid="2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 - Timing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92861"/>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40" name="TextBox 39">
            <a:extLst>
              <a:ext uri="{FF2B5EF4-FFF2-40B4-BE49-F238E27FC236}">
                <a16:creationId xmlns:a16="http://schemas.microsoft.com/office/drawing/2014/main" id="{0FE226EC-0B2A-0D3B-C1CA-6866A2DB3E86}"/>
              </a:ext>
            </a:extLst>
          </p:cNvPr>
          <p:cNvSpPr txBox="1"/>
          <p:nvPr/>
        </p:nvSpPr>
        <p:spPr>
          <a:xfrm>
            <a:off x="186355" y="1829754"/>
            <a:ext cx="11391563" cy="923330"/>
          </a:xfrm>
          <a:prstGeom prst="rect">
            <a:avLst/>
          </a:prstGeom>
          <a:noFill/>
        </p:spPr>
        <p:txBody>
          <a:bodyPr wrap="square" rtlCol="0">
            <a:spAutoFit/>
          </a:bodyPr>
          <a:lstStyle/>
          <a:p>
            <a:pPr>
              <a:defRPr/>
            </a:pPr>
            <a:r>
              <a:rPr kumimoji="0" lang="en-US" sz="1800" b="1" i="0" u="none" strike="noStrike" kern="1200" cap="none" spc="0" normalizeH="0" baseline="0" noProof="0">
                <a:ln>
                  <a:noFill/>
                </a:ln>
                <a:solidFill>
                  <a:prstClr val="black"/>
                </a:solidFill>
                <a:effectLst/>
                <a:uLnTx/>
                <a:uFillTx/>
                <a:latin typeface="Calibri"/>
                <a:ea typeface="+mn-ea"/>
                <a:cs typeface="+mn-cs"/>
              </a:rPr>
              <a:t>Jan</a:t>
            </a:r>
            <a:r>
              <a:rPr lang="en-US" b="1">
                <a:solidFill>
                  <a:prstClr val="black"/>
                </a:solidFill>
                <a:latin typeface="Calibri"/>
              </a:rPr>
              <a:t>       </a:t>
            </a:r>
            <a:r>
              <a:rPr kumimoji="0" lang="en-US" sz="1800" b="1" i="0" u="none" strike="noStrike" kern="1200" cap="none" spc="0" normalizeH="0" baseline="0" noProof="0">
                <a:ln>
                  <a:noFill/>
                </a:ln>
                <a:solidFill>
                  <a:prstClr val="black"/>
                </a:solidFill>
                <a:effectLst/>
                <a:uLnTx/>
                <a:uFillTx/>
                <a:latin typeface="Calibri"/>
                <a:ea typeface="+mn-ea"/>
                <a:cs typeface="+mn-cs"/>
              </a:rPr>
              <a:t>April          July         Oct            Jan </a:t>
            </a:r>
            <a:r>
              <a:rPr lang="en-US" b="1">
                <a:solidFill>
                  <a:prstClr val="black"/>
                </a:solidFill>
                <a:latin typeface="Calibri"/>
              </a:rPr>
              <a:t>       </a:t>
            </a:r>
            <a:r>
              <a:rPr kumimoji="0" lang="en-US" sz="1800" b="1" i="0" u="none" strike="noStrike" kern="1200" cap="none" spc="0" normalizeH="0" baseline="0" noProof="0">
                <a:ln>
                  <a:noFill/>
                </a:ln>
                <a:solidFill>
                  <a:prstClr val="black"/>
                </a:solidFill>
                <a:effectLst/>
                <a:uLnTx/>
                <a:uFillTx/>
                <a:latin typeface="Calibri"/>
                <a:ea typeface="+mn-ea"/>
                <a:cs typeface="+mn-cs"/>
              </a:rPr>
              <a:t>April        July         Oct         Jan </a:t>
            </a:r>
            <a:r>
              <a:rPr lang="en-US" b="1">
                <a:solidFill>
                  <a:prstClr val="black"/>
                </a:solidFill>
                <a:latin typeface="Calibri"/>
              </a:rPr>
              <a:t>      </a:t>
            </a:r>
            <a:r>
              <a:rPr kumimoji="0" lang="en-US" sz="1800" b="1" i="0" u="none" strike="noStrike" kern="1200" cap="none" spc="0" normalizeH="0" baseline="0" noProof="0">
                <a:ln>
                  <a:noFill/>
                </a:ln>
                <a:solidFill>
                  <a:prstClr val="black"/>
                </a:solidFill>
                <a:effectLst/>
                <a:uLnTx/>
                <a:uFillTx/>
                <a:latin typeface="Calibri"/>
                <a:ea typeface="+mn-ea"/>
                <a:cs typeface="+mn-cs"/>
              </a:rPr>
              <a:t>April         July         Oct         Jan</a:t>
            </a:r>
          </a:p>
          <a:p>
            <a:pPr>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cxnSp>
        <p:nvCxnSpPr>
          <p:cNvPr id="41" name="Straight Connector 40">
            <a:extLst>
              <a:ext uri="{FF2B5EF4-FFF2-40B4-BE49-F238E27FC236}">
                <a16:creationId xmlns:a16="http://schemas.microsoft.com/office/drawing/2014/main" id="{27A8CFB9-8DF9-2CF0-3C28-3AF067239A1E}"/>
              </a:ext>
            </a:extLst>
          </p:cNvPr>
          <p:cNvCxnSpPr>
            <a:cxnSpLocks/>
          </p:cNvCxnSpPr>
          <p:nvPr/>
        </p:nvCxnSpPr>
        <p:spPr>
          <a:xfrm>
            <a:off x="474339" y="2152309"/>
            <a:ext cx="0" cy="3588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BB1AFD-75DF-FD17-1D68-ABF5A06C13C0}"/>
              </a:ext>
            </a:extLst>
          </p:cNvPr>
          <p:cNvCxnSpPr>
            <a:cxnSpLocks/>
          </p:cNvCxnSpPr>
          <p:nvPr/>
        </p:nvCxnSpPr>
        <p:spPr>
          <a:xfrm>
            <a:off x="2135499" y="2152309"/>
            <a:ext cx="0" cy="3561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1C0694A-2EFD-0682-7308-DD07B5CA53CC}"/>
              </a:ext>
            </a:extLst>
          </p:cNvPr>
          <p:cNvCxnSpPr>
            <a:cxnSpLocks/>
          </p:cNvCxnSpPr>
          <p:nvPr/>
        </p:nvCxnSpPr>
        <p:spPr>
          <a:xfrm>
            <a:off x="3796659" y="2152309"/>
            <a:ext cx="0"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227006-CCAC-4AC6-E5BD-5C3576370E2F}"/>
              </a:ext>
            </a:extLst>
          </p:cNvPr>
          <p:cNvCxnSpPr>
            <a:cxnSpLocks/>
          </p:cNvCxnSpPr>
          <p:nvPr/>
        </p:nvCxnSpPr>
        <p:spPr>
          <a:xfrm>
            <a:off x="5421960" y="2152309"/>
            <a:ext cx="0" cy="3588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DDD3D1-4DAA-F756-E673-3964C86630D0}"/>
              </a:ext>
            </a:extLst>
          </p:cNvPr>
          <p:cNvCxnSpPr>
            <a:cxnSpLocks/>
          </p:cNvCxnSpPr>
          <p:nvPr/>
        </p:nvCxnSpPr>
        <p:spPr>
          <a:xfrm>
            <a:off x="7118979" y="2152309"/>
            <a:ext cx="0"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CE7B371-10EE-A60F-21DE-31E3FC1C6B9A}"/>
              </a:ext>
            </a:extLst>
          </p:cNvPr>
          <p:cNvCxnSpPr>
            <a:cxnSpLocks/>
          </p:cNvCxnSpPr>
          <p:nvPr/>
        </p:nvCxnSpPr>
        <p:spPr>
          <a:xfrm>
            <a:off x="8780139" y="2152309"/>
            <a:ext cx="0"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EDC2C7-F905-4799-4287-985D665676F9}"/>
              </a:ext>
            </a:extLst>
          </p:cNvPr>
          <p:cNvCxnSpPr>
            <a:cxnSpLocks/>
          </p:cNvCxnSpPr>
          <p:nvPr/>
        </p:nvCxnSpPr>
        <p:spPr>
          <a:xfrm>
            <a:off x="4607068" y="2152309"/>
            <a:ext cx="0" cy="3561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ADF93A-9CEC-9E39-D771-7FDED96ED3DB}"/>
              </a:ext>
            </a:extLst>
          </p:cNvPr>
          <p:cNvCxnSpPr>
            <a:cxnSpLocks/>
          </p:cNvCxnSpPr>
          <p:nvPr/>
        </p:nvCxnSpPr>
        <p:spPr>
          <a:xfrm flipH="1">
            <a:off x="2973801" y="2152309"/>
            <a:ext cx="1"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A90D27-4CBF-5B7A-C539-9EC32596EF52}"/>
              </a:ext>
            </a:extLst>
          </p:cNvPr>
          <p:cNvCxnSpPr>
            <a:cxnSpLocks/>
          </p:cNvCxnSpPr>
          <p:nvPr/>
        </p:nvCxnSpPr>
        <p:spPr>
          <a:xfrm>
            <a:off x="1308057" y="2198481"/>
            <a:ext cx="0" cy="3542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B47F18-ECDF-A140-44D4-5A5D0690D866}"/>
              </a:ext>
            </a:extLst>
          </p:cNvPr>
          <p:cNvCxnSpPr>
            <a:cxnSpLocks/>
          </p:cNvCxnSpPr>
          <p:nvPr/>
        </p:nvCxnSpPr>
        <p:spPr>
          <a:xfrm>
            <a:off x="7950903" y="2152309"/>
            <a:ext cx="0" cy="3516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EF47F4-6F72-EFE8-F0F0-5CB0BBB1D0D5}"/>
              </a:ext>
            </a:extLst>
          </p:cNvPr>
          <p:cNvCxnSpPr>
            <a:cxnSpLocks/>
          </p:cNvCxnSpPr>
          <p:nvPr/>
        </p:nvCxnSpPr>
        <p:spPr>
          <a:xfrm>
            <a:off x="6256574" y="2152309"/>
            <a:ext cx="0" cy="3525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2EEA75-2E5C-70FF-C720-1D89BA8A92E1}"/>
              </a:ext>
            </a:extLst>
          </p:cNvPr>
          <p:cNvCxnSpPr>
            <a:cxnSpLocks/>
          </p:cNvCxnSpPr>
          <p:nvPr/>
        </p:nvCxnSpPr>
        <p:spPr>
          <a:xfrm>
            <a:off x="9601197" y="2152309"/>
            <a:ext cx="0" cy="352596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2B39050-ED43-BAA2-D2F3-46DA9F4FC177}"/>
              </a:ext>
            </a:extLst>
          </p:cNvPr>
          <p:cNvSpPr txBox="1"/>
          <p:nvPr/>
        </p:nvSpPr>
        <p:spPr>
          <a:xfrm>
            <a:off x="1706193" y="1176360"/>
            <a:ext cx="8586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2025</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6F33B99E-52BB-1F4D-67F2-E3DC4B5269FA}"/>
              </a:ext>
            </a:extLst>
          </p:cNvPr>
          <p:cNvSpPr txBox="1"/>
          <p:nvPr/>
        </p:nvSpPr>
        <p:spPr>
          <a:xfrm>
            <a:off x="8363175" y="1204271"/>
            <a:ext cx="8586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2027</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293" name="Straight Connector 292">
            <a:extLst>
              <a:ext uri="{FF2B5EF4-FFF2-40B4-BE49-F238E27FC236}">
                <a16:creationId xmlns:a16="http://schemas.microsoft.com/office/drawing/2014/main" id="{185B731D-FC03-1C3D-6473-8FFEB2DA3CDF}"/>
              </a:ext>
            </a:extLst>
          </p:cNvPr>
          <p:cNvCxnSpPr>
            <a:cxnSpLocks/>
          </p:cNvCxnSpPr>
          <p:nvPr/>
        </p:nvCxnSpPr>
        <p:spPr>
          <a:xfrm>
            <a:off x="10381126" y="2215062"/>
            <a:ext cx="0" cy="3525964"/>
          </a:xfrm>
          <a:prstGeom prst="line">
            <a:avLst/>
          </a:prstGeom>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E294EC10-42A4-58E3-F8E5-B57C22912FDE}"/>
              </a:ext>
            </a:extLst>
          </p:cNvPr>
          <p:cNvSpPr txBox="1"/>
          <p:nvPr/>
        </p:nvSpPr>
        <p:spPr>
          <a:xfrm>
            <a:off x="4992654" y="1189323"/>
            <a:ext cx="8586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2026</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296" name="Straight Connector 295">
            <a:extLst>
              <a:ext uri="{FF2B5EF4-FFF2-40B4-BE49-F238E27FC236}">
                <a16:creationId xmlns:a16="http://schemas.microsoft.com/office/drawing/2014/main" id="{FD438937-6FCB-DEA7-7839-720D425C69F4}"/>
              </a:ext>
            </a:extLst>
          </p:cNvPr>
          <p:cNvCxnSpPr>
            <a:cxnSpLocks/>
          </p:cNvCxnSpPr>
          <p:nvPr/>
        </p:nvCxnSpPr>
        <p:spPr>
          <a:xfrm>
            <a:off x="7118979" y="1196786"/>
            <a:ext cx="0" cy="4840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F8F7B2C-1E65-06AA-35F8-8AFE5ECBCEAA}"/>
              </a:ext>
            </a:extLst>
          </p:cNvPr>
          <p:cNvCxnSpPr>
            <a:cxnSpLocks/>
          </p:cNvCxnSpPr>
          <p:nvPr/>
        </p:nvCxnSpPr>
        <p:spPr>
          <a:xfrm>
            <a:off x="3806626" y="1196786"/>
            <a:ext cx="0" cy="4840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4" name="Group 303">
            <a:extLst>
              <a:ext uri="{FF2B5EF4-FFF2-40B4-BE49-F238E27FC236}">
                <a16:creationId xmlns:a16="http://schemas.microsoft.com/office/drawing/2014/main" id="{D113FCFF-6AB2-3519-AFB5-0DCB66E4F766}"/>
              </a:ext>
            </a:extLst>
          </p:cNvPr>
          <p:cNvGrpSpPr/>
          <p:nvPr/>
        </p:nvGrpSpPr>
        <p:grpSpPr>
          <a:xfrm>
            <a:off x="1471766" y="1624888"/>
            <a:ext cx="858611" cy="4264926"/>
            <a:chOff x="2751425" y="1606958"/>
            <a:chExt cx="858611" cy="4264926"/>
          </a:xfrm>
        </p:grpSpPr>
        <p:sp>
          <p:nvSpPr>
            <p:cNvPr id="301" name="TextBox 300">
              <a:extLst>
                <a:ext uri="{FF2B5EF4-FFF2-40B4-BE49-F238E27FC236}">
                  <a16:creationId xmlns:a16="http://schemas.microsoft.com/office/drawing/2014/main" id="{57B96415-7D11-8FB0-31D7-C6A34FCB7B82}"/>
                </a:ext>
              </a:extLst>
            </p:cNvPr>
            <p:cNvSpPr txBox="1"/>
            <p:nvPr/>
          </p:nvSpPr>
          <p:spPr>
            <a:xfrm>
              <a:off x="2751425" y="1606958"/>
              <a:ext cx="8586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Today</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cxnSp>
          <p:nvCxnSpPr>
            <p:cNvPr id="302" name="Straight Connector 301">
              <a:extLst>
                <a:ext uri="{FF2B5EF4-FFF2-40B4-BE49-F238E27FC236}">
                  <a16:creationId xmlns:a16="http://schemas.microsoft.com/office/drawing/2014/main" id="{933954D2-BA03-01B0-12BC-AD80AF13B92C}"/>
                </a:ext>
              </a:extLst>
            </p:cNvPr>
            <p:cNvCxnSpPr>
              <a:cxnSpLocks/>
            </p:cNvCxnSpPr>
            <p:nvPr/>
          </p:nvCxnSpPr>
          <p:spPr>
            <a:xfrm>
              <a:off x="3180731" y="1919089"/>
              <a:ext cx="0" cy="395279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D7CD6660-9B47-0D07-BFC9-546C4857AF52}"/>
              </a:ext>
            </a:extLst>
          </p:cNvPr>
          <p:cNvSpPr txBox="1"/>
          <p:nvPr/>
        </p:nvSpPr>
        <p:spPr>
          <a:xfrm>
            <a:off x="-68471" y="2208225"/>
            <a:ext cx="1381113" cy="1169551"/>
          </a:xfrm>
          <a:prstGeom prst="rect">
            <a:avLst/>
          </a:prstGeom>
          <a:solidFill>
            <a:srgbClr val="FFFFFF">
              <a:alpha val="61961"/>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Pre-app meetings</a:t>
            </a:r>
            <a:r>
              <a:rPr kumimoji="0" lang="en-US" b="1" i="0" u="none" strike="noStrike" kern="1200" cap="none" spc="0" normalizeH="0" noProof="0">
                <a:ln>
                  <a:noFill/>
                </a:ln>
                <a:solidFill>
                  <a:srgbClr val="FF0000"/>
                </a:solidFill>
                <a:effectLst/>
                <a:uLnTx/>
                <a:uFillTx/>
                <a:latin typeface="Calibri"/>
                <a:ea typeface="+mn-ea"/>
                <a:cs typeface="+mn-cs"/>
              </a:rPr>
              <a:t> </a:t>
            </a:r>
            <a:r>
              <a:rPr kumimoji="0" lang="en-US" sz="1400" b="1" i="0" u="none" strike="noStrike" kern="1200" cap="none" spc="0" normalizeH="0" noProof="0">
                <a:ln>
                  <a:noFill/>
                </a:ln>
                <a:solidFill>
                  <a:srgbClr val="FF0000"/>
                </a:solidFill>
                <a:effectLst/>
                <a:uLnTx/>
                <a:uFillTx/>
                <a:latin typeface="Calibri"/>
                <a:ea typeface="+mn-ea"/>
                <a:cs typeface="+mn-cs"/>
              </a:rPr>
              <a:t>(</a:t>
            </a:r>
            <a:r>
              <a:rPr kumimoji="0" lang="en-US" sz="1600" b="1" i="0" u="none" strike="noStrike" kern="1200" cap="none" spc="0" normalizeH="0" noProof="0">
                <a:ln>
                  <a:noFill/>
                </a:ln>
                <a:solidFill>
                  <a:srgbClr val="FF0000"/>
                </a:solidFill>
                <a:effectLst/>
                <a:uLnTx/>
                <a:uFillTx/>
                <a:latin typeface="Calibri"/>
                <a:ea typeface="+mn-ea"/>
                <a:cs typeface="+mn-cs"/>
              </a:rPr>
              <a:t>start previous fall)</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C2271BB2-A2BA-1669-30E7-274D8BA409DA}"/>
              </a:ext>
            </a:extLst>
          </p:cNvPr>
          <p:cNvSpPr txBox="1"/>
          <p:nvPr/>
        </p:nvSpPr>
        <p:spPr>
          <a:xfrm>
            <a:off x="1540297" y="3669284"/>
            <a:ext cx="1305497" cy="646331"/>
          </a:xfrm>
          <a:prstGeom prst="rect">
            <a:avLst/>
          </a:prstGeom>
          <a:solidFill>
            <a:srgbClr val="FFFF00">
              <a:alpha val="61961"/>
            </a:srgb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Contract 25-26 funds</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7027BE00-CEF1-2904-35C7-1D7115CEEF3F}"/>
              </a:ext>
            </a:extLst>
          </p:cNvPr>
          <p:cNvSpPr txBox="1"/>
          <p:nvPr/>
        </p:nvSpPr>
        <p:spPr>
          <a:xfrm>
            <a:off x="2141266" y="4405525"/>
            <a:ext cx="2446080" cy="646331"/>
          </a:xfrm>
          <a:prstGeom prst="rect">
            <a:avLst/>
          </a:prstGeom>
          <a:solidFill>
            <a:srgbClr val="FFFFFF">
              <a:alpha val="61961"/>
            </a:srgb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Design, permitting, bidding</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AB5BED56-1571-2326-204A-C9CC5D51892C}"/>
              </a:ext>
            </a:extLst>
          </p:cNvPr>
          <p:cNvGrpSpPr/>
          <p:nvPr/>
        </p:nvGrpSpPr>
        <p:grpSpPr>
          <a:xfrm>
            <a:off x="4618776" y="4239212"/>
            <a:ext cx="1610053" cy="1059179"/>
            <a:chOff x="4596305" y="3981465"/>
            <a:chExt cx="1610053" cy="1059179"/>
          </a:xfrm>
        </p:grpSpPr>
        <p:pic>
          <p:nvPicPr>
            <p:cNvPr id="8" name="Graphic 7" descr="Excavator">
              <a:extLst>
                <a:ext uri="{FF2B5EF4-FFF2-40B4-BE49-F238E27FC236}">
                  <a16:creationId xmlns:a16="http://schemas.microsoft.com/office/drawing/2014/main" id="{C51A95B3-D063-B644-8DE2-0067B09DEAC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24283" y="3981465"/>
              <a:ext cx="622467" cy="689847"/>
            </a:xfrm>
            <a:prstGeom prst="rect">
              <a:avLst/>
            </a:prstGeom>
          </p:spPr>
        </p:pic>
        <p:sp>
          <p:nvSpPr>
            <p:cNvPr id="9" name="TextBox 8">
              <a:extLst>
                <a:ext uri="{FF2B5EF4-FFF2-40B4-BE49-F238E27FC236}">
                  <a16:creationId xmlns:a16="http://schemas.microsoft.com/office/drawing/2014/main" id="{4BDD41DA-2010-75D9-71F1-9DCD3CD1B4F9}"/>
                </a:ext>
              </a:extLst>
            </p:cNvPr>
            <p:cNvSpPr txBox="1"/>
            <p:nvPr/>
          </p:nvSpPr>
          <p:spPr>
            <a:xfrm>
              <a:off x="4596305" y="4671312"/>
              <a:ext cx="1610053" cy="369332"/>
            </a:xfrm>
            <a:prstGeom prst="rect">
              <a:avLst/>
            </a:prstGeom>
            <a:solidFill>
              <a:srgbClr val="FFFFFF">
                <a:alpha val="61961"/>
              </a:srgb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construction</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51091B39-EF06-F78C-D46C-C1F5C7AAF381}"/>
              </a:ext>
            </a:extLst>
          </p:cNvPr>
          <p:cNvSpPr txBox="1"/>
          <p:nvPr/>
        </p:nvSpPr>
        <p:spPr>
          <a:xfrm>
            <a:off x="5846574" y="5218317"/>
            <a:ext cx="1336267" cy="923330"/>
          </a:xfrm>
          <a:prstGeom prst="rect">
            <a:avLst/>
          </a:prstGeom>
          <a:solidFill>
            <a:srgbClr val="FFFFFF">
              <a:alpha val="61961"/>
            </a:srgb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Completion &amp; final payment</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E4699F82-F92A-CBE2-6855-160D41995655}"/>
              </a:ext>
            </a:extLst>
          </p:cNvPr>
          <p:cNvSpPr txBox="1"/>
          <p:nvPr/>
        </p:nvSpPr>
        <p:spPr>
          <a:xfrm>
            <a:off x="1149980" y="2730216"/>
            <a:ext cx="1064883" cy="923330"/>
          </a:xfrm>
          <a:prstGeom prst="rect">
            <a:avLst/>
          </a:prstGeom>
          <a:solidFill>
            <a:srgbClr val="FFFFFF">
              <a:alpha val="61961"/>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QAB &amp; CD board meetings</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C9C9A11E-3E55-A56A-8F42-41BEF365D994}"/>
              </a:ext>
            </a:extLst>
          </p:cNvPr>
          <p:cNvSpPr txBox="1"/>
          <p:nvPr/>
        </p:nvSpPr>
        <p:spPr>
          <a:xfrm>
            <a:off x="4840929" y="3669284"/>
            <a:ext cx="1305497" cy="646331"/>
          </a:xfrm>
          <a:prstGeom prst="rect">
            <a:avLst/>
          </a:prstGeom>
          <a:solidFill>
            <a:schemeClr val="accent1">
              <a:lumMod val="40000"/>
              <a:lumOff val="60000"/>
              <a:alpha val="61961"/>
            </a:schemeClr>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2060"/>
                </a:solidFill>
                <a:effectLst/>
                <a:uLnTx/>
                <a:uFillTx/>
                <a:latin typeface="Calibri"/>
                <a:ea typeface="+mn-ea"/>
                <a:cs typeface="+mn-cs"/>
              </a:rPr>
              <a:t>Contract 26-27 funds</a:t>
            </a:r>
            <a:endParaRPr kumimoji="0" lang="en-US" sz="2400" b="1" i="0" u="none" strike="noStrike" kern="1200" cap="none" spc="0" normalizeH="0" baseline="0" noProof="0">
              <a:ln>
                <a:noFill/>
              </a:ln>
              <a:solidFill>
                <a:srgbClr val="002060"/>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A37EDB25-6B74-BFA9-2145-AB73783915EE}"/>
              </a:ext>
            </a:extLst>
          </p:cNvPr>
          <p:cNvSpPr txBox="1"/>
          <p:nvPr/>
        </p:nvSpPr>
        <p:spPr>
          <a:xfrm>
            <a:off x="2508996" y="2095934"/>
            <a:ext cx="1196683" cy="646331"/>
          </a:xfrm>
          <a:prstGeom prst="rect">
            <a:avLst/>
          </a:prstGeom>
          <a:solidFill>
            <a:srgbClr val="FFFFFF">
              <a:alpha val="61961"/>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2060"/>
                </a:solidFill>
                <a:effectLst/>
                <a:uLnTx/>
                <a:uFillTx/>
                <a:latin typeface="Calibri"/>
                <a:ea typeface="+mn-ea"/>
                <a:cs typeface="+mn-cs"/>
              </a:rPr>
              <a:t>Pre-app meetings</a:t>
            </a:r>
            <a:endParaRPr kumimoji="0" lang="en-US" sz="2400" b="1" i="0" u="none" strike="noStrike" kern="1200" cap="none" spc="0" normalizeH="0" baseline="0" noProof="0">
              <a:ln>
                <a:noFill/>
              </a:ln>
              <a:solidFill>
                <a:srgbClr val="002060"/>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79E78AA1-F52B-9424-550E-A514D10F03BD}"/>
              </a:ext>
            </a:extLst>
          </p:cNvPr>
          <p:cNvSpPr txBox="1"/>
          <p:nvPr/>
        </p:nvSpPr>
        <p:spPr>
          <a:xfrm>
            <a:off x="3179491" y="2644619"/>
            <a:ext cx="1196683" cy="369332"/>
          </a:xfrm>
          <a:prstGeom prst="rect">
            <a:avLst/>
          </a:prstGeom>
          <a:solidFill>
            <a:srgbClr val="FFFFFF">
              <a:alpha val="61961"/>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2060"/>
                </a:solidFill>
                <a:effectLst/>
                <a:uLnTx/>
                <a:uFillTx/>
                <a:latin typeface="Calibri"/>
                <a:ea typeface="+mn-ea"/>
                <a:cs typeface="+mn-cs"/>
              </a:rPr>
              <a:t>Apps due</a:t>
            </a:r>
            <a:endParaRPr kumimoji="0" lang="en-US" sz="2400" b="1" i="0" u="none" strike="noStrike" kern="1200" cap="none" spc="0" normalizeH="0" baseline="0" noProof="0">
              <a:ln>
                <a:noFill/>
              </a:ln>
              <a:solidFill>
                <a:srgbClr val="002060"/>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6A4D21E1-45D8-A073-1FF7-DF6D9FDF906B}"/>
              </a:ext>
            </a:extLst>
          </p:cNvPr>
          <p:cNvSpPr txBox="1"/>
          <p:nvPr/>
        </p:nvSpPr>
        <p:spPr>
          <a:xfrm>
            <a:off x="3865339" y="2901378"/>
            <a:ext cx="1196683" cy="369332"/>
          </a:xfrm>
          <a:prstGeom prst="rect">
            <a:avLst/>
          </a:prstGeom>
          <a:solidFill>
            <a:srgbClr val="FFFFFF">
              <a:alpha val="61961"/>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2060"/>
                </a:solidFill>
                <a:effectLst/>
                <a:uLnTx/>
                <a:uFillTx/>
                <a:latin typeface="Calibri"/>
                <a:ea typeface="+mn-ea"/>
                <a:cs typeface="+mn-cs"/>
              </a:rPr>
              <a:t>Rank apps</a:t>
            </a:r>
            <a:endParaRPr kumimoji="0" lang="en-US" sz="2400" b="1" i="0" u="none" strike="noStrike" kern="1200" cap="none" spc="0" normalizeH="0" baseline="0" noProof="0">
              <a:ln>
                <a:noFill/>
              </a:ln>
              <a:solidFill>
                <a:srgbClr val="002060"/>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E7573DB0-76F0-51E8-7AB5-12CD03F9CA16}"/>
              </a:ext>
            </a:extLst>
          </p:cNvPr>
          <p:cNvSpPr txBox="1"/>
          <p:nvPr/>
        </p:nvSpPr>
        <p:spPr>
          <a:xfrm>
            <a:off x="4307728" y="3102332"/>
            <a:ext cx="16983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2060"/>
                </a:solidFill>
                <a:effectLst/>
                <a:uLnTx/>
                <a:uFillTx/>
                <a:latin typeface="Calibri"/>
                <a:ea typeface="+mn-ea"/>
                <a:cs typeface="+mn-cs"/>
              </a:rPr>
              <a:t>QAB &amp; CD board</a:t>
            </a:r>
            <a:r>
              <a:rPr kumimoji="0" lang="en-US" b="1" i="0" u="none" strike="noStrike" kern="1200" cap="none" spc="0" normalizeH="0" noProof="0">
                <a:ln>
                  <a:noFill/>
                </a:ln>
                <a:solidFill>
                  <a:srgbClr val="002060"/>
                </a:solidFill>
                <a:effectLst/>
                <a:uLnTx/>
                <a:uFillTx/>
                <a:latin typeface="Calibri"/>
                <a:ea typeface="+mn-ea"/>
                <a:cs typeface="+mn-cs"/>
              </a:rPr>
              <a:t> meetings</a:t>
            </a:r>
            <a:endParaRPr kumimoji="0" lang="en-US" sz="2400" b="1" i="0" u="none" strike="noStrike" kern="1200" cap="none" spc="0" normalizeH="0" baseline="0" noProof="0">
              <a:ln>
                <a:noFill/>
              </a:ln>
              <a:solidFill>
                <a:srgbClr val="002060"/>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342D5EE1-7569-0C0B-49D6-0D2B9BABEC7B}"/>
              </a:ext>
            </a:extLst>
          </p:cNvPr>
          <p:cNvSpPr txBox="1"/>
          <p:nvPr/>
        </p:nvSpPr>
        <p:spPr>
          <a:xfrm>
            <a:off x="5419881" y="4367487"/>
            <a:ext cx="4193098" cy="369332"/>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2060"/>
                </a:solidFill>
                <a:effectLst/>
                <a:uLnTx/>
                <a:uFillTx/>
                <a:latin typeface="Calibri"/>
                <a:ea typeface="+mn-ea"/>
                <a:cs typeface="+mn-cs"/>
              </a:rPr>
              <a:t>Prep for &amp; complete construction</a:t>
            </a:r>
            <a:endParaRPr kumimoji="0" lang="en-US" sz="2400" b="1" i="0" u="none" strike="noStrike" kern="1200" cap="none" spc="0" normalizeH="0" baseline="0" noProof="0">
              <a:ln>
                <a:noFill/>
              </a:ln>
              <a:solidFill>
                <a:srgbClr val="002060"/>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71502F14-B01B-06A5-6D34-3881857227D9}"/>
              </a:ext>
            </a:extLst>
          </p:cNvPr>
          <p:cNvSpPr txBox="1"/>
          <p:nvPr/>
        </p:nvSpPr>
        <p:spPr>
          <a:xfrm>
            <a:off x="9338040" y="4782599"/>
            <a:ext cx="1425387" cy="92333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2060"/>
                </a:solidFill>
                <a:effectLst/>
                <a:uLnTx/>
                <a:uFillTx/>
                <a:latin typeface="Calibri"/>
                <a:ea typeface="+mn-ea"/>
                <a:cs typeface="+mn-cs"/>
              </a:rPr>
              <a:t>Completion &amp; final payment</a:t>
            </a:r>
            <a:endParaRPr kumimoji="0" lang="en-US" sz="2400" b="1" i="0"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42021758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 - Timing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92861"/>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40" name="TextBox 39">
            <a:extLst>
              <a:ext uri="{FF2B5EF4-FFF2-40B4-BE49-F238E27FC236}">
                <a16:creationId xmlns:a16="http://schemas.microsoft.com/office/drawing/2014/main" id="{0FE226EC-0B2A-0D3B-C1CA-6866A2DB3E86}"/>
              </a:ext>
            </a:extLst>
          </p:cNvPr>
          <p:cNvSpPr txBox="1"/>
          <p:nvPr/>
        </p:nvSpPr>
        <p:spPr>
          <a:xfrm>
            <a:off x="186355" y="1829754"/>
            <a:ext cx="11391563" cy="923330"/>
          </a:xfrm>
          <a:prstGeom prst="rect">
            <a:avLst/>
          </a:prstGeom>
          <a:noFill/>
        </p:spPr>
        <p:txBody>
          <a:bodyPr wrap="square" rtlCol="0">
            <a:spAutoFit/>
          </a:bodyPr>
          <a:lstStyle/>
          <a:p>
            <a:pPr>
              <a:defRPr/>
            </a:pPr>
            <a:r>
              <a:rPr kumimoji="0" lang="en-US" sz="1800" b="1" i="0" u="none" strike="noStrike" kern="1200" cap="none" spc="0" normalizeH="0" baseline="0" noProof="0">
                <a:ln>
                  <a:noFill/>
                </a:ln>
                <a:solidFill>
                  <a:prstClr val="black"/>
                </a:solidFill>
                <a:effectLst/>
                <a:uLnTx/>
                <a:uFillTx/>
                <a:latin typeface="Calibri"/>
                <a:ea typeface="+mn-ea"/>
                <a:cs typeface="+mn-cs"/>
              </a:rPr>
              <a:t>Jan</a:t>
            </a:r>
            <a:r>
              <a:rPr lang="en-US" b="1">
                <a:solidFill>
                  <a:prstClr val="black"/>
                </a:solidFill>
                <a:latin typeface="Calibri"/>
              </a:rPr>
              <a:t>       </a:t>
            </a:r>
            <a:r>
              <a:rPr kumimoji="0" lang="en-US" sz="1800" b="1" i="0" u="none" strike="noStrike" kern="1200" cap="none" spc="0" normalizeH="0" baseline="0" noProof="0">
                <a:ln>
                  <a:noFill/>
                </a:ln>
                <a:solidFill>
                  <a:prstClr val="black"/>
                </a:solidFill>
                <a:effectLst/>
                <a:uLnTx/>
                <a:uFillTx/>
                <a:latin typeface="Calibri"/>
                <a:ea typeface="+mn-ea"/>
                <a:cs typeface="+mn-cs"/>
              </a:rPr>
              <a:t>April          July         Oct            Jan </a:t>
            </a:r>
            <a:r>
              <a:rPr lang="en-US" b="1">
                <a:solidFill>
                  <a:prstClr val="black"/>
                </a:solidFill>
                <a:latin typeface="Calibri"/>
              </a:rPr>
              <a:t>       </a:t>
            </a:r>
            <a:r>
              <a:rPr kumimoji="0" lang="en-US" sz="1800" b="1" i="0" u="none" strike="noStrike" kern="1200" cap="none" spc="0" normalizeH="0" baseline="0" noProof="0">
                <a:ln>
                  <a:noFill/>
                </a:ln>
                <a:solidFill>
                  <a:prstClr val="black"/>
                </a:solidFill>
                <a:effectLst/>
                <a:uLnTx/>
                <a:uFillTx/>
                <a:latin typeface="Calibri"/>
                <a:ea typeface="+mn-ea"/>
                <a:cs typeface="+mn-cs"/>
              </a:rPr>
              <a:t>April        July         Oct         Jan </a:t>
            </a:r>
            <a:r>
              <a:rPr lang="en-US" b="1">
                <a:solidFill>
                  <a:prstClr val="black"/>
                </a:solidFill>
                <a:latin typeface="Calibri"/>
              </a:rPr>
              <a:t>      </a:t>
            </a:r>
            <a:r>
              <a:rPr kumimoji="0" lang="en-US" sz="1800" b="1" i="0" u="none" strike="noStrike" kern="1200" cap="none" spc="0" normalizeH="0" baseline="0" noProof="0">
                <a:ln>
                  <a:noFill/>
                </a:ln>
                <a:solidFill>
                  <a:prstClr val="black"/>
                </a:solidFill>
                <a:effectLst/>
                <a:uLnTx/>
                <a:uFillTx/>
                <a:latin typeface="Calibri"/>
                <a:ea typeface="+mn-ea"/>
                <a:cs typeface="+mn-cs"/>
              </a:rPr>
              <a:t>April         July         Oct         Jan</a:t>
            </a:r>
          </a:p>
          <a:p>
            <a:pPr>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cxnSp>
        <p:nvCxnSpPr>
          <p:cNvPr id="41" name="Straight Connector 40">
            <a:extLst>
              <a:ext uri="{FF2B5EF4-FFF2-40B4-BE49-F238E27FC236}">
                <a16:creationId xmlns:a16="http://schemas.microsoft.com/office/drawing/2014/main" id="{27A8CFB9-8DF9-2CF0-3C28-3AF067239A1E}"/>
              </a:ext>
            </a:extLst>
          </p:cNvPr>
          <p:cNvCxnSpPr>
            <a:cxnSpLocks/>
          </p:cNvCxnSpPr>
          <p:nvPr/>
        </p:nvCxnSpPr>
        <p:spPr>
          <a:xfrm>
            <a:off x="474339" y="2152309"/>
            <a:ext cx="0" cy="3588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BB1AFD-75DF-FD17-1D68-ABF5A06C13C0}"/>
              </a:ext>
            </a:extLst>
          </p:cNvPr>
          <p:cNvCxnSpPr>
            <a:cxnSpLocks/>
          </p:cNvCxnSpPr>
          <p:nvPr/>
        </p:nvCxnSpPr>
        <p:spPr>
          <a:xfrm>
            <a:off x="2135499" y="2152309"/>
            <a:ext cx="0" cy="3561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1C0694A-2EFD-0682-7308-DD07B5CA53CC}"/>
              </a:ext>
            </a:extLst>
          </p:cNvPr>
          <p:cNvCxnSpPr>
            <a:cxnSpLocks/>
          </p:cNvCxnSpPr>
          <p:nvPr/>
        </p:nvCxnSpPr>
        <p:spPr>
          <a:xfrm>
            <a:off x="3796659" y="2152309"/>
            <a:ext cx="0"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227006-CCAC-4AC6-E5BD-5C3576370E2F}"/>
              </a:ext>
            </a:extLst>
          </p:cNvPr>
          <p:cNvCxnSpPr>
            <a:cxnSpLocks/>
          </p:cNvCxnSpPr>
          <p:nvPr/>
        </p:nvCxnSpPr>
        <p:spPr>
          <a:xfrm>
            <a:off x="5421960" y="2152309"/>
            <a:ext cx="0" cy="3588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DDD3D1-4DAA-F756-E673-3964C86630D0}"/>
              </a:ext>
            </a:extLst>
          </p:cNvPr>
          <p:cNvCxnSpPr>
            <a:cxnSpLocks/>
          </p:cNvCxnSpPr>
          <p:nvPr/>
        </p:nvCxnSpPr>
        <p:spPr>
          <a:xfrm>
            <a:off x="7118979" y="2152309"/>
            <a:ext cx="0"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CE7B371-10EE-A60F-21DE-31E3FC1C6B9A}"/>
              </a:ext>
            </a:extLst>
          </p:cNvPr>
          <p:cNvCxnSpPr>
            <a:cxnSpLocks/>
          </p:cNvCxnSpPr>
          <p:nvPr/>
        </p:nvCxnSpPr>
        <p:spPr>
          <a:xfrm>
            <a:off x="8780139" y="2152309"/>
            <a:ext cx="0"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EDC2C7-F905-4799-4287-985D665676F9}"/>
              </a:ext>
            </a:extLst>
          </p:cNvPr>
          <p:cNvCxnSpPr>
            <a:cxnSpLocks/>
          </p:cNvCxnSpPr>
          <p:nvPr/>
        </p:nvCxnSpPr>
        <p:spPr>
          <a:xfrm>
            <a:off x="4607068" y="2152309"/>
            <a:ext cx="0" cy="3561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ADF93A-9CEC-9E39-D771-7FDED96ED3DB}"/>
              </a:ext>
            </a:extLst>
          </p:cNvPr>
          <p:cNvCxnSpPr>
            <a:cxnSpLocks/>
          </p:cNvCxnSpPr>
          <p:nvPr/>
        </p:nvCxnSpPr>
        <p:spPr>
          <a:xfrm flipH="1">
            <a:off x="2973801" y="2152309"/>
            <a:ext cx="1"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A90D27-4CBF-5B7A-C539-9EC32596EF52}"/>
              </a:ext>
            </a:extLst>
          </p:cNvPr>
          <p:cNvCxnSpPr>
            <a:cxnSpLocks/>
          </p:cNvCxnSpPr>
          <p:nvPr/>
        </p:nvCxnSpPr>
        <p:spPr>
          <a:xfrm>
            <a:off x="1308057" y="2198481"/>
            <a:ext cx="0" cy="3542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B47F18-ECDF-A140-44D4-5A5D0690D866}"/>
              </a:ext>
            </a:extLst>
          </p:cNvPr>
          <p:cNvCxnSpPr>
            <a:cxnSpLocks/>
          </p:cNvCxnSpPr>
          <p:nvPr/>
        </p:nvCxnSpPr>
        <p:spPr>
          <a:xfrm>
            <a:off x="7950903" y="2152309"/>
            <a:ext cx="0" cy="3516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EF47F4-6F72-EFE8-F0F0-5CB0BBB1D0D5}"/>
              </a:ext>
            </a:extLst>
          </p:cNvPr>
          <p:cNvCxnSpPr>
            <a:cxnSpLocks/>
          </p:cNvCxnSpPr>
          <p:nvPr/>
        </p:nvCxnSpPr>
        <p:spPr>
          <a:xfrm>
            <a:off x="6256574" y="2152309"/>
            <a:ext cx="0" cy="3525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2EEA75-2E5C-70FF-C720-1D89BA8A92E1}"/>
              </a:ext>
            </a:extLst>
          </p:cNvPr>
          <p:cNvCxnSpPr>
            <a:cxnSpLocks/>
          </p:cNvCxnSpPr>
          <p:nvPr/>
        </p:nvCxnSpPr>
        <p:spPr>
          <a:xfrm>
            <a:off x="9601197" y="2152309"/>
            <a:ext cx="0" cy="352596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2B39050-ED43-BAA2-D2F3-46DA9F4FC177}"/>
              </a:ext>
            </a:extLst>
          </p:cNvPr>
          <p:cNvSpPr txBox="1"/>
          <p:nvPr/>
        </p:nvSpPr>
        <p:spPr>
          <a:xfrm>
            <a:off x="1706193" y="1176360"/>
            <a:ext cx="8586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2025</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6F33B99E-52BB-1F4D-67F2-E3DC4B5269FA}"/>
              </a:ext>
            </a:extLst>
          </p:cNvPr>
          <p:cNvSpPr txBox="1"/>
          <p:nvPr/>
        </p:nvSpPr>
        <p:spPr>
          <a:xfrm>
            <a:off x="8363175" y="1204271"/>
            <a:ext cx="8586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2027</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293" name="Straight Connector 292">
            <a:extLst>
              <a:ext uri="{FF2B5EF4-FFF2-40B4-BE49-F238E27FC236}">
                <a16:creationId xmlns:a16="http://schemas.microsoft.com/office/drawing/2014/main" id="{185B731D-FC03-1C3D-6473-8FFEB2DA3CDF}"/>
              </a:ext>
            </a:extLst>
          </p:cNvPr>
          <p:cNvCxnSpPr>
            <a:cxnSpLocks/>
          </p:cNvCxnSpPr>
          <p:nvPr/>
        </p:nvCxnSpPr>
        <p:spPr>
          <a:xfrm>
            <a:off x="10381126" y="2215062"/>
            <a:ext cx="0" cy="3525964"/>
          </a:xfrm>
          <a:prstGeom prst="line">
            <a:avLst/>
          </a:prstGeom>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E294EC10-42A4-58E3-F8E5-B57C22912FDE}"/>
              </a:ext>
            </a:extLst>
          </p:cNvPr>
          <p:cNvSpPr txBox="1"/>
          <p:nvPr/>
        </p:nvSpPr>
        <p:spPr>
          <a:xfrm>
            <a:off x="4992654" y="1189323"/>
            <a:ext cx="8586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2026</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296" name="Straight Connector 295">
            <a:extLst>
              <a:ext uri="{FF2B5EF4-FFF2-40B4-BE49-F238E27FC236}">
                <a16:creationId xmlns:a16="http://schemas.microsoft.com/office/drawing/2014/main" id="{FD438937-6FCB-DEA7-7839-720D425C69F4}"/>
              </a:ext>
            </a:extLst>
          </p:cNvPr>
          <p:cNvCxnSpPr>
            <a:cxnSpLocks/>
          </p:cNvCxnSpPr>
          <p:nvPr/>
        </p:nvCxnSpPr>
        <p:spPr>
          <a:xfrm>
            <a:off x="7118979" y="1196786"/>
            <a:ext cx="0" cy="4840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F8F7B2C-1E65-06AA-35F8-8AFE5ECBCEAA}"/>
              </a:ext>
            </a:extLst>
          </p:cNvPr>
          <p:cNvCxnSpPr>
            <a:cxnSpLocks/>
          </p:cNvCxnSpPr>
          <p:nvPr/>
        </p:nvCxnSpPr>
        <p:spPr>
          <a:xfrm>
            <a:off x="3806626" y="1196786"/>
            <a:ext cx="0" cy="4840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4" name="Group 303">
            <a:extLst>
              <a:ext uri="{FF2B5EF4-FFF2-40B4-BE49-F238E27FC236}">
                <a16:creationId xmlns:a16="http://schemas.microsoft.com/office/drawing/2014/main" id="{D113FCFF-6AB2-3519-AFB5-0DCB66E4F766}"/>
              </a:ext>
            </a:extLst>
          </p:cNvPr>
          <p:cNvGrpSpPr/>
          <p:nvPr/>
        </p:nvGrpSpPr>
        <p:grpSpPr>
          <a:xfrm>
            <a:off x="1471766" y="1624888"/>
            <a:ext cx="858611" cy="4264926"/>
            <a:chOff x="2751425" y="1606958"/>
            <a:chExt cx="858611" cy="4264926"/>
          </a:xfrm>
        </p:grpSpPr>
        <p:sp>
          <p:nvSpPr>
            <p:cNvPr id="301" name="TextBox 300">
              <a:extLst>
                <a:ext uri="{FF2B5EF4-FFF2-40B4-BE49-F238E27FC236}">
                  <a16:creationId xmlns:a16="http://schemas.microsoft.com/office/drawing/2014/main" id="{57B96415-7D11-8FB0-31D7-C6A34FCB7B82}"/>
                </a:ext>
              </a:extLst>
            </p:cNvPr>
            <p:cNvSpPr txBox="1"/>
            <p:nvPr/>
          </p:nvSpPr>
          <p:spPr>
            <a:xfrm>
              <a:off x="2751425" y="1606958"/>
              <a:ext cx="8586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Today</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cxnSp>
          <p:nvCxnSpPr>
            <p:cNvPr id="302" name="Straight Connector 301">
              <a:extLst>
                <a:ext uri="{FF2B5EF4-FFF2-40B4-BE49-F238E27FC236}">
                  <a16:creationId xmlns:a16="http://schemas.microsoft.com/office/drawing/2014/main" id="{933954D2-BA03-01B0-12BC-AD80AF13B92C}"/>
                </a:ext>
              </a:extLst>
            </p:cNvPr>
            <p:cNvCxnSpPr>
              <a:cxnSpLocks/>
            </p:cNvCxnSpPr>
            <p:nvPr/>
          </p:nvCxnSpPr>
          <p:spPr>
            <a:xfrm>
              <a:off x="3180731" y="1919089"/>
              <a:ext cx="0" cy="395279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63BD400-7E64-DD3D-6000-753CE0FAA2C3}"/>
              </a:ext>
            </a:extLst>
          </p:cNvPr>
          <p:cNvSpPr txBox="1"/>
          <p:nvPr/>
        </p:nvSpPr>
        <p:spPr>
          <a:xfrm>
            <a:off x="3228168" y="3562261"/>
            <a:ext cx="1305497" cy="646331"/>
          </a:xfrm>
          <a:prstGeom prst="rect">
            <a:avLst/>
          </a:prstGeom>
          <a:solidFill>
            <a:srgbClr val="FFFF00">
              <a:alpha val="61961"/>
            </a:srgb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Contract 24-25 funds</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C82B349A-B54F-F2EB-5532-B0BC6895A03F}"/>
              </a:ext>
            </a:extLst>
          </p:cNvPr>
          <p:cNvSpPr txBox="1"/>
          <p:nvPr/>
        </p:nvSpPr>
        <p:spPr>
          <a:xfrm>
            <a:off x="3879940" y="4267385"/>
            <a:ext cx="4070963" cy="369332"/>
          </a:xfrm>
          <a:prstGeom prst="rect">
            <a:avLst/>
          </a:prstGeom>
          <a:solidFill>
            <a:srgbClr val="FFFFFF">
              <a:alpha val="61961"/>
            </a:srgb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Prep for &amp; complete construction</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C1A25F27-72CE-DE78-EDB8-E5904A6F1F74}"/>
              </a:ext>
            </a:extLst>
          </p:cNvPr>
          <p:cNvSpPr txBox="1"/>
          <p:nvPr/>
        </p:nvSpPr>
        <p:spPr>
          <a:xfrm>
            <a:off x="7383699" y="4800608"/>
            <a:ext cx="1336267" cy="923330"/>
          </a:xfrm>
          <a:prstGeom prst="rect">
            <a:avLst/>
          </a:prstGeom>
          <a:solidFill>
            <a:srgbClr val="FFFFFF">
              <a:alpha val="61961"/>
            </a:srgb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Completion &amp; final payment</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D7E297DA-2A8D-F0B3-E80D-3DF0625859A6}"/>
              </a:ext>
            </a:extLst>
          </p:cNvPr>
          <p:cNvSpPr txBox="1"/>
          <p:nvPr/>
        </p:nvSpPr>
        <p:spPr>
          <a:xfrm>
            <a:off x="2877835" y="2570534"/>
            <a:ext cx="1064883" cy="923330"/>
          </a:xfrm>
          <a:prstGeom prst="rect">
            <a:avLst/>
          </a:prstGeom>
          <a:solidFill>
            <a:srgbClr val="FFFFFF">
              <a:alpha val="61961"/>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QAB &amp; CD board meetings</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7355C738-2399-3915-7BE9-5494751ABDDA}"/>
              </a:ext>
            </a:extLst>
          </p:cNvPr>
          <p:cNvSpPr txBox="1"/>
          <p:nvPr/>
        </p:nvSpPr>
        <p:spPr>
          <a:xfrm>
            <a:off x="1964941" y="2288933"/>
            <a:ext cx="1140079" cy="646331"/>
          </a:xfrm>
          <a:prstGeom prst="rect">
            <a:avLst/>
          </a:prstGeom>
          <a:solidFill>
            <a:srgbClr val="FFFFFF">
              <a:alpha val="61961"/>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Pre-app meetings</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80388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 - Timing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92861"/>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40" name="TextBox 39">
            <a:extLst>
              <a:ext uri="{FF2B5EF4-FFF2-40B4-BE49-F238E27FC236}">
                <a16:creationId xmlns:a16="http://schemas.microsoft.com/office/drawing/2014/main" id="{0FE226EC-0B2A-0D3B-C1CA-6866A2DB3E86}"/>
              </a:ext>
            </a:extLst>
          </p:cNvPr>
          <p:cNvSpPr txBox="1"/>
          <p:nvPr/>
        </p:nvSpPr>
        <p:spPr>
          <a:xfrm>
            <a:off x="186355" y="1829754"/>
            <a:ext cx="11391563" cy="923330"/>
          </a:xfrm>
          <a:prstGeom prst="rect">
            <a:avLst/>
          </a:prstGeom>
          <a:noFill/>
        </p:spPr>
        <p:txBody>
          <a:bodyPr wrap="square" rtlCol="0">
            <a:spAutoFit/>
          </a:bodyPr>
          <a:lstStyle/>
          <a:p>
            <a:pPr>
              <a:defRPr/>
            </a:pPr>
            <a:r>
              <a:rPr kumimoji="0" lang="en-US" sz="1800" b="1" i="0" u="none" strike="noStrike" kern="1200" cap="none" spc="0" normalizeH="0" baseline="0" noProof="0">
                <a:ln>
                  <a:noFill/>
                </a:ln>
                <a:solidFill>
                  <a:prstClr val="black"/>
                </a:solidFill>
                <a:effectLst/>
                <a:uLnTx/>
                <a:uFillTx/>
                <a:latin typeface="Calibri"/>
                <a:ea typeface="+mn-ea"/>
                <a:cs typeface="+mn-cs"/>
              </a:rPr>
              <a:t>Jan</a:t>
            </a:r>
            <a:r>
              <a:rPr lang="en-US" b="1">
                <a:solidFill>
                  <a:prstClr val="black"/>
                </a:solidFill>
                <a:latin typeface="Calibri"/>
              </a:rPr>
              <a:t>       </a:t>
            </a:r>
            <a:r>
              <a:rPr kumimoji="0" lang="en-US" sz="1800" b="1" i="0" u="none" strike="noStrike" kern="1200" cap="none" spc="0" normalizeH="0" baseline="0" noProof="0">
                <a:ln>
                  <a:noFill/>
                </a:ln>
                <a:solidFill>
                  <a:prstClr val="black"/>
                </a:solidFill>
                <a:effectLst/>
                <a:uLnTx/>
                <a:uFillTx/>
                <a:latin typeface="Calibri"/>
                <a:ea typeface="+mn-ea"/>
                <a:cs typeface="+mn-cs"/>
              </a:rPr>
              <a:t>April          July         Oct            Jan </a:t>
            </a:r>
            <a:r>
              <a:rPr lang="en-US" b="1">
                <a:solidFill>
                  <a:prstClr val="black"/>
                </a:solidFill>
                <a:latin typeface="Calibri"/>
              </a:rPr>
              <a:t>       </a:t>
            </a:r>
            <a:r>
              <a:rPr kumimoji="0" lang="en-US" sz="1800" b="1" i="0" u="none" strike="noStrike" kern="1200" cap="none" spc="0" normalizeH="0" baseline="0" noProof="0">
                <a:ln>
                  <a:noFill/>
                </a:ln>
                <a:solidFill>
                  <a:prstClr val="black"/>
                </a:solidFill>
                <a:effectLst/>
                <a:uLnTx/>
                <a:uFillTx/>
                <a:latin typeface="Calibri"/>
                <a:ea typeface="+mn-ea"/>
                <a:cs typeface="+mn-cs"/>
              </a:rPr>
              <a:t>April        </a:t>
            </a:r>
            <a:r>
              <a:rPr kumimoji="0" lang="en-US" sz="1800" b="1" i="0" u="sng" strike="noStrike" kern="1200" cap="none" spc="0" normalizeH="0" baseline="0" noProof="0">
                <a:ln>
                  <a:noFill/>
                </a:ln>
                <a:solidFill>
                  <a:schemeClr val="accent1"/>
                </a:solidFill>
                <a:effectLst/>
                <a:uLnTx/>
                <a:uFillTx/>
                <a:latin typeface="Calibri"/>
                <a:ea typeface="+mn-ea"/>
                <a:cs typeface="+mn-cs"/>
              </a:rPr>
              <a:t>July</a:t>
            </a:r>
            <a:r>
              <a:rPr kumimoji="0" lang="en-US" sz="1800" b="1" i="0" u="none" strike="noStrike" kern="1200" cap="none" spc="0" normalizeH="0" baseline="0" noProof="0">
                <a:ln>
                  <a:noFill/>
                </a:ln>
                <a:solidFill>
                  <a:prstClr val="black"/>
                </a:solidFill>
                <a:effectLst/>
                <a:uLnTx/>
                <a:uFillTx/>
                <a:latin typeface="Calibri"/>
                <a:ea typeface="+mn-ea"/>
                <a:cs typeface="+mn-cs"/>
              </a:rPr>
              <a:t>         Oct         Jan </a:t>
            </a:r>
            <a:r>
              <a:rPr lang="en-US" b="1">
                <a:solidFill>
                  <a:prstClr val="black"/>
                </a:solidFill>
                <a:latin typeface="Calibri"/>
              </a:rPr>
              <a:t>      </a:t>
            </a:r>
            <a:r>
              <a:rPr kumimoji="0" lang="en-US" sz="1800" b="1" i="0" u="none" strike="noStrike" kern="1200" cap="none" spc="0" normalizeH="0" baseline="0" noProof="0">
                <a:ln>
                  <a:noFill/>
                </a:ln>
                <a:solidFill>
                  <a:prstClr val="black"/>
                </a:solidFill>
                <a:effectLst/>
                <a:uLnTx/>
                <a:uFillTx/>
                <a:latin typeface="Calibri"/>
                <a:ea typeface="+mn-ea"/>
                <a:cs typeface="+mn-cs"/>
              </a:rPr>
              <a:t>April         July         Oct         Jan</a:t>
            </a:r>
          </a:p>
          <a:p>
            <a:pPr>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cxnSp>
        <p:nvCxnSpPr>
          <p:cNvPr id="41" name="Straight Connector 40">
            <a:extLst>
              <a:ext uri="{FF2B5EF4-FFF2-40B4-BE49-F238E27FC236}">
                <a16:creationId xmlns:a16="http://schemas.microsoft.com/office/drawing/2014/main" id="{27A8CFB9-8DF9-2CF0-3C28-3AF067239A1E}"/>
              </a:ext>
            </a:extLst>
          </p:cNvPr>
          <p:cNvCxnSpPr>
            <a:cxnSpLocks/>
          </p:cNvCxnSpPr>
          <p:nvPr/>
        </p:nvCxnSpPr>
        <p:spPr>
          <a:xfrm>
            <a:off x="474339" y="2152309"/>
            <a:ext cx="0" cy="3588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BB1AFD-75DF-FD17-1D68-ABF5A06C13C0}"/>
              </a:ext>
            </a:extLst>
          </p:cNvPr>
          <p:cNvCxnSpPr>
            <a:cxnSpLocks/>
          </p:cNvCxnSpPr>
          <p:nvPr/>
        </p:nvCxnSpPr>
        <p:spPr>
          <a:xfrm>
            <a:off x="2135499" y="2152309"/>
            <a:ext cx="0" cy="3561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1C0694A-2EFD-0682-7308-DD07B5CA53CC}"/>
              </a:ext>
            </a:extLst>
          </p:cNvPr>
          <p:cNvCxnSpPr>
            <a:cxnSpLocks/>
          </p:cNvCxnSpPr>
          <p:nvPr/>
        </p:nvCxnSpPr>
        <p:spPr>
          <a:xfrm>
            <a:off x="3796659" y="2152309"/>
            <a:ext cx="0"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227006-CCAC-4AC6-E5BD-5C3576370E2F}"/>
              </a:ext>
            </a:extLst>
          </p:cNvPr>
          <p:cNvCxnSpPr>
            <a:cxnSpLocks/>
          </p:cNvCxnSpPr>
          <p:nvPr/>
        </p:nvCxnSpPr>
        <p:spPr>
          <a:xfrm>
            <a:off x="5421960" y="2152309"/>
            <a:ext cx="0" cy="3588717"/>
          </a:xfrm>
          <a:prstGeom prst="line">
            <a:avLst/>
          </a:prstGeom>
          <a:solidFill>
            <a:schemeClr val="bg1"/>
          </a:solidFill>
          <a:ln w="28575">
            <a:solidFill>
              <a:schemeClr val="accent1"/>
            </a:solidFill>
          </a:ln>
        </p:spPr>
      </p:cxnSp>
      <p:cxnSp>
        <p:nvCxnSpPr>
          <p:cNvPr id="45" name="Straight Connector 44">
            <a:extLst>
              <a:ext uri="{FF2B5EF4-FFF2-40B4-BE49-F238E27FC236}">
                <a16:creationId xmlns:a16="http://schemas.microsoft.com/office/drawing/2014/main" id="{4ADDD3D1-4DAA-F756-E673-3964C86630D0}"/>
              </a:ext>
            </a:extLst>
          </p:cNvPr>
          <p:cNvCxnSpPr>
            <a:cxnSpLocks/>
          </p:cNvCxnSpPr>
          <p:nvPr/>
        </p:nvCxnSpPr>
        <p:spPr>
          <a:xfrm>
            <a:off x="7118979" y="2152309"/>
            <a:ext cx="0"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CE7B371-10EE-A60F-21DE-31E3FC1C6B9A}"/>
              </a:ext>
            </a:extLst>
          </p:cNvPr>
          <p:cNvCxnSpPr>
            <a:cxnSpLocks/>
          </p:cNvCxnSpPr>
          <p:nvPr/>
        </p:nvCxnSpPr>
        <p:spPr>
          <a:xfrm>
            <a:off x="8780139" y="2152309"/>
            <a:ext cx="0"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EDC2C7-F905-4799-4287-985D665676F9}"/>
              </a:ext>
            </a:extLst>
          </p:cNvPr>
          <p:cNvCxnSpPr>
            <a:cxnSpLocks/>
          </p:cNvCxnSpPr>
          <p:nvPr/>
        </p:nvCxnSpPr>
        <p:spPr>
          <a:xfrm>
            <a:off x="4607068" y="2152309"/>
            <a:ext cx="0" cy="3561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ADF93A-9CEC-9E39-D771-7FDED96ED3DB}"/>
              </a:ext>
            </a:extLst>
          </p:cNvPr>
          <p:cNvCxnSpPr>
            <a:cxnSpLocks/>
          </p:cNvCxnSpPr>
          <p:nvPr/>
        </p:nvCxnSpPr>
        <p:spPr>
          <a:xfrm flipH="1">
            <a:off x="2973801" y="2152309"/>
            <a:ext cx="1" cy="3534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A90D27-4CBF-5B7A-C539-9EC32596EF52}"/>
              </a:ext>
            </a:extLst>
          </p:cNvPr>
          <p:cNvCxnSpPr>
            <a:cxnSpLocks/>
          </p:cNvCxnSpPr>
          <p:nvPr/>
        </p:nvCxnSpPr>
        <p:spPr>
          <a:xfrm>
            <a:off x="1308057" y="2198481"/>
            <a:ext cx="0" cy="3542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B47F18-ECDF-A140-44D4-5A5D0690D866}"/>
              </a:ext>
            </a:extLst>
          </p:cNvPr>
          <p:cNvCxnSpPr>
            <a:cxnSpLocks/>
          </p:cNvCxnSpPr>
          <p:nvPr/>
        </p:nvCxnSpPr>
        <p:spPr>
          <a:xfrm>
            <a:off x="7950903" y="2152309"/>
            <a:ext cx="0" cy="3516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EF47F4-6F72-EFE8-F0F0-5CB0BBB1D0D5}"/>
              </a:ext>
            </a:extLst>
          </p:cNvPr>
          <p:cNvCxnSpPr>
            <a:cxnSpLocks/>
          </p:cNvCxnSpPr>
          <p:nvPr/>
        </p:nvCxnSpPr>
        <p:spPr>
          <a:xfrm>
            <a:off x="6256574" y="2152309"/>
            <a:ext cx="0" cy="3525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2EEA75-2E5C-70FF-C720-1D89BA8A92E1}"/>
              </a:ext>
            </a:extLst>
          </p:cNvPr>
          <p:cNvCxnSpPr>
            <a:cxnSpLocks/>
          </p:cNvCxnSpPr>
          <p:nvPr/>
        </p:nvCxnSpPr>
        <p:spPr>
          <a:xfrm>
            <a:off x="9601197" y="2152309"/>
            <a:ext cx="0" cy="352596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2B39050-ED43-BAA2-D2F3-46DA9F4FC177}"/>
              </a:ext>
            </a:extLst>
          </p:cNvPr>
          <p:cNvSpPr txBox="1"/>
          <p:nvPr/>
        </p:nvSpPr>
        <p:spPr>
          <a:xfrm>
            <a:off x="1706193" y="1176360"/>
            <a:ext cx="8586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2025</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6F33B99E-52BB-1F4D-67F2-E3DC4B5269FA}"/>
              </a:ext>
            </a:extLst>
          </p:cNvPr>
          <p:cNvSpPr txBox="1"/>
          <p:nvPr/>
        </p:nvSpPr>
        <p:spPr>
          <a:xfrm>
            <a:off x="8363175" y="1204271"/>
            <a:ext cx="8586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2027</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293" name="Straight Connector 292">
            <a:extLst>
              <a:ext uri="{FF2B5EF4-FFF2-40B4-BE49-F238E27FC236}">
                <a16:creationId xmlns:a16="http://schemas.microsoft.com/office/drawing/2014/main" id="{185B731D-FC03-1C3D-6473-8FFEB2DA3CDF}"/>
              </a:ext>
            </a:extLst>
          </p:cNvPr>
          <p:cNvCxnSpPr>
            <a:cxnSpLocks/>
          </p:cNvCxnSpPr>
          <p:nvPr/>
        </p:nvCxnSpPr>
        <p:spPr>
          <a:xfrm>
            <a:off x="10381126" y="2215062"/>
            <a:ext cx="0" cy="3525964"/>
          </a:xfrm>
          <a:prstGeom prst="line">
            <a:avLst/>
          </a:prstGeom>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E294EC10-42A4-58E3-F8E5-B57C22912FDE}"/>
              </a:ext>
            </a:extLst>
          </p:cNvPr>
          <p:cNvSpPr txBox="1"/>
          <p:nvPr/>
        </p:nvSpPr>
        <p:spPr>
          <a:xfrm>
            <a:off x="4992654" y="1189323"/>
            <a:ext cx="8586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2026</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296" name="Straight Connector 295">
            <a:extLst>
              <a:ext uri="{FF2B5EF4-FFF2-40B4-BE49-F238E27FC236}">
                <a16:creationId xmlns:a16="http://schemas.microsoft.com/office/drawing/2014/main" id="{FD438937-6FCB-DEA7-7839-720D425C69F4}"/>
              </a:ext>
            </a:extLst>
          </p:cNvPr>
          <p:cNvCxnSpPr>
            <a:cxnSpLocks/>
          </p:cNvCxnSpPr>
          <p:nvPr/>
        </p:nvCxnSpPr>
        <p:spPr>
          <a:xfrm>
            <a:off x="7118979" y="1196786"/>
            <a:ext cx="0" cy="4840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F8F7B2C-1E65-06AA-35F8-8AFE5ECBCEAA}"/>
              </a:ext>
            </a:extLst>
          </p:cNvPr>
          <p:cNvCxnSpPr>
            <a:cxnSpLocks/>
          </p:cNvCxnSpPr>
          <p:nvPr/>
        </p:nvCxnSpPr>
        <p:spPr>
          <a:xfrm>
            <a:off x="3806626" y="1196786"/>
            <a:ext cx="0" cy="4840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4" name="Group 303">
            <a:extLst>
              <a:ext uri="{FF2B5EF4-FFF2-40B4-BE49-F238E27FC236}">
                <a16:creationId xmlns:a16="http://schemas.microsoft.com/office/drawing/2014/main" id="{D113FCFF-6AB2-3519-AFB5-0DCB66E4F766}"/>
              </a:ext>
            </a:extLst>
          </p:cNvPr>
          <p:cNvGrpSpPr/>
          <p:nvPr/>
        </p:nvGrpSpPr>
        <p:grpSpPr>
          <a:xfrm>
            <a:off x="1471766" y="1624888"/>
            <a:ext cx="858611" cy="4264926"/>
            <a:chOff x="2751425" y="1606958"/>
            <a:chExt cx="858611" cy="4264926"/>
          </a:xfrm>
        </p:grpSpPr>
        <p:sp>
          <p:nvSpPr>
            <p:cNvPr id="301" name="TextBox 300">
              <a:extLst>
                <a:ext uri="{FF2B5EF4-FFF2-40B4-BE49-F238E27FC236}">
                  <a16:creationId xmlns:a16="http://schemas.microsoft.com/office/drawing/2014/main" id="{57B96415-7D11-8FB0-31D7-C6A34FCB7B82}"/>
                </a:ext>
              </a:extLst>
            </p:cNvPr>
            <p:cNvSpPr txBox="1"/>
            <p:nvPr/>
          </p:nvSpPr>
          <p:spPr>
            <a:xfrm>
              <a:off x="2751425" y="1606958"/>
              <a:ext cx="8586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Today</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cxnSp>
          <p:nvCxnSpPr>
            <p:cNvPr id="302" name="Straight Connector 301">
              <a:extLst>
                <a:ext uri="{FF2B5EF4-FFF2-40B4-BE49-F238E27FC236}">
                  <a16:creationId xmlns:a16="http://schemas.microsoft.com/office/drawing/2014/main" id="{933954D2-BA03-01B0-12BC-AD80AF13B92C}"/>
                </a:ext>
              </a:extLst>
            </p:cNvPr>
            <p:cNvCxnSpPr>
              <a:cxnSpLocks/>
            </p:cNvCxnSpPr>
            <p:nvPr/>
          </p:nvCxnSpPr>
          <p:spPr>
            <a:xfrm>
              <a:off x="3180731" y="1919089"/>
              <a:ext cx="0" cy="395279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63BD400-7E64-DD3D-6000-753CE0FAA2C3}"/>
              </a:ext>
            </a:extLst>
          </p:cNvPr>
          <p:cNvSpPr txBox="1"/>
          <p:nvPr/>
        </p:nvSpPr>
        <p:spPr>
          <a:xfrm>
            <a:off x="3228168" y="3562261"/>
            <a:ext cx="1305497" cy="646331"/>
          </a:xfrm>
          <a:prstGeom prst="rect">
            <a:avLst/>
          </a:prstGeom>
          <a:solidFill>
            <a:srgbClr val="FFFF00">
              <a:alpha val="61961"/>
            </a:srgb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Contract 24-25 funds</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C82B349A-B54F-F2EB-5532-B0BC6895A03F}"/>
              </a:ext>
            </a:extLst>
          </p:cNvPr>
          <p:cNvSpPr txBox="1"/>
          <p:nvPr/>
        </p:nvSpPr>
        <p:spPr>
          <a:xfrm>
            <a:off x="3879940" y="4267385"/>
            <a:ext cx="4070963" cy="369332"/>
          </a:xfrm>
          <a:prstGeom prst="rect">
            <a:avLst/>
          </a:prstGeom>
          <a:solidFill>
            <a:srgbClr val="FFFFFF">
              <a:alpha val="61961"/>
            </a:srgb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Prep for &amp; complete construction</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C1A25F27-72CE-DE78-EDB8-E5904A6F1F74}"/>
              </a:ext>
            </a:extLst>
          </p:cNvPr>
          <p:cNvSpPr txBox="1"/>
          <p:nvPr/>
        </p:nvSpPr>
        <p:spPr>
          <a:xfrm>
            <a:off x="7383699" y="4800608"/>
            <a:ext cx="1336267" cy="923330"/>
          </a:xfrm>
          <a:prstGeom prst="rect">
            <a:avLst/>
          </a:prstGeom>
          <a:solidFill>
            <a:srgbClr val="FFFFFF">
              <a:alpha val="61961"/>
            </a:srgb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Completion &amp; final payment</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D7E297DA-2A8D-F0B3-E80D-3DF0625859A6}"/>
              </a:ext>
            </a:extLst>
          </p:cNvPr>
          <p:cNvSpPr txBox="1"/>
          <p:nvPr/>
        </p:nvSpPr>
        <p:spPr>
          <a:xfrm>
            <a:off x="2877835" y="2570534"/>
            <a:ext cx="1064883" cy="923330"/>
          </a:xfrm>
          <a:prstGeom prst="rect">
            <a:avLst/>
          </a:prstGeom>
          <a:solidFill>
            <a:srgbClr val="FFFFFF">
              <a:alpha val="61961"/>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QAB &amp; CD board meetings</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7355C738-2399-3915-7BE9-5494751ABDDA}"/>
              </a:ext>
            </a:extLst>
          </p:cNvPr>
          <p:cNvSpPr txBox="1"/>
          <p:nvPr/>
        </p:nvSpPr>
        <p:spPr>
          <a:xfrm>
            <a:off x="1964941" y="2288933"/>
            <a:ext cx="1140079" cy="646331"/>
          </a:xfrm>
          <a:prstGeom prst="rect">
            <a:avLst/>
          </a:prstGeom>
          <a:solidFill>
            <a:srgbClr val="FFFFFF">
              <a:alpha val="61961"/>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latin typeface="Calibri"/>
                <a:ea typeface="+mn-ea"/>
                <a:cs typeface="+mn-cs"/>
              </a:rPr>
              <a:t>Pre-app meetings</a:t>
            </a:r>
            <a:endParaRPr kumimoji="0" lang="en-US" sz="2400" b="1" i="0" u="none" strike="noStrike" kern="1200" cap="none" spc="0" normalizeH="0" baseline="0" noProof="0">
              <a:ln>
                <a:noFill/>
              </a:ln>
              <a:solidFill>
                <a:srgbClr val="FF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33732027-0032-C315-072A-5418B4C9E1C3}"/>
              </a:ext>
            </a:extLst>
          </p:cNvPr>
          <p:cNvSpPr txBox="1"/>
          <p:nvPr/>
        </p:nvSpPr>
        <p:spPr>
          <a:xfrm>
            <a:off x="5684231" y="2238190"/>
            <a:ext cx="2555196" cy="1200329"/>
          </a:xfrm>
          <a:prstGeom prst="rect">
            <a:avLst/>
          </a:prstGeom>
          <a:solidFill>
            <a:schemeClr val="bg1"/>
          </a:solidFill>
          <a:ln w="28575">
            <a:solidFill>
              <a:schemeClr val="accent1"/>
            </a:solidFill>
          </a:ln>
        </p:spPr>
        <p:txBody>
          <a:bodyPr wrap="square" rtlCol="0">
            <a:spAutoFit/>
          </a:bodyPr>
          <a:lstStyle/>
          <a:p>
            <a:pPr algn="ctr"/>
            <a:r>
              <a:rPr lang="en-US" b="1">
                <a:solidFill>
                  <a:schemeClr val="accent1"/>
                </a:solidFill>
              </a:rPr>
              <a:t>Note when contracting projects in the spring – you are about to get more funding!</a:t>
            </a:r>
          </a:p>
        </p:txBody>
      </p:sp>
    </p:spTree>
    <p:extLst>
      <p:ext uri="{BB962C8B-B14F-4D97-AF65-F5344CB8AC3E}">
        <p14:creationId xmlns:p14="http://schemas.microsoft.com/office/powerpoint/2010/main" val="11202676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3" y="1286528"/>
            <a:ext cx="11326500" cy="10145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a:cs typeface="Calibri"/>
              </a:rPr>
              <a:t>Gantt Chart</a:t>
            </a:r>
            <a:r>
              <a:rPr lang="en-US" sz="3200">
                <a:cs typeface="Calibri"/>
              </a:rPr>
              <a:t>: a horizontal bar chart used to display the start date and duration of each task that makes up a project. </a:t>
            </a: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86</a:t>
            </a:fld>
            <a:endParaRPr lang="en-US">
              <a:solidFill>
                <a:schemeClr val="tx1"/>
              </a:solidFill>
            </a:endParaRPr>
          </a:p>
        </p:txBody>
      </p:sp>
      <p:sp>
        <p:nvSpPr>
          <p:cNvPr id="9" name="TextBox 8">
            <a:extLst>
              <a:ext uri="{FF2B5EF4-FFF2-40B4-BE49-F238E27FC236}">
                <a16:creationId xmlns:a16="http://schemas.microsoft.com/office/drawing/2014/main" id="{1A431537-297B-92A6-9E4A-851F34C5D1DF}"/>
              </a:ext>
            </a:extLst>
          </p:cNvPr>
          <p:cNvSpPr txBox="1"/>
          <p:nvPr/>
        </p:nvSpPr>
        <p:spPr>
          <a:xfrm>
            <a:off x="385487" y="6342079"/>
            <a:ext cx="9995639" cy="307777"/>
          </a:xfrm>
          <a:prstGeom prst="rect">
            <a:avLst/>
          </a:prstGeom>
          <a:noFill/>
        </p:spPr>
        <p:txBody>
          <a:bodyPr wrap="square" rtlCol="0">
            <a:spAutoFit/>
          </a:bodyPr>
          <a:lstStyle/>
          <a:p>
            <a:r>
              <a:rPr lang="en-US" sz="1400">
                <a:hlinkClick r:id="rId3"/>
              </a:rPr>
              <a:t>https://www.forbes.com/advisor/business/software/what-is-a-gantt-chart/</a:t>
            </a:r>
            <a:r>
              <a:rPr lang="en-US" sz="1400"/>
              <a:t> </a:t>
            </a:r>
          </a:p>
        </p:txBody>
      </p:sp>
      <p:pic>
        <p:nvPicPr>
          <p:cNvPr id="20" name="Picture 19">
            <a:extLst>
              <a:ext uri="{FF2B5EF4-FFF2-40B4-BE49-F238E27FC236}">
                <a16:creationId xmlns:a16="http://schemas.microsoft.com/office/drawing/2014/main" id="{622EDAB7-B6EE-B2CE-7199-5C24ACB0C8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2580" y="2315344"/>
            <a:ext cx="7032471" cy="3726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Content Placeholder 5">
            <a:extLst>
              <a:ext uri="{FF2B5EF4-FFF2-40B4-BE49-F238E27FC236}">
                <a16:creationId xmlns:a16="http://schemas.microsoft.com/office/drawing/2014/main" id="{2ABE034B-4A04-E235-85FF-357C4B9E647E}"/>
              </a:ext>
            </a:extLst>
          </p:cNvPr>
          <p:cNvSpPr txBox="1">
            <a:spLocks/>
          </p:cNvSpPr>
          <p:nvPr/>
        </p:nvSpPr>
        <p:spPr>
          <a:xfrm>
            <a:off x="398551" y="2547580"/>
            <a:ext cx="4294029" cy="34229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cs typeface="Calibri"/>
              </a:rPr>
              <a:t>Provides quick view of:</a:t>
            </a:r>
          </a:p>
          <a:p>
            <a:r>
              <a:rPr lang="en-US">
                <a:cs typeface="Calibri"/>
              </a:rPr>
              <a:t>List of tasks</a:t>
            </a:r>
          </a:p>
          <a:p>
            <a:r>
              <a:rPr lang="en-US">
                <a:cs typeface="Calibri"/>
              </a:rPr>
              <a:t>Start and end dates for each task</a:t>
            </a:r>
          </a:p>
          <a:p>
            <a:r>
              <a:rPr lang="en-US">
                <a:cs typeface="Calibri"/>
              </a:rPr>
              <a:t>Dependencies between tasks </a:t>
            </a:r>
          </a:p>
        </p:txBody>
      </p:sp>
    </p:spTree>
    <p:extLst>
      <p:ext uri="{BB962C8B-B14F-4D97-AF65-F5344CB8AC3E}">
        <p14:creationId xmlns:p14="http://schemas.microsoft.com/office/powerpoint/2010/main" val="2948231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87</a:t>
            </a:fld>
            <a:endParaRPr lang="en-US">
              <a:solidFill>
                <a:schemeClr val="tx1"/>
              </a:solidFill>
            </a:endParaRPr>
          </a:p>
        </p:txBody>
      </p:sp>
      <p:pic>
        <p:nvPicPr>
          <p:cNvPr id="18" name="Picture 17">
            <a:extLst>
              <a:ext uri="{FF2B5EF4-FFF2-40B4-BE49-F238E27FC236}">
                <a16:creationId xmlns:a16="http://schemas.microsoft.com/office/drawing/2014/main" id="{CE341340-B1EA-4A42-3159-A1A87D0CA4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098" y="1385568"/>
            <a:ext cx="11787804" cy="5347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79883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Project Life Cycle - Timing</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3" y="1286528"/>
            <a:ext cx="6808335" cy="48991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a:cs typeface="Calibri"/>
              </a:rPr>
              <a:t>Discussion:</a:t>
            </a:r>
          </a:p>
          <a:p>
            <a:pPr marL="0" indent="0" algn="ctr">
              <a:buNone/>
            </a:pPr>
            <a:r>
              <a:rPr lang="en-US" sz="4400" b="1">
                <a:solidFill>
                  <a:schemeClr val="accent5"/>
                </a:solidFill>
                <a:cs typeface="Calibri"/>
              </a:rPr>
              <a:t>What is your local DGLVR Program timeline? </a:t>
            </a:r>
            <a:endParaRPr lang="en-US" sz="3200">
              <a:cs typeface="Calibri"/>
            </a:endParaRPr>
          </a:p>
          <a:p>
            <a:pPr lvl="1"/>
            <a:endParaRPr lang="en-US" sz="2800">
              <a:highlight>
                <a:srgbClr val="FFFF00"/>
              </a:highlight>
              <a:cs typeface="Calibri"/>
            </a:endParaRPr>
          </a:p>
          <a:p>
            <a:pPr lvl="1"/>
            <a:r>
              <a:rPr lang="en-US" sz="2800">
                <a:cs typeface="Calibri"/>
              </a:rPr>
              <a:t>Deadlines – show of hands</a:t>
            </a:r>
          </a:p>
          <a:p>
            <a:pPr lvl="2"/>
            <a:r>
              <a:rPr lang="en-US" sz="2400">
                <a:cs typeface="Calibri"/>
              </a:rPr>
              <a:t>Once / year?</a:t>
            </a:r>
          </a:p>
          <a:p>
            <a:pPr lvl="2"/>
            <a:r>
              <a:rPr lang="en-US" sz="2400">
                <a:cs typeface="Calibri"/>
              </a:rPr>
              <a:t>Twice / year?</a:t>
            </a:r>
          </a:p>
          <a:p>
            <a:pPr lvl="2"/>
            <a:r>
              <a:rPr lang="en-US" sz="2400">
                <a:cs typeface="Calibri"/>
              </a:rPr>
              <a:t>Rolling basis?</a:t>
            </a:r>
          </a:p>
          <a:p>
            <a:pPr lvl="1"/>
            <a:r>
              <a:rPr lang="en-US" sz="2800">
                <a:cs typeface="Calibri"/>
              </a:rPr>
              <a:t>Pros and cons of each?</a:t>
            </a:r>
          </a:p>
          <a:p>
            <a:endParaRPr lang="en-US" sz="3200">
              <a:cs typeface="Calibri"/>
            </a:endParaRP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88</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11502C4C-02C5-6F78-CCDE-5F59329745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9" name="TextBox 8">
            <a:extLst>
              <a:ext uri="{FF2B5EF4-FFF2-40B4-BE49-F238E27FC236}">
                <a16:creationId xmlns:a16="http://schemas.microsoft.com/office/drawing/2014/main" id="{1A431537-297B-92A6-9E4A-851F34C5D1DF}"/>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Tree>
    <p:extLst>
      <p:ext uri="{BB962C8B-B14F-4D97-AF65-F5344CB8AC3E}">
        <p14:creationId xmlns:p14="http://schemas.microsoft.com/office/powerpoint/2010/main" val="36376196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4" y="1286528"/>
            <a:ext cx="5992910" cy="489911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a:cs typeface="Calibri"/>
              </a:rPr>
              <a:t>Education and outreach</a:t>
            </a:r>
          </a:p>
          <a:p>
            <a:pPr marL="514350" indent="-514350">
              <a:buFont typeface="+mj-lt"/>
              <a:buAutoNum type="arabicPeriod"/>
            </a:pPr>
            <a:r>
              <a:rPr lang="en-US" sz="3200">
                <a:cs typeface="Calibri"/>
              </a:rPr>
              <a:t>Pre-application meeting</a:t>
            </a:r>
          </a:p>
          <a:p>
            <a:pPr marL="514350" indent="-514350">
              <a:buFont typeface="+mj-lt"/>
              <a:buAutoNum type="arabicPeriod"/>
            </a:pPr>
            <a:r>
              <a:rPr lang="en-US" sz="3200">
                <a:cs typeface="Calibri"/>
              </a:rPr>
              <a:t>Receive &amp; review application</a:t>
            </a:r>
          </a:p>
          <a:p>
            <a:pPr marL="514350" indent="-514350">
              <a:buFont typeface="+mj-lt"/>
              <a:buAutoNum type="arabicPeriod"/>
            </a:pPr>
            <a:r>
              <a:rPr lang="en-US" sz="3200">
                <a:cs typeface="Calibri"/>
              </a:rPr>
              <a:t>QAB meeting</a:t>
            </a:r>
          </a:p>
          <a:p>
            <a:pPr marL="514350" indent="-514350">
              <a:buFont typeface="+mj-lt"/>
              <a:buAutoNum type="arabicPeriod"/>
            </a:pPr>
            <a:r>
              <a:rPr lang="en-US" sz="3200">
                <a:cs typeface="Calibri"/>
              </a:rPr>
              <a:t>CD Board meeting</a:t>
            </a:r>
          </a:p>
          <a:p>
            <a:pPr marL="514350" indent="-514350">
              <a:buFont typeface="+mj-lt"/>
              <a:buAutoNum type="arabicPeriod"/>
            </a:pPr>
            <a:r>
              <a:rPr lang="en-US" sz="3200">
                <a:cs typeface="Calibri"/>
              </a:rPr>
              <a:t>Contracting</a:t>
            </a:r>
          </a:p>
          <a:p>
            <a:pPr marL="514350" indent="-514350">
              <a:buFont typeface="+mj-lt"/>
              <a:buAutoNum type="arabicPeriod"/>
            </a:pPr>
            <a:r>
              <a:rPr lang="en-US" sz="3200" b="1" u="sng">
                <a:cs typeface="Calibri"/>
              </a:rPr>
              <a:t>Preparing for Construction</a:t>
            </a:r>
          </a:p>
          <a:p>
            <a:pPr lvl="1"/>
            <a:r>
              <a:rPr lang="en-US" sz="2800">
                <a:cs typeface="Calibri"/>
              </a:rPr>
              <a:t>If applicable: Design, permitting, bidding</a:t>
            </a:r>
          </a:p>
          <a:p>
            <a:pPr lvl="1"/>
            <a:r>
              <a:rPr lang="en-US" sz="2800">
                <a:cs typeface="Calibri"/>
              </a:rPr>
              <a:t>Pre-construction meeting</a:t>
            </a:r>
          </a:p>
          <a:p>
            <a:pPr marL="514350" indent="-514350">
              <a:buFont typeface="+mj-lt"/>
              <a:buAutoNum type="arabicPeriod"/>
            </a:pPr>
            <a:r>
              <a:rPr lang="en-US" sz="3200">
                <a:cs typeface="Calibri"/>
              </a:rPr>
              <a:t>Construction</a:t>
            </a:r>
          </a:p>
          <a:p>
            <a:pPr marL="514350" indent="-514350">
              <a:buFont typeface="+mj-lt"/>
              <a:buAutoNum type="arabicPeriod"/>
            </a:pPr>
            <a:r>
              <a:rPr lang="en-US" sz="3200">
                <a:cs typeface="Calibri"/>
              </a:rPr>
              <a:t>Completion</a:t>
            </a: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89</a:t>
            </a:fld>
            <a:endParaRPr lang="en-US">
              <a:solidFill>
                <a:schemeClr val="tx1"/>
              </a:solidFill>
            </a:endParaRPr>
          </a:p>
        </p:txBody>
      </p:sp>
    </p:spTree>
    <p:extLst>
      <p:ext uri="{BB962C8B-B14F-4D97-AF65-F5344CB8AC3E}">
        <p14:creationId xmlns:p14="http://schemas.microsoft.com/office/powerpoint/2010/main" val="254340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8" y="164437"/>
            <a:ext cx="776982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Why talk about Project Management?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9</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6B86409F-1A0A-9F44-DEDB-CFBF99302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6" name="TextBox 5">
            <a:extLst>
              <a:ext uri="{FF2B5EF4-FFF2-40B4-BE49-F238E27FC236}">
                <a16:creationId xmlns:a16="http://schemas.microsoft.com/office/drawing/2014/main" id="{EE41C709-BDFF-8511-44B3-F91520A359DE}"/>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
        <p:nvSpPr>
          <p:cNvPr id="8" name="Content Placeholder 5">
            <a:extLst>
              <a:ext uri="{FF2B5EF4-FFF2-40B4-BE49-F238E27FC236}">
                <a16:creationId xmlns:a16="http://schemas.microsoft.com/office/drawing/2014/main" id="{32DA36C9-4718-6BE0-E242-E674E6891F74}"/>
              </a:ext>
            </a:extLst>
          </p:cNvPr>
          <p:cNvSpPr txBox="1">
            <a:spLocks/>
          </p:cNvSpPr>
          <p:nvPr/>
        </p:nvSpPr>
        <p:spPr>
          <a:xfrm>
            <a:off x="385487" y="1288841"/>
            <a:ext cx="7122707" cy="4727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u="sng">
                <a:cs typeface="Calibri"/>
              </a:rPr>
              <a:t>Discussion</a:t>
            </a:r>
            <a:r>
              <a:rPr lang="en-US" sz="4000">
                <a:cs typeface="Calibri"/>
              </a:rPr>
              <a:t>:</a:t>
            </a:r>
          </a:p>
          <a:p>
            <a:pPr marL="0" indent="0">
              <a:buNone/>
            </a:pPr>
            <a:endParaRPr lang="en-US" sz="4400">
              <a:cs typeface="Calibri"/>
            </a:endParaRPr>
          </a:p>
          <a:p>
            <a:pPr marL="0" indent="0" algn="ctr">
              <a:buNone/>
            </a:pPr>
            <a:r>
              <a:rPr lang="en-US" sz="4800" b="1">
                <a:solidFill>
                  <a:schemeClr val="accent1"/>
                </a:solidFill>
                <a:cs typeface="Calibri"/>
              </a:rPr>
              <a:t>Why talk about project management?</a:t>
            </a:r>
          </a:p>
          <a:p>
            <a:pPr marL="0" indent="0">
              <a:buNone/>
            </a:pPr>
            <a:endParaRPr lang="en-US" sz="3600">
              <a:cs typeface="Calibri"/>
            </a:endParaRPr>
          </a:p>
          <a:p>
            <a:pPr marL="0" indent="0" algn="ctr">
              <a:buNone/>
            </a:pPr>
            <a:endParaRPr lang="en-US" sz="4000" b="1">
              <a:cs typeface="Calibri"/>
            </a:endParaRPr>
          </a:p>
          <a:p>
            <a:pPr marL="0" indent="0">
              <a:buFont typeface="Arial" panose="020B0604020202020204" pitchFamily="34" charset="0"/>
              <a:buNone/>
            </a:pPr>
            <a:endParaRPr lang="en-US">
              <a:solidFill>
                <a:srgbClr val="FF0000"/>
              </a:solidFill>
              <a:cs typeface="Calibri"/>
            </a:endParaRPr>
          </a:p>
        </p:txBody>
      </p:sp>
    </p:spTree>
    <p:extLst>
      <p:ext uri="{BB962C8B-B14F-4D97-AF65-F5344CB8AC3E}">
        <p14:creationId xmlns:p14="http://schemas.microsoft.com/office/powerpoint/2010/main" val="42807043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5"/>
            <a:ext cx="9875585" cy="4844494"/>
          </a:xfrm>
        </p:spPr>
        <p:txBody>
          <a:bodyPr vert="horz" lIns="91440" tIns="45720" rIns="91440" bIns="45720" rtlCol="0" anchor="t">
            <a:normAutofit/>
          </a:bodyPr>
          <a:lstStyle/>
          <a:p>
            <a:pPr marL="0" indent="0">
              <a:buNone/>
            </a:pPr>
            <a:r>
              <a:rPr lang="en-US" sz="4000" b="1">
                <a:cs typeface="Calibri"/>
              </a:rPr>
              <a:t>Choosing an engineer</a:t>
            </a:r>
          </a:p>
          <a:p>
            <a:r>
              <a:rPr lang="en-US" sz="3200">
                <a:cs typeface="Calibri"/>
              </a:rPr>
              <a:t>Does the project need engineering or additional design?</a:t>
            </a:r>
          </a:p>
          <a:p>
            <a:r>
              <a:rPr lang="en-US" sz="3200">
                <a:cs typeface="Calibri"/>
              </a:rPr>
              <a:t>Does the grant recipient have an engineer on staff or retainer?</a:t>
            </a:r>
          </a:p>
          <a:p>
            <a:r>
              <a:rPr lang="en-US" sz="3200">
                <a:cs typeface="Calibri"/>
              </a:rPr>
              <a:t>What is that engineer’s specialty and are they comfortable with the type of project you’re working on?</a:t>
            </a:r>
          </a:p>
          <a:p>
            <a:r>
              <a:rPr lang="en-US" sz="3200">
                <a:cs typeface="Calibri"/>
              </a:rPr>
              <a:t>Consider soliciting proposals for engineering services</a:t>
            </a:r>
          </a:p>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90</a:t>
            </a:fld>
            <a:endParaRPr lang="en-US">
              <a:solidFill>
                <a:schemeClr val="tx1"/>
              </a:solidFill>
            </a:endParaRPr>
          </a:p>
        </p:txBody>
      </p:sp>
    </p:spTree>
    <p:extLst>
      <p:ext uri="{BB962C8B-B14F-4D97-AF65-F5344CB8AC3E}">
        <p14:creationId xmlns:p14="http://schemas.microsoft.com/office/powerpoint/2010/main" val="8900862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9197787" cy="4727559"/>
          </a:xfrm>
        </p:spPr>
        <p:txBody>
          <a:bodyPr vert="horz" lIns="91440" tIns="45720" rIns="91440" bIns="45720" rtlCol="0" anchor="t">
            <a:normAutofit/>
          </a:bodyPr>
          <a:lstStyle/>
          <a:p>
            <a:pPr marL="0" indent="0">
              <a:buNone/>
            </a:pPr>
            <a:r>
              <a:rPr lang="en-US" sz="4000" b="1">
                <a:cs typeface="Calibri"/>
              </a:rPr>
              <a:t>Communicating with engineers</a:t>
            </a:r>
          </a:p>
          <a:p>
            <a:r>
              <a:rPr lang="en-US" sz="3200">
                <a:cs typeface="Calibri"/>
              </a:rPr>
              <a:t>Provide detailed description of the work needed, including DGLVR requirements</a:t>
            </a:r>
          </a:p>
          <a:p>
            <a:pPr lvl="1"/>
            <a:r>
              <a:rPr lang="en-US" sz="2800">
                <a:cs typeface="Calibri"/>
              </a:rPr>
              <a:t>Pre-design meeting</a:t>
            </a:r>
          </a:p>
          <a:p>
            <a:pPr lvl="1"/>
            <a:r>
              <a:rPr lang="en-US" sz="2800">
                <a:cs typeface="Calibri"/>
              </a:rPr>
              <a:t>Request for Proposals (RFP) template available for DGLVR stream crossings </a:t>
            </a:r>
          </a:p>
          <a:p>
            <a:r>
              <a:rPr lang="en-US" sz="3200">
                <a:cs typeface="Calibri"/>
              </a:rPr>
              <a:t>Require the engineer to provide district staff the design to make sure it meets DGLVR requirements</a:t>
            </a:r>
          </a:p>
          <a:p>
            <a:pPr lvl="1"/>
            <a:r>
              <a:rPr lang="en-US" sz="2800">
                <a:cs typeface="Calibri"/>
              </a:rPr>
              <a:t>Note CDs are not asked to do engineering on projects.</a:t>
            </a:r>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91</a:t>
            </a:fld>
            <a:endParaRPr lang="en-US">
              <a:solidFill>
                <a:schemeClr val="tx1"/>
              </a:solidFill>
            </a:endParaRPr>
          </a:p>
        </p:txBody>
      </p:sp>
    </p:spTree>
    <p:extLst>
      <p:ext uri="{BB962C8B-B14F-4D97-AF65-F5344CB8AC3E}">
        <p14:creationId xmlns:p14="http://schemas.microsoft.com/office/powerpoint/2010/main" val="22101460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1896170" cy="4727559"/>
          </a:xfrm>
        </p:spPr>
        <p:txBody>
          <a:bodyPr vert="horz" lIns="91440" tIns="45720" rIns="91440" bIns="45720" rtlCol="0" anchor="t">
            <a:normAutofit/>
          </a:bodyPr>
          <a:lstStyle/>
          <a:p>
            <a:pPr marL="0" indent="0">
              <a:buNone/>
            </a:pPr>
            <a:r>
              <a:rPr lang="en-US" sz="3600" b="1">
                <a:cs typeface="Calibri"/>
              </a:rPr>
              <a:t>Example engineered plan review</a:t>
            </a:r>
          </a:p>
          <a:p>
            <a:r>
              <a:rPr lang="en-US">
                <a:cs typeface="Calibri"/>
              </a:rPr>
              <a:t>Notes from pre-app meeting:</a:t>
            </a:r>
          </a:p>
          <a:p>
            <a:pPr lvl="1"/>
            <a:r>
              <a:rPr lang="en-US">
                <a:cs typeface="Calibri"/>
              </a:rPr>
              <a:t>Install 2 rain garden bump outs on either side of the avenue</a:t>
            </a:r>
          </a:p>
          <a:p>
            <a:pPr lvl="1"/>
            <a:r>
              <a:rPr lang="en-US">
                <a:cs typeface="Calibri"/>
              </a:rPr>
              <a:t>Use existing storm sewer inlets for overflow instead of having risers in the rain gardens</a:t>
            </a: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DF04FF4-0268-176F-4DE1-756D2B38AC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90810"/>
            <a:ext cx="12192000" cy="2469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B3BC2CA9-4AD3-91B1-2369-09CFCBED9E4D}"/>
              </a:ext>
            </a:extLst>
          </p:cNvPr>
          <p:cNvSpPr txBox="1"/>
          <p:nvPr/>
        </p:nvSpPr>
        <p:spPr>
          <a:xfrm>
            <a:off x="406883" y="5827148"/>
            <a:ext cx="3287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Excerpt from engineer’s plan</a:t>
            </a:r>
          </a:p>
        </p:txBody>
      </p:sp>
      <p:sp>
        <p:nvSpPr>
          <p:cNvPr id="9" name="TextBox 8">
            <a:extLst>
              <a:ext uri="{FF2B5EF4-FFF2-40B4-BE49-F238E27FC236}">
                <a16:creationId xmlns:a16="http://schemas.microsoft.com/office/drawing/2014/main" id="{36375403-ECA7-C968-DBD7-49A6649F811C}"/>
              </a:ext>
            </a:extLst>
          </p:cNvPr>
          <p:cNvSpPr txBox="1"/>
          <p:nvPr/>
        </p:nvSpPr>
        <p:spPr>
          <a:xfrm>
            <a:off x="8527163" y="5816314"/>
            <a:ext cx="328773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Montgomery CCD</a:t>
            </a:r>
          </a:p>
        </p:txBody>
      </p:sp>
    </p:spTree>
    <p:extLst>
      <p:ext uri="{BB962C8B-B14F-4D97-AF65-F5344CB8AC3E}">
        <p14:creationId xmlns:p14="http://schemas.microsoft.com/office/powerpoint/2010/main" val="16458063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D5DC542-36E3-13DC-1440-FFCC06096A7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95834" y="2961407"/>
            <a:ext cx="5416598" cy="2824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x_Picture 2">
            <a:extLst>
              <a:ext uri="{FF2B5EF4-FFF2-40B4-BE49-F238E27FC236}">
                <a16:creationId xmlns:a16="http://schemas.microsoft.com/office/drawing/2014/main" id="{8DD9F768-34D6-965C-1B50-6F8C936285E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13343" y="204921"/>
            <a:ext cx="5121720" cy="1985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Content Placeholder 5">
            <a:extLst>
              <a:ext uri="{FF2B5EF4-FFF2-40B4-BE49-F238E27FC236}">
                <a16:creationId xmlns:a16="http://schemas.microsoft.com/office/drawing/2014/main" id="{F1EB4109-C249-DEE3-8541-C36B78F46499}"/>
              </a:ext>
            </a:extLst>
          </p:cNvPr>
          <p:cNvSpPr>
            <a:spLocks noGrp="1"/>
          </p:cNvSpPr>
          <p:nvPr>
            <p:ph idx="1"/>
          </p:nvPr>
        </p:nvSpPr>
        <p:spPr>
          <a:xfrm>
            <a:off x="295830" y="1325274"/>
            <a:ext cx="11896170" cy="1503321"/>
          </a:xfrm>
        </p:spPr>
        <p:txBody>
          <a:bodyPr vert="horz" lIns="91440" tIns="45720" rIns="91440" bIns="45720" rtlCol="0" anchor="t">
            <a:normAutofit/>
          </a:bodyPr>
          <a:lstStyle/>
          <a:p>
            <a:pPr marL="0" indent="0">
              <a:buNone/>
            </a:pPr>
            <a:r>
              <a:rPr lang="en-US" sz="3600" b="1">
                <a:cs typeface="Calibri"/>
              </a:rPr>
              <a:t>Example engineered plan review</a:t>
            </a:r>
          </a:p>
          <a:p>
            <a:r>
              <a:rPr lang="en-US">
                <a:cs typeface="Calibri"/>
              </a:rPr>
              <a:t>Notes from pre-app meeting:</a:t>
            </a:r>
          </a:p>
          <a:p>
            <a:pPr lvl="1"/>
            <a:r>
              <a:rPr lang="en-US">
                <a:cs typeface="Calibri"/>
              </a:rPr>
              <a:t>Include native plantings (including shrubs) in the rain gardens</a:t>
            </a: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pic>
        <p:nvPicPr>
          <p:cNvPr id="1027" name="x__x0000_i1033">
            <a:extLst>
              <a:ext uri="{FF2B5EF4-FFF2-40B4-BE49-F238E27FC236}">
                <a16:creationId xmlns:a16="http://schemas.microsoft.com/office/drawing/2014/main" id="{17398A36-C541-3C9B-2629-0457052134AA}"/>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879100" y="2961407"/>
            <a:ext cx="6312900" cy="3475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0858A04-A9A6-DC5F-8D64-D41FA5037CEB}"/>
              </a:ext>
            </a:extLst>
          </p:cNvPr>
          <p:cNvSpPr txBox="1"/>
          <p:nvPr/>
        </p:nvSpPr>
        <p:spPr>
          <a:xfrm>
            <a:off x="268940" y="5859392"/>
            <a:ext cx="3287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Excerpt from engineer’s plan</a:t>
            </a:r>
          </a:p>
        </p:txBody>
      </p:sp>
      <p:sp>
        <p:nvSpPr>
          <p:cNvPr id="5" name="TextBox 4">
            <a:extLst>
              <a:ext uri="{FF2B5EF4-FFF2-40B4-BE49-F238E27FC236}">
                <a16:creationId xmlns:a16="http://schemas.microsoft.com/office/drawing/2014/main" id="{057313B5-13AB-FC92-80A7-9AD73AC07F90}"/>
              </a:ext>
            </a:extLst>
          </p:cNvPr>
          <p:cNvSpPr txBox="1"/>
          <p:nvPr/>
        </p:nvSpPr>
        <p:spPr>
          <a:xfrm>
            <a:off x="2424701" y="5827191"/>
            <a:ext cx="328773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Montgomery CCD</a:t>
            </a:r>
          </a:p>
        </p:txBody>
      </p:sp>
    </p:spTree>
    <p:extLst>
      <p:ext uri="{BB962C8B-B14F-4D97-AF65-F5344CB8AC3E}">
        <p14:creationId xmlns:p14="http://schemas.microsoft.com/office/powerpoint/2010/main" val="16805059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ontent Placeholder 5">
            <a:extLst>
              <a:ext uri="{FF2B5EF4-FFF2-40B4-BE49-F238E27FC236}">
                <a16:creationId xmlns:a16="http://schemas.microsoft.com/office/drawing/2014/main" id="{F1EB4109-C249-DEE3-8541-C36B78F46499}"/>
              </a:ext>
            </a:extLst>
          </p:cNvPr>
          <p:cNvSpPr>
            <a:spLocks noGrp="1"/>
          </p:cNvSpPr>
          <p:nvPr>
            <p:ph idx="1"/>
          </p:nvPr>
        </p:nvSpPr>
        <p:spPr>
          <a:xfrm>
            <a:off x="295830" y="1325274"/>
            <a:ext cx="11896170" cy="4546610"/>
          </a:xfrm>
        </p:spPr>
        <p:txBody>
          <a:bodyPr vert="horz" lIns="91440" tIns="45720" rIns="91440" bIns="45720" rtlCol="0" anchor="t">
            <a:normAutofit lnSpcReduction="10000"/>
          </a:bodyPr>
          <a:lstStyle/>
          <a:p>
            <a:pPr marL="0" indent="0">
              <a:buNone/>
            </a:pPr>
            <a:r>
              <a:rPr lang="en-US" sz="4000" b="1">
                <a:cs typeface="Calibri"/>
              </a:rPr>
              <a:t>Example notes to send engineer:</a:t>
            </a:r>
          </a:p>
          <a:p>
            <a:pPr marL="342900" marR="0" lvl="0" indent="-342900">
              <a:spcBef>
                <a:spcPts val="0"/>
              </a:spcBef>
              <a:spcAft>
                <a:spcPts val="0"/>
              </a:spcAft>
              <a:buSzPts val="1000"/>
              <a:buFont typeface="Symbol" panose="05050102010706020507" pitchFamily="18" charset="2"/>
              <a:buChar char=""/>
              <a:tabLst>
                <a:tab pos="457200" algn="l"/>
              </a:tabLst>
            </a:pPr>
            <a:r>
              <a:rPr lang="en-US" sz="2000" b="1" u="sng">
                <a:effectLst/>
                <a:latin typeface="Aptos" panose="020B0004020202020204" pitchFamily="34" charset="0"/>
                <a:ea typeface="Times New Roman" panose="02020603050405020304" pitchFamily="18" charset="0"/>
                <a:cs typeface="Aptos" panose="020B0004020202020204" pitchFamily="34" charset="0"/>
              </a:rPr>
              <a:t>Overflow</a:t>
            </a:r>
            <a:r>
              <a:rPr lang="en-US" sz="2000" b="1">
                <a:effectLst/>
                <a:latin typeface="Aptos" panose="020B0004020202020204" pitchFamily="34" charset="0"/>
                <a:ea typeface="Times New Roman" panose="02020603050405020304" pitchFamily="18" charset="0"/>
                <a:cs typeface="Aptos" panose="020B0004020202020204" pitchFamily="34" charset="0"/>
              </a:rPr>
              <a:t>:</a:t>
            </a:r>
            <a:r>
              <a:rPr lang="en-US" sz="2000">
                <a:effectLst/>
                <a:latin typeface="Aptos" panose="020B0004020202020204" pitchFamily="34" charset="0"/>
                <a:ea typeface="Times New Roman" panose="02020603050405020304" pitchFamily="18" charset="0"/>
                <a:cs typeface="Aptos" panose="020B0004020202020204" pitchFamily="34" charset="0"/>
              </a:rPr>
              <a:t> It looks like the plans incorporated the CD’s recommendation to utilize the existing storm sewer system inlets as overflow instead of risers for the rain garden bump outs. Thank you.</a:t>
            </a:r>
            <a:endParaRPr lang="en-US" sz="2400">
              <a:effectLst/>
              <a:latin typeface="Aptos" panose="020B0004020202020204" pitchFamily="34" charset="0"/>
              <a:ea typeface="Aptos" panose="020B0004020202020204" pitchFamily="34" charset="0"/>
              <a:cs typeface="Aptos" panose="020B0004020202020204" pitchFamily="34" charset="0"/>
            </a:endParaRPr>
          </a:p>
          <a:p>
            <a:pPr marL="685800" marR="0" indent="0">
              <a:spcBef>
                <a:spcPts val="0"/>
              </a:spcBef>
              <a:spcAft>
                <a:spcPts val="0"/>
              </a:spcAft>
              <a:buNone/>
            </a:pPr>
            <a:r>
              <a:rPr lang="en-US" sz="2000">
                <a:effectLst/>
                <a:latin typeface="Aptos" panose="020B0004020202020204" pitchFamily="34" charset="0"/>
                <a:ea typeface="Aptos" panose="020B0004020202020204" pitchFamily="34" charset="0"/>
                <a:cs typeface="Aptos" panose="020B0004020202020204" pitchFamily="34" charset="0"/>
              </a:rPr>
              <a:t> </a:t>
            </a:r>
            <a:endParaRPr lang="en-US" sz="2400">
              <a:effectLst/>
              <a:latin typeface="Aptos" panose="020B0004020202020204" pitchFamily="34" charset="0"/>
              <a:ea typeface="Aptos" panose="020B0004020202020204" pitchFamily="34" charset="0"/>
              <a:cs typeface="Aptos" panose="020B0004020202020204" pitchFamily="34" charset="0"/>
            </a:endParaRPr>
          </a:p>
          <a:p>
            <a:pPr marL="914400" marR="0">
              <a:spcBef>
                <a:spcPts val="0"/>
              </a:spcBef>
              <a:spcAft>
                <a:spcPts val="0"/>
              </a:spcAft>
            </a:pPr>
            <a:endParaRPr lang="en-US" sz="24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b="1" u="sng">
                <a:effectLst/>
                <a:latin typeface="Aptos" panose="020B0004020202020204" pitchFamily="34" charset="0"/>
                <a:ea typeface="Times New Roman" panose="02020603050405020304" pitchFamily="18" charset="0"/>
                <a:cs typeface="Aptos" panose="020B0004020202020204" pitchFamily="34" charset="0"/>
              </a:rPr>
              <a:t>Plantings/seed mix:</a:t>
            </a:r>
            <a:r>
              <a:rPr lang="en-US" sz="2000">
                <a:effectLst/>
                <a:latin typeface="Aptos" panose="020B0004020202020204" pitchFamily="34" charset="0"/>
                <a:ea typeface="Times New Roman" panose="02020603050405020304" pitchFamily="18" charset="0"/>
                <a:cs typeface="Aptos" panose="020B0004020202020204" pitchFamily="34" charset="0"/>
              </a:rPr>
              <a:t> The permanent seed mix listed isn’t consistent with the discussion from the pre-app meeting. We recommend adding native plantings.</a:t>
            </a:r>
            <a:endParaRPr lang="en-US" sz="2400">
              <a:effectLst/>
              <a:latin typeface="Aptos" panose="020B0004020202020204" pitchFamily="34" charset="0"/>
              <a:ea typeface="Aptos" panose="020B0004020202020204" pitchFamily="34" charset="0"/>
              <a:cs typeface="Aptos" panose="020B000402020202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a:effectLst/>
                <a:latin typeface="Aptos" panose="020B0004020202020204" pitchFamily="34" charset="0"/>
                <a:ea typeface="Times New Roman" panose="02020603050405020304" pitchFamily="18" charset="0"/>
                <a:cs typeface="Times New Roman" panose="02020603050405020304" pitchFamily="18" charset="0"/>
              </a:rPr>
              <a:t>The Permanent seed mix is listed as PennDOT Formula B (flatter than 3:1 slope) and PennDOT Formula D (3:1 slope or steeper)</a:t>
            </a:r>
            <a:endParaRPr lang="en-US" sz="200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800">
                <a:effectLst/>
                <a:latin typeface="Aptos" panose="020B0004020202020204" pitchFamily="34" charset="0"/>
                <a:ea typeface="Times New Roman" panose="02020603050405020304" pitchFamily="18" charset="0"/>
                <a:cs typeface="Aptos" panose="020B0004020202020204" pitchFamily="34" charset="0"/>
              </a:rPr>
              <a:t>Formula B info is in PennDOT Pub 408 and it appears to be grasses only for residential settings. We had difficulty finding Formula D in the Pub408 but found a 2007 Penn State factsheet listing that Formula D is for areas that will be mowed, such as medians and shoulders. Screenshots and link to the fact sheet below. </a:t>
            </a:r>
            <a:endParaRPr lang="en-US">
              <a:effectLst/>
              <a:latin typeface="Aptos" panose="020B0004020202020204" pitchFamily="34" charset="0"/>
              <a:ea typeface="Aptos" panose="020B0004020202020204" pitchFamily="34" charset="0"/>
              <a:cs typeface="Aptos" panose="020B0004020202020204" pitchFamily="34"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800">
                <a:effectLst/>
                <a:latin typeface="Aptos" panose="020B0004020202020204" pitchFamily="34" charset="0"/>
                <a:ea typeface="Times New Roman" panose="02020603050405020304" pitchFamily="18" charset="0"/>
                <a:cs typeface="Aptos" panose="020B0004020202020204" pitchFamily="34" charset="0"/>
              </a:rPr>
              <a:t>The borough staff we met with during the pre-app meeting spoke about including native herbaceous and small shrub plantings based on their landscaping experience. We talked about things like shading and light requirements for the plants selected, etc. The borough said they didn’t want to have to do much routine maintenance on the vegetation in the rain gardens over the course of the year, so using a seed mix that is intended to be mowed wouldn’t be consistent with that plan.</a:t>
            </a:r>
            <a:endParaRPr lang="en-US" sz="120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5" name="TextBox 4">
            <a:extLst>
              <a:ext uri="{FF2B5EF4-FFF2-40B4-BE49-F238E27FC236}">
                <a16:creationId xmlns:a16="http://schemas.microsoft.com/office/drawing/2014/main" id="{EF15B7D1-0505-7789-459B-91E498119626}"/>
              </a:ext>
            </a:extLst>
          </p:cNvPr>
          <p:cNvSpPr txBox="1"/>
          <p:nvPr/>
        </p:nvSpPr>
        <p:spPr>
          <a:xfrm>
            <a:off x="8527163" y="5816314"/>
            <a:ext cx="328773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Montgomery CCD</a:t>
            </a:r>
          </a:p>
        </p:txBody>
      </p:sp>
    </p:spTree>
    <p:extLst>
      <p:ext uri="{BB962C8B-B14F-4D97-AF65-F5344CB8AC3E}">
        <p14:creationId xmlns:p14="http://schemas.microsoft.com/office/powerpoint/2010/main" val="20795664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85E3EFA-A1EF-86A4-11FC-6E2F7D2CFE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0312" y="986116"/>
            <a:ext cx="9015043" cy="5791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E526E53D-72E4-ADF5-62BC-5F9CA26992AB}"/>
              </a:ext>
            </a:extLst>
          </p:cNvPr>
          <p:cNvSpPr txBox="1"/>
          <p:nvPr/>
        </p:nvSpPr>
        <p:spPr>
          <a:xfrm>
            <a:off x="8527163" y="5816314"/>
            <a:ext cx="328773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Montgomery CCD</a:t>
            </a:r>
          </a:p>
        </p:txBody>
      </p:sp>
    </p:spTree>
    <p:extLst>
      <p:ext uri="{BB962C8B-B14F-4D97-AF65-F5344CB8AC3E}">
        <p14:creationId xmlns:p14="http://schemas.microsoft.com/office/powerpoint/2010/main" val="3129985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7145099" cy="4438216"/>
          </a:xfrm>
        </p:spPr>
        <p:txBody>
          <a:bodyPr vert="horz" lIns="91440" tIns="45720" rIns="91440" bIns="45720" rtlCol="0" anchor="t">
            <a:normAutofit/>
          </a:bodyPr>
          <a:lstStyle/>
          <a:p>
            <a:pPr marL="0" indent="0">
              <a:buNone/>
            </a:pPr>
            <a:r>
              <a:rPr lang="en-US" sz="4000" b="1">
                <a:cs typeface="Calibri"/>
              </a:rPr>
              <a:t>Permitting tips</a:t>
            </a:r>
          </a:p>
          <a:p>
            <a:r>
              <a:rPr lang="en-US" sz="3200">
                <a:cs typeface="Calibri"/>
              </a:rPr>
              <a:t>Reach out to DEP early if you think permitting might be needed</a:t>
            </a:r>
          </a:p>
          <a:p>
            <a:pPr lvl="1"/>
            <a:r>
              <a:rPr lang="en-US" sz="2800">
                <a:cs typeface="Calibri"/>
              </a:rPr>
              <a:t>Include DEP in pre-app meeting or set up pre-permit app meeting</a:t>
            </a:r>
          </a:p>
          <a:p>
            <a:r>
              <a:rPr lang="en-US" sz="3200">
                <a:highlight>
                  <a:srgbClr val="FFFFFF"/>
                </a:highlight>
                <a:cs typeface="Calibri"/>
              </a:rPr>
              <a:t>Discuss CD 105 delegation</a:t>
            </a: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96</a:t>
            </a:fld>
            <a:endParaRPr lang="en-US">
              <a:solidFill>
                <a:schemeClr val="tx1"/>
              </a:solidFill>
            </a:endParaRPr>
          </a:p>
        </p:txBody>
      </p:sp>
      <p:grpSp>
        <p:nvGrpSpPr>
          <p:cNvPr id="8" name="Group 7">
            <a:extLst>
              <a:ext uri="{FF2B5EF4-FFF2-40B4-BE49-F238E27FC236}">
                <a16:creationId xmlns:a16="http://schemas.microsoft.com/office/drawing/2014/main" id="{B16C56FA-94D0-F39F-7750-52BB76E07423}"/>
              </a:ext>
            </a:extLst>
          </p:cNvPr>
          <p:cNvGrpSpPr/>
          <p:nvPr/>
        </p:nvGrpSpPr>
        <p:grpSpPr>
          <a:xfrm>
            <a:off x="7613392" y="1420169"/>
            <a:ext cx="3480427" cy="4765477"/>
            <a:chOff x="7680628" y="1504513"/>
            <a:chExt cx="3234832" cy="4380100"/>
          </a:xfrm>
        </p:grpSpPr>
        <p:pic>
          <p:nvPicPr>
            <p:cNvPr id="4" name="Picture 3">
              <a:extLst>
                <a:ext uri="{FF2B5EF4-FFF2-40B4-BE49-F238E27FC236}">
                  <a16:creationId xmlns:a16="http://schemas.microsoft.com/office/drawing/2014/main" id="{FE037AF6-C980-7D74-90DD-CB32137163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141489" y="2043652"/>
              <a:ext cx="4313109" cy="3234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90AD7FB6-1A05-806A-1AC7-C447032C4D97}"/>
                </a:ext>
              </a:extLst>
            </p:cNvPr>
            <p:cNvSpPr txBox="1"/>
            <p:nvPr/>
          </p:nvSpPr>
          <p:spPr>
            <a:xfrm>
              <a:off x="7702083" y="5515281"/>
              <a:ext cx="2585866" cy="369332"/>
            </a:xfrm>
            <a:prstGeom prst="rect">
              <a:avLst/>
            </a:prstGeom>
            <a:noFill/>
          </p:spPr>
          <p:txBody>
            <a:bodyPr wrap="square" rtlCol="0">
              <a:spAutoFit/>
            </a:bodyPr>
            <a:lstStyle/>
            <a:p>
              <a:r>
                <a:rPr lang="en-US" b="1"/>
                <a:t>Photo: Monroe CCD</a:t>
              </a:r>
            </a:p>
          </p:txBody>
        </p:sp>
      </p:grpSp>
    </p:spTree>
    <p:extLst>
      <p:ext uri="{BB962C8B-B14F-4D97-AF65-F5344CB8AC3E}">
        <p14:creationId xmlns:p14="http://schemas.microsoft.com/office/powerpoint/2010/main" val="14641650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5">
            <a:extLst>
              <a:ext uri="{FF2B5EF4-FFF2-40B4-BE49-F238E27FC236}">
                <a16:creationId xmlns:a16="http://schemas.microsoft.com/office/drawing/2014/main" id="{3CC2F28E-7FEF-399C-3922-7496832503A0}"/>
              </a:ext>
            </a:extLst>
          </p:cNvPr>
          <p:cNvSpPr txBox="1">
            <a:spLocks/>
          </p:cNvSpPr>
          <p:nvPr/>
        </p:nvSpPr>
        <p:spPr>
          <a:xfrm>
            <a:off x="480013" y="1286528"/>
            <a:ext cx="6808335" cy="48991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a:cs typeface="Calibri"/>
              </a:rPr>
              <a:t>Discussion:</a:t>
            </a:r>
          </a:p>
          <a:p>
            <a:pPr marL="0" indent="0" algn="ctr">
              <a:buNone/>
            </a:pPr>
            <a:r>
              <a:rPr lang="en-US" sz="4400" b="1">
                <a:solidFill>
                  <a:schemeClr val="accent5"/>
                </a:solidFill>
                <a:cs typeface="Calibri"/>
              </a:rPr>
              <a:t>Working with Engineers/Designers</a:t>
            </a:r>
          </a:p>
          <a:p>
            <a:pPr marL="0" indent="0" algn="ctr">
              <a:buNone/>
            </a:pPr>
            <a:r>
              <a:rPr lang="en-US" sz="4400" b="1">
                <a:solidFill>
                  <a:schemeClr val="accent5"/>
                </a:solidFill>
                <a:cs typeface="Calibri"/>
              </a:rPr>
              <a:t>&amp; Permitting</a:t>
            </a:r>
          </a:p>
          <a:p>
            <a:pPr marL="0" indent="0" algn="ctr">
              <a:buNone/>
            </a:pPr>
            <a:r>
              <a:rPr lang="en-US" sz="3900">
                <a:cs typeface="Calibri"/>
              </a:rPr>
              <a:t>Now’s the time to share materials you brought related to these topics</a:t>
            </a:r>
            <a:endParaRPr lang="en-US" sz="4400" b="1">
              <a:solidFill>
                <a:schemeClr val="accent5"/>
              </a:solidFill>
              <a:cs typeface="Calibri"/>
            </a:endParaRPr>
          </a:p>
          <a:p>
            <a:pPr lvl="1"/>
            <a:endParaRPr lang="en-US" sz="2800">
              <a:highlight>
                <a:srgbClr val="FFFF00"/>
              </a:highlight>
              <a:cs typeface="Calibri"/>
            </a:endParaRPr>
          </a:p>
          <a:p>
            <a:endParaRPr lang="en-US" sz="3200">
              <a:cs typeface="Calibri"/>
            </a:endParaRPr>
          </a:p>
          <a:p>
            <a:endParaRPr lang="en-US" sz="3200">
              <a:cs typeface="Calibri"/>
            </a:endParaRPr>
          </a:p>
          <a:p>
            <a:endParaRPr lang="en-US" sz="3200">
              <a:cs typeface="Calibri"/>
            </a:endParaRPr>
          </a:p>
          <a:p>
            <a:endParaRPr lang="en-US">
              <a:cs typeface="Calibri"/>
            </a:endParaRPr>
          </a:p>
          <a:p>
            <a:pPr lvl="1"/>
            <a:endParaRPr lang="en-US">
              <a:cs typeface="Calibri"/>
            </a:endParaRPr>
          </a:p>
          <a:p>
            <a:endParaRPr lang="en-US">
              <a:cs typeface="Calibri"/>
            </a:endParaRPr>
          </a:p>
          <a:p>
            <a:pPr marL="0" indent="0">
              <a:buFont typeface="Arial" panose="020B0604020202020204" pitchFamily="34" charset="0"/>
              <a:buNone/>
            </a:pPr>
            <a:endParaRPr lang="en-US">
              <a:solidFill>
                <a:srgbClr val="FF0000"/>
              </a:solidFill>
              <a:cs typeface="Calibri"/>
            </a:endParaRPr>
          </a:p>
        </p:txBody>
      </p:sp>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97</a:t>
            </a:fld>
            <a:endParaRPr lang="en-US">
              <a:solidFill>
                <a:schemeClr val="tx1"/>
              </a:solidFill>
            </a:endParaRPr>
          </a:p>
        </p:txBody>
      </p:sp>
      <p:pic>
        <p:nvPicPr>
          <p:cNvPr id="5" name="Picture 4" descr="A picture containing vector graphics&#10;&#10;Description automatically generated">
            <a:extLst>
              <a:ext uri="{FF2B5EF4-FFF2-40B4-BE49-F238E27FC236}">
                <a16:creationId xmlns:a16="http://schemas.microsoft.com/office/drawing/2014/main" id="{11502C4C-02C5-6F78-CCDE-5F59329745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097" y="2252662"/>
            <a:ext cx="4186072" cy="3549576"/>
          </a:xfrm>
          <a:prstGeom prst="rect">
            <a:avLst/>
          </a:prstGeom>
        </p:spPr>
      </p:pic>
      <p:sp>
        <p:nvSpPr>
          <p:cNvPr id="9" name="TextBox 8">
            <a:extLst>
              <a:ext uri="{FF2B5EF4-FFF2-40B4-BE49-F238E27FC236}">
                <a16:creationId xmlns:a16="http://schemas.microsoft.com/office/drawing/2014/main" id="{1A431537-297B-92A6-9E4A-851F34C5D1DF}"/>
              </a:ext>
            </a:extLst>
          </p:cNvPr>
          <p:cNvSpPr txBox="1"/>
          <p:nvPr/>
        </p:nvSpPr>
        <p:spPr>
          <a:xfrm>
            <a:off x="385487" y="6342079"/>
            <a:ext cx="9995639" cy="307777"/>
          </a:xfrm>
          <a:prstGeom prst="rect">
            <a:avLst/>
          </a:prstGeom>
          <a:noFill/>
        </p:spPr>
        <p:txBody>
          <a:bodyPr wrap="square" rtlCol="0">
            <a:spAutoFit/>
          </a:bodyPr>
          <a:lstStyle/>
          <a:p>
            <a:r>
              <a:rPr lang="en-US" sz="1400">
                <a:hlinkClick r:id="rId4"/>
              </a:rPr>
              <a:t>https://www.vhv.rs/download/TiwmRbR_graphic-picture-of-a-meeting-group-work-group/#google_vignette</a:t>
            </a:r>
            <a:r>
              <a:rPr lang="en-US" sz="1400"/>
              <a:t> </a:t>
            </a:r>
          </a:p>
        </p:txBody>
      </p:sp>
    </p:spTree>
    <p:extLst>
      <p:ext uri="{BB962C8B-B14F-4D97-AF65-F5344CB8AC3E}">
        <p14:creationId xmlns:p14="http://schemas.microsoft.com/office/powerpoint/2010/main" val="8144242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860371"/>
          </a:xfrm>
        </p:spPr>
        <p:txBody>
          <a:bodyPr vert="horz" lIns="91440" tIns="45720" rIns="91440" bIns="45720" rtlCol="0" anchor="t">
            <a:normAutofit fontScale="70000" lnSpcReduction="20000"/>
          </a:bodyPr>
          <a:lstStyle/>
          <a:p>
            <a:pPr marL="0" indent="0" algn="l">
              <a:buNone/>
            </a:pPr>
            <a:r>
              <a:rPr lang="en-US" sz="5700" b="1">
                <a:cs typeface="Calibri"/>
              </a:rPr>
              <a:t>Bidding – recorded webinars</a:t>
            </a:r>
          </a:p>
          <a:p>
            <a:pPr algn="l">
              <a:buFont typeface="Arial" panose="020B0604020202020204" pitchFamily="34" charset="0"/>
              <a:buChar char="•"/>
            </a:pPr>
            <a:r>
              <a:rPr lang="en-US" b="0" i="0">
                <a:solidFill>
                  <a:srgbClr val="555555"/>
                </a:solidFill>
                <a:effectLst/>
                <a:latin typeface="Montserrat" panose="00000500000000000000" pitchFamily="2" charset="0"/>
              </a:rPr>
              <a:t>April 14, 2020: Municipal Bidding</a:t>
            </a:r>
          </a:p>
          <a:p>
            <a:pPr marL="742950" lvl="1" indent="-285750" algn="l">
              <a:buFont typeface="Arial" panose="020B0604020202020204" pitchFamily="34" charset="0"/>
              <a:buChar char="•"/>
            </a:pPr>
            <a:r>
              <a:rPr lang="en-US" b="0" i="0">
                <a:solidFill>
                  <a:srgbClr val="525252"/>
                </a:solidFill>
                <a:effectLst/>
                <a:latin typeface="Lato" panose="020F0502020204030203" pitchFamily="34" charset="0"/>
              </a:rPr>
              <a:t>This webinar reviewed various aspects of the municipal bidding process as it relates to municipal projects funded through the DGLVR Program.  It covered an overview of the bidding process and provided additional resources.</a:t>
            </a:r>
          </a:p>
          <a:p>
            <a:pPr marL="742950" lvl="1" indent="-285750" algn="l">
              <a:buFont typeface="Arial" panose="020B0604020202020204" pitchFamily="34" charset="0"/>
              <a:buChar char="•"/>
            </a:pPr>
            <a:r>
              <a:rPr lang="en-US" b="0" i="0" u="none" strike="noStrike">
                <a:solidFill>
                  <a:srgbClr val="0D6E11"/>
                </a:solidFill>
                <a:effectLst/>
                <a:latin typeface="Lato" panose="020F0502020204030203" pitchFamily="34" charset="0"/>
                <a:hlinkClick r:id="rId2"/>
              </a:rPr>
              <a:t>Webinar Download</a:t>
            </a:r>
            <a:r>
              <a:rPr lang="en-US" b="0" i="0">
                <a:solidFill>
                  <a:srgbClr val="525252"/>
                </a:solidFill>
                <a:effectLst/>
                <a:latin typeface="Lato" panose="020F0502020204030203" pitchFamily="34" charset="0"/>
              </a:rPr>
              <a:t> (66.3 MB): MP4 format </a:t>
            </a:r>
            <a:r>
              <a:rPr lang="en-US" b="0" i="1">
                <a:solidFill>
                  <a:srgbClr val="525252"/>
                </a:solidFill>
                <a:effectLst/>
                <a:latin typeface="Lato" panose="020F0502020204030203" pitchFamily="34" charset="0"/>
              </a:rPr>
              <a:t> (~ 1 hour 8 minutes)</a:t>
            </a:r>
            <a:endParaRPr lang="en-US" b="0" i="0">
              <a:solidFill>
                <a:srgbClr val="525252"/>
              </a:solidFill>
              <a:effectLst/>
              <a:latin typeface="Lato" panose="020F0502020204030203" pitchFamily="34" charset="0"/>
            </a:endParaRPr>
          </a:p>
          <a:p>
            <a:pPr marL="742950" lvl="1" indent="-285750" algn="l">
              <a:buFont typeface="Arial" panose="020B0604020202020204" pitchFamily="34" charset="0"/>
              <a:buChar char="•"/>
            </a:pPr>
            <a:r>
              <a:rPr lang="en-US" b="0" i="0">
                <a:solidFill>
                  <a:srgbClr val="525252"/>
                </a:solidFill>
                <a:effectLst/>
                <a:latin typeface="Lato" panose="020F0502020204030203" pitchFamily="34" charset="0"/>
              </a:rPr>
              <a:t>Presentation Downloads:</a:t>
            </a:r>
          </a:p>
          <a:p>
            <a:pPr marL="1143000" lvl="2" indent="-228600" algn="l">
              <a:buFont typeface="Arial" panose="020B0604020202020204" pitchFamily="34" charset="0"/>
              <a:buChar char="•"/>
            </a:pPr>
            <a:r>
              <a:rPr lang="en-US" b="0" i="0" u="none" strike="noStrike">
                <a:solidFill>
                  <a:srgbClr val="0D6E11"/>
                </a:solidFill>
                <a:effectLst/>
                <a:latin typeface="Lato" panose="020F0502020204030203" pitchFamily="34" charset="0"/>
                <a:hlinkClick r:id="rId3"/>
              </a:rPr>
              <a:t>Adobe PDF</a:t>
            </a:r>
            <a:r>
              <a:rPr lang="en-US" b="0" i="0">
                <a:solidFill>
                  <a:srgbClr val="525252"/>
                </a:solidFill>
                <a:effectLst/>
                <a:latin typeface="Lato" panose="020F0502020204030203" pitchFamily="34" charset="0"/>
              </a:rPr>
              <a:t> (8.81 MB)</a:t>
            </a:r>
          </a:p>
          <a:p>
            <a:pPr marL="1143000" lvl="2" indent="-228600" algn="l">
              <a:buFont typeface="Arial" panose="020B0604020202020204" pitchFamily="34" charset="0"/>
              <a:buChar char="•"/>
            </a:pPr>
            <a:r>
              <a:rPr lang="en-US" b="0" i="0" u="none" strike="noStrike">
                <a:solidFill>
                  <a:srgbClr val="0D6E11"/>
                </a:solidFill>
                <a:effectLst/>
                <a:latin typeface="Lato" panose="020F0502020204030203" pitchFamily="34" charset="0"/>
                <a:hlinkClick r:id="rId4"/>
              </a:rPr>
              <a:t>MS </a:t>
            </a:r>
            <a:r>
              <a:rPr lang="en-US" b="0" i="0" u="none" strike="noStrike" err="1">
                <a:solidFill>
                  <a:srgbClr val="0D6E11"/>
                </a:solidFill>
                <a:effectLst/>
                <a:latin typeface="Lato" panose="020F0502020204030203" pitchFamily="34" charset="0"/>
                <a:hlinkClick r:id="rId4"/>
              </a:rPr>
              <a:t>Powerpoint</a:t>
            </a:r>
            <a:r>
              <a:rPr lang="en-US" b="0" i="0">
                <a:solidFill>
                  <a:srgbClr val="525252"/>
                </a:solidFill>
                <a:effectLst/>
                <a:latin typeface="Lato" panose="020F0502020204030203" pitchFamily="34" charset="0"/>
              </a:rPr>
              <a:t> (16.9 MB)</a:t>
            </a:r>
          </a:p>
          <a:p>
            <a:pPr algn="l">
              <a:buFont typeface="Arial" panose="020B0604020202020204" pitchFamily="34" charset="0"/>
              <a:buChar char="•"/>
            </a:pPr>
            <a:r>
              <a:rPr lang="en-US" b="0" i="0">
                <a:solidFill>
                  <a:srgbClr val="555555"/>
                </a:solidFill>
                <a:effectLst/>
                <a:latin typeface="Montserrat" panose="00000500000000000000" pitchFamily="2" charset="0"/>
              </a:rPr>
              <a:t>June 9, 2020: COSTARS and Purchasing</a:t>
            </a:r>
          </a:p>
          <a:p>
            <a:pPr marL="742950" lvl="1" indent="-285750" algn="l">
              <a:buFont typeface="Arial" panose="020B0604020202020204" pitchFamily="34" charset="0"/>
              <a:buChar char="•"/>
            </a:pPr>
            <a:r>
              <a:rPr lang="en-US" b="0" i="0">
                <a:solidFill>
                  <a:srgbClr val="525252"/>
                </a:solidFill>
                <a:effectLst/>
                <a:latin typeface="Lato" panose="020F0502020204030203" pitchFamily="34" charset="0"/>
              </a:rPr>
              <a:t>As part of the 4/14/20 “Municipal Bidding” webinar, there was some discussion and a request for more information about the COSTARS program, a cooperative purchasing program designed to make purchasing both easier and price competitive for public entities. Felicia Campbell &amp; Kim </a:t>
            </a:r>
            <a:r>
              <a:rPr lang="en-US" b="0" i="0" err="1">
                <a:solidFill>
                  <a:srgbClr val="525252"/>
                </a:solidFill>
                <a:effectLst/>
                <a:latin typeface="Lato" panose="020F0502020204030203" pitchFamily="34" charset="0"/>
              </a:rPr>
              <a:t>Bullivant</a:t>
            </a:r>
            <a:r>
              <a:rPr lang="en-US" b="0" i="0">
                <a:solidFill>
                  <a:srgbClr val="525252"/>
                </a:solidFill>
                <a:effectLst/>
                <a:latin typeface="Lato" panose="020F0502020204030203" pitchFamily="34" charset="0"/>
              </a:rPr>
              <a:t>, two representatives from COSTARS, presented information and answered available for questions.</a:t>
            </a:r>
          </a:p>
          <a:p>
            <a:pPr marL="742950" lvl="1" indent="-285750" algn="l">
              <a:buFont typeface="Arial" panose="020B0604020202020204" pitchFamily="34" charset="0"/>
              <a:buChar char="•"/>
            </a:pPr>
            <a:r>
              <a:rPr lang="en-US" b="0" i="0" u="none" strike="noStrike">
                <a:solidFill>
                  <a:srgbClr val="0D6E11"/>
                </a:solidFill>
                <a:effectLst/>
                <a:latin typeface="Lato" panose="020F0502020204030203" pitchFamily="34" charset="0"/>
                <a:hlinkClick r:id="rId5"/>
              </a:rPr>
              <a:t>Webinar Download</a:t>
            </a:r>
            <a:r>
              <a:rPr lang="en-US" b="0" i="0">
                <a:solidFill>
                  <a:srgbClr val="525252"/>
                </a:solidFill>
                <a:effectLst/>
                <a:latin typeface="Lato" panose="020F0502020204030203" pitchFamily="34" charset="0"/>
              </a:rPr>
              <a:t> (178 MB): MP4 format </a:t>
            </a:r>
            <a:r>
              <a:rPr lang="en-US" b="0" i="1">
                <a:solidFill>
                  <a:srgbClr val="525252"/>
                </a:solidFill>
                <a:effectLst/>
                <a:latin typeface="Lato" panose="020F0502020204030203" pitchFamily="34" charset="0"/>
              </a:rPr>
              <a:t> (~ 1 hour 19 minutes)</a:t>
            </a:r>
            <a:endParaRPr lang="en-US" b="0" i="0">
              <a:solidFill>
                <a:srgbClr val="525252"/>
              </a:solidFill>
              <a:effectLst/>
              <a:latin typeface="Lato" panose="020F0502020204030203" pitchFamily="34" charset="0"/>
            </a:endParaRPr>
          </a:p>
          <a:p>
            <a:pPr marL="742950" lvl="1" indent="-285750" algn="l">
              <a:buFont typeface="Arial" panose="020B0604020202020204" pitchFamily="34" charset="0"/>
              <a:buChar char="•"/>
            </a:pPr>
            <a:r>
              <a:rPr lang="en-US" b="0" i="0">
                <a:solidFill>
                  <a:srgbClr val="525252"/>
                </a:solidFill>
                <a:effectLst/>
                <a:latin typeface="Lato" panose="020F0502020204030203" pitchFamily="34" charset="0"/>
              </a:rPr>
              <a:t>Presentation Downloads:</a:t>
            </a:r>
          </a:p>
          <a:p>
            <a:pPr marL="1143000" lvl="2" indent="-228600" algn="l">
              <a:buFont typeface="Arial" panose="020B0604020202020204" pitchFamily="34" charset="0"/>
              <a:buChar char="•"/>
            </a:pPr>
            <a:r>
              <a:rPr lang="en-US" b="0" i="0" u="none" strike="noStrike">
                <a:solidFill>
                  <a:srgbClr val="0D6E11"/>
                </a:solidFill>
                <a:effectLst/>
                <a:latin typeface="Lato" panose="020F0502020204030203" pitchFamily="34" charset="0"/>
                <a:hlinkClick r:id="rId6"/>
              </a:rPr>
              <a:t>Adobe PDF</a:t>
            </a:r>
            <a:r>
              <a:rPr lang="en-US" b="0" i="0">
                <a:solidFill>
                  <a:srgbClr val="525252"/>
                </a:solidFill>
                <a:effectLst/>
                <a:latin typeface="Lato" panose="020F0502020204030203" pitchFamily="34" charset="0"/>
              </a:rPr>
              <a:t> (7.3 MB)</a:t>
            </a:r>
          </a:p>
          <a:p>
            <a:pPr marL="1143000" lvl="2" indent="-228600" algn="l">
              <a:buFont typeface="Arial" panose="020B0604020202020204" pitchFamily="34" charset="0"/>
              <a:buChar char="•"/>
            </a:pPr>
            <a:r>
              <a:rPr lang="en-US" b="0" i="0" u="none" strike="noStrike">
                <a:solidFill>
                  <a:srgbClr val="0D6E11"/>
                </a:solidFill>
                <a:effectLst/>
                <a:latin typeface="Lato" panose="020F0502020204030203" pitchFamily="34" charset="0"/>
                <a:hlinkClick r:id="rId7"/>
              </a:rPr>
              <a:t>MS </a:t>
            </a:r>
            <a:r>
              <a:rPr lang="en-US" b="0" i="0" u="none" strike="noStrike" err="1">
                <a:solidFill>
                  <a:srgbClr val="0D6E11"/>
                </a:solidFill>
                <a:effectLst/>
                <a:latin typeface="Lato" panose="020F0502020204030203" pitchFamily="34" charset="0"/>
                <a:hlinkClick r:id="rId7"/>
              </a:rPr>
              <a:t>Powerpoint</a:t>
            </a:r>
            <a:r>
              <a:rPr lang="en-US" b="0" i="0">
                <a:solidFill>
                  <a:srgbClr val="525252"/>
                </a:solidFill>
                <a:effectLst/>
                <a:latin typeface="Lato" panose="020F0502020204030203" pitchFamily="34" charset="0"/>
              </a:rPr>
              <a:t> (8.72 MB)</a:t>
            </a: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98</a:t>
            </a:fld>
            <a:endParaRPr lang="en-US">
              <a:solidFill>
                <a:schemeClr val="tx1"/>
              </a:solidFill>
            </a:endParaRPr>
          </a:p>
        </p:txBody>
      </p:sp>
    </p:spTree>
    <p:extLst>
      <p:ext uri="{BB962C8B-B14F-4D97-AF65-F5344CB8AC3E}">
        <p14:creationId xmlns:p14="http://schemas.microsoft.com/office/powerpoint/2010/main" val="11495154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lnSpcReduction="10000"/>
          </a:bodyPr>
          <a:lstStyle/>
          <a:p>
            <a:pPr marL="0" indent="0">
              <a:buNone/>
            </a:pPr>
            <a:r>
              <a:rPr lang="en-US" sz="4000" b="1">
                <a:cs typeface="Calibri"/>
              </a:rPr>
              <a:t>Bidding considerations </a:t>
            </a:r>
          </a:p>
          <a:p>
            <a:r>
              <a:rPr lang="en-US" sz="3200">
                <a:cs typeface="Calibri"/>
              </a:rPr>
              <a:t>Each grant recipient’s experience level with bidding will vary. </a:t>
            </a:r>
          </a:p>
          <a:p>
            <a:r>
              <a:rPr lang="en-US" sz="3200">
                <a:cs typeface="Calibri"/>
              </a:rPr>
              <a:t>Ask what their experience with bidding is and who they plan to have manage their bidding: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Themselves, engineer, municipal services rep, etc.</a:t>
            </a:r>
            <a:endParaRPr lang="en-US" sz="2800">
              <a:cs typeface="Calibri"/>
            </a:endParaRPr>
          </a:p>
          <a:p>
            <a:r>
              <a:rPr lang="en-US" sz="3200">
                <a:cs typeface="Calibri"/>
              </a:rPr>
              <a:t>Provide assistance within your comfortability level</a:t>
            </a:r>
          </a:p>
          <a:p>
            <a:pPr lvl="1"/>
            <a:r>
              <a:rPr lang="en-US" sz="2800">
                <a:cs typeface="Calibri"/>
              </a:rPr>
              <a:t>Ex. project narrative, prevailing wage, technical bulletins, technical specifications, completion dates</a:t>
            </a:r>
          </a:p>
          <a:p>
            <a:pPr marL="0" indent="0">
              <a:buNone/>
            </a:pPr>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cs typeface="Calibri Light"/>
              </a:rPr>
              <a:t>Preparing for Construction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fld id="{330EA680-D336-4FF7-8B7A-9848BB0A1C32}" type="slidenum">
              <a:rPr lang="en-US" smtClean="0">
                <a:solidFill>
                  <a:schemeClr val="tx1"/>
                </a:solidFill>
              </a:rPr>
              <a:t>99</a:t>
            </a:fld>
            <a:endParaRPr lang="en-US">
              <a:solidFill>
                <a:schemeClr val="tx1"/>
              </a:solidFill>
            </a:endParaRPr>
          </a:p>
        </p:txBody>
      </p:sp>
    </p:spTree>
    <p:extLst>
      <p:ext uri="{BB962C8B-B14F-4D97-AF65-F5344CB8AC3E}">
        <p14:creationId xmlns:p14="http://schemas.microsoft.com/office/powerpoint/2010/main" val="1024869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423A573A56B44BBD54371E5B3FDCE5" ma:contentTypeVersion="14" ma:contentTypeDescription="Create a new document." ma:contentTypeScope="" ma:versionID="b1f8922185536b0fa037e5fbe2665004">
  <xsd:schema xmlns:xsd="http://www.w3.org/2001/XMLSchema" xmlns:xs="http://www.w3.org/2001/XMLSchema" xmlns:p="http://schemas.microsoft.com/office/2006/metadata/properties" xmlns:ns2="cbe98280-f2a1-4544-9a61-81a88316ecb5" xmlns:ns3="6ee45c55-041f-47c1-9ab1-377545454fd4" targetNamespace="http://schemas.microsoft.com/office/2006/metadata/properties" ma:root="true" ma:fieldsID="8db575a29c81dd6b5d033533b1de1ecb" ns2:_="" ns3:_="">
    <xsd:import namespace="cbe98280-f2a1-4544-9a61-81a88316ecb5"/>
    <xsd:import namespace="6ee45c55-041f-47c1-9ab1-377545454f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e98280-f2a1-4544-9a61-81a88316e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e45c55-041f-47c1-9ab1-377545454fd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e9da0ca-1b5b-431e-b651-c7f75977d96a}" ma:internalName="TaxCatchAll" ma:showField="CatchAllData" ma:web="6ee45c55-041f-47c1-9ab1-377545454f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be98280-f2a1-4544-9a61-81a88316ecb5">
      <Terms xmlns="http://schemas.microsoft.com/office/infopath/2007/PartnerControls"/>
    </lcf76f155ced4ddcb4097134ff3c332f>
    <TaxCatchAll xmlns="6ee45c55-041f-47c1-9ab1-377545454fd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945C9E-D181-42CE-AE91-AE47C5D9FF89}">
  <ds:schemaRefs>
    <ds:schemaRef ds:uri="6ee45c55-041f-47c1-9ab1-377545454fd4"/>
    <ds:schemaRef ds:uri="cbe98280-f2a1-4544-9a61-81a88316ec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C7FA4C-1670-4521-B2FB-1BA0C5760520}">
  <ds:schemaRefs>
    <ds:schemaRef ds:uri="4ce192a9-dbef-4c03-a9bc-6926f8c61758"/>
    <ds:schemaRef ds:uri="6ee45c55-041f-47c1-9ab1-377545454fd4"/>
    <ds:schemaRef ds:uri="cbe98280-f2a1-4544-9a61-81a88316ecb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969B34B-9780-4CED-84FD-475252F16F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TotalTime>
  <Words>6074</Words>
  <Application>Microsoft Office PowerPoint</Application>
  <PresentationFormat>Widescreen</PresentationFormat>
  <Paragraphs>1705</Paragraphs>
  <Slides>137</Slides>
  <Notes>50</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137</vt:i4>
      </vt:variant>
    </vt:vector>
  </HeadingPairs>
  <TitlesOfParts>
    <vt:vector size="148" baseType="lpstr">
      <vt:lpstr>Aptos</vt:lpstr>
      <vt:lpstr>Arial</vt:lpstr>
      <vt:lpstr>Arial Black</vt:lpstr>
      <vt:lpstr>Calibri</vt:lpstr>
      <vt:lpstr>Calibri Light</vt:lpstr>
      <vt:lpstr>Courier New</vt:lpstr>
      <vt:lpstr>Lato</vt:lpstr>
      <vt:lpstr>Montserrat</vt:lpstr>
      <vt:lpstr>Symbol</vt:lpstr>
      <vt:lpstr>Wingdings</vt:lpstr>
      <vt:lpstr>office theme</vt:lpstr>
      <vt:lpstr>DGLVR Advanced Admin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Dirt, Gravel, and Low-Volume Road (DGLVR) Program</dc:title>
  <dc:creator>Law, Sherri</dc:creator>
  <cp:lastModifiedBy>Corradini, Kenneth Joseph</cp:lastModifiedBy>
  <cp:revision>8</cp:revision>
  <dcterms:created xsi:type="dcterms:W3CDTF">2023-05-20T23:06:41Z</dcterms:created>
  <dcterms:modified xsi:type="dcterms:W3CDTF">2025-06-27T17:31:16Z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0x0101002B423A573A56B44BBD54371E5B3FDCE5</vt:lpwstr>
  </property>
  <property fmtid="{D5CDD505-2E9C-101B-9397-08002B2CF9AE}" pid="3" name="MediaServiceImageTags">
    <vt:lpwstr/>
  </property>
</Properties>
</file>