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217"/>
  </p:notesMasterIdLst>
  <p:sldIdLst>
    <p:sldId id="260" r:id="rId8"/>
    <p:sldId id="262" r:id="rId9"/>
    <p:sldId id="1796" r:id="rId10"/>
    <p:sldId id="1841" r:id="rId11"/>
    <p:sldId id="263" r:id="rId12"/>
    <p:sldId id="1934" r:id="rId13"/>
    <p:sldId id="1935" r:id="rId14"/>
    <p:sldId id="1943" r:id="rId15"/>
    <p:sldId id="1942" r:id="rId16"/>
    <p:sldId id="1941" r:id="rId17"/>
    <p:sldId id="1801" r:id="rId18"/>
    <p:sldId id="1798" r:id="rId19"/>
    <p:sldId id="259" r:id="rId20"/>
    <p:sldId id="1731" r:id="rId21"/>
    <p:sldId id="1732" r:id="rId22"/>
    <p:sldId id="1726" r:id="rId23"/>
    <p:sldId id="1725" r:id="rId24"/>
    <p:sldId id="1723" r:id="rId25"/>
    <p:sldId id="1908" r:id="rId26"/>
    <p:sldId id="1679" r:id="rId27"/>
    <p:sldId id="863" r:id="rId28"/>
    <p:sldId id="1734" r:id="rId29"/>
    <p:sldId id="1735" r:id="rId30"/>
    <p:sldId id="1700" r:id="rId31"/>
    <p:sldId id="1797" r:id="rId32"/>
    <p:sldId id="546" r:id="rId33"/>
    <p:sldId id="550" r:id="rId34"/>
    <p:sldId id="1805" r:id="rId35"/>
    <p:sldId id="1703" r:id="rId36"/>
    <p:sldId id="1832" r:id="rId37"/>
    <p:sldId id="297" r:id="rId38"/>
    <p:sldId id="1834" r:id="rId39"/>
    <p:sldId id="1808" r:id="rId40"/>
    <p:sldId id="1806" r:id="rId41"/>
    <p:sldId id="1910" r:id="rId42"/>
    <p:sldId id="1938" r:id="rId43"/>
    <p:sldId id="1937" r:id="rId44"/>
    <p:sldId id="1916" r:id="rId45"/>
    <p:sldId id="1909" r:id="rId46"/>
    <p:sldId id="1911" r:id="rId47"/>
    <p:sldId id="1957" r:id="rId48"/>
    <p:sldId id="1914" r:id="rId49"/>
    <p:sldId id="1915" r:id="rId50"/>
    <p:sldId id="1902" r:id="rId51"/>
    <p:sldId id="1815" r:id="rId52"/>
    <p:sldId id="1824" r:id="rId53"/>
    <p:sldId id="1825" r:id="rId54"/>
    <p:sldId id="1826" r:id="rId55"/>
    <p:sldId id="1827" r:id="rId56"/>
    <p:sldId id="1810" r:id="rId57"/>
    <p:sldId id="1792" r:id="rId58"/>
    <p:sldId id="1828" r:id="rId59"/>
    <p:sldId id="1954" r:id="rId60"/>
    <p:sldId id="1955" r:id="rId61"/>
    <p:sldId id="1956" r:id="rId62"/>
    <p:sldId id="1831" r:id="rId63"/>
    <p:sldId id="1829" r:id="rId64"/>
    <p:sldId id="957" r:id="rId65"/>
    <p:sldId id="1922" r:id="rId66"/>
    <p:sldId id="1918" r:id="rId67"/>
    <p:sldId id="1917" r:id="rId68"/>
    <p:sldId id="1950" r:id="rId69"/>
    <p:sldId id="291" r:id="rId70"/>
    <p:sldId id="300" r:id="rId71"/>
    <p:sldId id="283" r:id="rId72"/>
    <p:sldId id="1783" r:id="rId73"/>
    <p:sldId id="1784" r:id="rId74"/>
    <p:sldId id="1920" r:id="rId75"/>
    <p:sldId id="1799" r:id="rId76"/>
    <p:sldId id="1921" r:id="rId77"/>
    <p:sldId id="864" r:id="rId78"/>
    <p:sldId id="1961" r:id="rId79"/>
    <p:sldId id="1963" r:id="rId80"/>
    <p:sldId id="1968" r:id="rId81"/>
    <p:sldId id="1969" r:id="rId82"/>
    <p:sldId id="1970" r:id="rId83"/>
    <p:sldId id="1971" r:id="rId84"/>
    <p:sldId id="1962" r:id="rId85"/>
    <p:sldId id="1964" r:id="rId86"/>
    <p:sldId id="1967" r:id="rId87"/>
    <p:sldId id="1966" r:id="rId88"/>
    <p:sldId id="1739" r:id="rId89"/>
    <p:sldId id="1741" r:id="rId90"/>
    <p:sldId id="1744" r:id="rId91"/>
    <p:sldId id="1742" r:id="rId92"/>
    <p:sldId id="1972" r:id="rId93"/>
    <p:sldId id="1973" r:id="rId94"/>
    <p:sldId id="1924" r:id="rId95"/>
    <p:sldId id="1925" r:id="rId96"/>
    <p:sldId id="804" r:id="rId97"/>
    <p:sldId id="1923" r:id="rId98"/>
    <p:sldId id="920" r:id="rId99"/>
    <p:sldId id="901" r:id="rId100"/>
    <p:sldId id="918" r:id="rId101"/>
    <p:sldId id="921" r:id="rId102"/>
    <p:sldId id="922" r:id="rId103"/>
    <p:sldId id="919" r:id="rId104"/>
    <p:sldId id="923" r:id="rId105"/>
    <p:sldId id="935" r:id="rId106"/>
    <p:sldId id="936" r:id="rId107"/>
    <p:sldId id="937" r:id="rId108"/>
    <p:sldId id="938" r:id="rId109"/>
    <p:sldId id="939" r:id="rId110"/>
    <p:sldId id="1833" r:id="rId111"/>
    <p:sldId id="1926" r:id="rId112"/>
    <p:sldId id="1928" r:id="rId113"/>
    <p:sldId id="1927" r:id="rId114"/>
    <p:sldId id="710" r:id="rId115"/>
    <p:sldId id="1772" r:id="rId116"/>
    <p:sldId id="803" r:id="rId117"/>
    <p:sldId id="470" r:id="rId118"/>
    <p:sldId id="1770" r:id="rId119"/>
    <p:sldId id="1773" r:id="rId120"/>
    <p:sldId id="473" r:id="rId121"/>
    <p:sldId id="1930" r:id="rId122"/>
    <p:sldId id="1974" r:id="rId123"/>
    <p:sldId id="1975" r:id="rId124"/>
    <p:sldId id="1976" r:id="rId125"/>
    <p:sldId id="1774" r:id="rId126"/>
    <p:sldId id="1775" r:id="rId127"/>
    <p:sldId id="1931" r:id="rId128"/>
    <p:sldId id="1893" r:id="rId129"/>
    <p:sldId id="1932" r:id="rId130"/>
    <p:sldId id="1933" r:id="rId131"/>
    <p:sldId id="1846" r:id="rId132"/>
    <p:sldId id="338" r:id="rId133"/>
    <p:sldId id="1901" r:id="rId134"/>
    <p:sldId id="1845" r:id="rId135"/>
    <p:sldId id="339" r:id="rId136"/>
    <p:sldId id="264" r:id="rId137"/>
    <p:sldId id="1977" r:id="rId138"/>
    <p:sldId id="1936" r:id="rId139"/>
    <p:sldId id="1843" r:id="rId140"/>
    <p:sldId id="265" r:id="rId141"/>
    <p:sldId id="266" r:id="rId142"/>
    <p:sldId id="1844" r:id="rId143"/>
    <p:sldId id="267" r:id="rId144"/>
    <p:sldId id="341" r:id="rId145"/>
    <p:sldId id="268" r:id="rId146"/>
    <p:sldId id="1978" r:id="rId147"/>
    <p:sldId id="345" r:id="rId148"/>
    <p:sldId id="343" r:id="rId149"/>
    <p:sldId id="342" r:id="rId150"/>
    <p:sldId id="344" r:id="rId151"/>
    <p:sldId id="274" r:id="rId152"/>
    <p:sldId id="1979" r:id="rId153"/>
    <p:sldId id="332" r:id="rId154"/>
    <p:sldId id="346" r:id="rId155"/>
    <p:sldId id="334" r:id="rId156"/>
    <p:sldId id="335" r:id="rId157"/>
    <p:sldId id="333" r:id="rId158"/>
    <p:sldId id="337" r:id="rId159"/>
    <p:sldId id="347" r:id="rId160"/>
    <p:sldId id="1952" r:id="rId161"/>
    <p:sldId id="925" r:id="rId162"/>
    <p:sldId id="928" r:id="rId163"/>
    <p:sldId id="1951" r:id="rId164"/>
    <p:sldId id="1837" r:id="rId165"/>
    <p:sldId id="929" r:id="rId166"/>
    <p:sldId id="1945" r:id="rId167"/>
    <p:sldId id="1946" r:id="rId168"/>
    <p:sldId id="930" r:id="rId169"/>
    <p:sldId id="1980" r:id="rId170"/>
    <p:sldId id="1940" r:id="rId171"/>
    <p:sldId id="1981" r:id="rId172"/>
    <p:sldId id="1944" r:id="rId173"/>
    <p:sldId id="1948" r:id="rId174"/>
    <p:sldId id="934" r:id="rId175"/>
    <p:sldId id="940" r:id="rId176"/>
    <p:sldId id="1839" r:id="rId177"/>
    <p:sldId id="941" r:id="rId178"/>
    <p:sldId id="1860" r:id="rId179"/>
    <p:sldId id="951" r:id="rId180"/>
    <p:sldId id="1862" r:id="rId181"/>
    <p:sldId id="1861" r:id="rId182"/>
    <p:sldId id="1895" r:id="rId183"/>
    <p:sldId id="1896" r:id="rId184"/>
    <p:sldId id="1872" r:id="rId185"/>
    <p:sldId id="1853" r:id="rId186"/>
    <p:sldId id="1897" r:id="rId187"/>
    <p:sldId id="1871" r:id="rId188"/>
    <p:sldId id="1852" r:id="rId189"/>
    <p:sldId id="1854" r:id="rId190"/>
    <p:sldId id="1899" r:id="rId191"/>
    <p:sldId id="1863" r:id="rId192"/>
    <p:sldId id="1900" r:id="rId193"/>
    <p:sldId id="1898" r:id="rId194"/>
    <p:sldId id="948" r:id="rId195"/>
    <p:sldId id="1856" r:id="rId196"/>
    <p:sldId id="1864" r:id="rId197"/>
    <p:sldId id="1857" r:id="rId198"/>
    <p:sldId id="1866" r:id="rId199"/>
    <p:sldId id="1873" r:id="rId200"/>
    <p:sldId id="1868" r:id="rId201"/>
    <p:sldId id="1869" r:id="rId202"/>
    <p:sldId id="1867" r:id="rId203"/>
    <p:sldId id="1870" r:id="rId204"/>
    <p:sldId id="1858" r:id="rId205"/>
    <p:sldId id="775" r:id="rId206"/>
    <p:sldId id="1859" r:id="rId207"/>
    <p:sldId id="1855" r:id="rId208"/>
    <p:sldId id="949" r:id="rId209"/>
    <p:sldId id="1865" r:id="rId210"/>
    <p:sldId id="1840" r:id="rId211"/>
    <p:sldId id="328" r:id="rId212"/>
    <p:sldId id="1953" r:id="rId213"/>
    <p:sldId id="1888" r:id="rId214"/>
    <p:sldId id="1892" r:id="rId215"/>
    <p:sldId id="1891" r:id="rId2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 Sherri" initials="LS" lastIdx="1" clrIdx="0">
    <p:extLst>
      <p:ext uri="{19B8F6BF-5375-455C-9EA6-DF929625EA0E}">
        <p15:presenceInfo xmlns:p15="http://schemas.microsoft.com/office/powerpoint/2012/main" userId="S::shlaw@pa.gov::3da26e23-9ee6-4121-a54d-151d8db99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a:srgbClr val="FFFFFF"/>
    <a:srgbClr val="FFFF00"/>
    <a:srgbClr val="FF66FF"/>
    <a:srgbClr val="FF99FF"/>
    <a:srgbClr val="663300"/>
    <a:srgbClr val="996600"/>
    <a:srgbClr val="FFE0A3"/>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4CEA6-70B5-4696-BF72-B726D0B05B6C}" v="9928" dt="2024-03-14T12:37:52.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6357" autoAdjust="0"/>
  </p:normalViewPr>
  <p:slideViewPr>
    <p:cSldViewPr snapToGrid="0">
      <p:cViewPr varScale="1">
        <p:scale>
          <a:sx n="86" d="100"/>
          <a:sy n="86" d="100"/>
        </p:scale>
        <p:origin x="295" y="38"/>
      </p:cViewPr>
      <p:guideLst/>
    </p:cSldViewPr>
  </p:slideViewPr>
  <p:notesTextViewPr>
    <p:cViewPr>
      <p:scale>
        <a:sx n="3" d="2"/>
        <a:sy n="3" d="2"/>
      </p:scale>
      <p:origin x="0" y="0"/>
    </p:cViewPr>
  </p:notesTextViewPr>
  <p:sorterViewPr>
    <p:cViewPr>
      <p:scale>
        <a:sx n="110" d="100"/>
        <a:sy n="110" d="100"/>
      </p:scale>
      <p:origin x="0" y="-633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notesMaster" Target="notesMasters/notesMaster1.xml"/><Relationship Id="rId6" Type="http://schemas.openxmlformats.org/officeDocument/2006/relationships/slideMaster" Target="slideMasters/slideMaster3.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4.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commentAuthors" Target="commentAuthors.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219" Type="http://schemas.openxmlformats.org/officeDocument/2006/relationships/presProps" Target="presProps.xml"/><Relationship Id="rId3" Type="http://schemas.openxmlformats.org/officeDocument/2006/relationships/customXml" Target="../customXml/item3.xml"/><Relationship Id="rId214" Type="http://schemas.openxmlformats.org/officeDocument/2006/relationships/slide" Target="slides/slide207.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slide" Target="slides/slide202.xml"/><Relationship Id="rId190" Type="http://schemas.openxmlformats.org/officeDocument/2006/relationships/slide" Target="slides/slide183.xml"/><Relationship Id="rId204" Type="http://schemas.openxmlformats.org/officeDocument/2006/relationships/slide" Target="slides/slide197.xml"/><Relationship Id="rId220" Type="http://schemas.openxmlformats.org/officeDocument/2006/relationships/viewProps" Target="view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1.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theme" Target="theme/theme1.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tableStyles" Target="tableStyles.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customXml" Target="../customXml/item1.xml"/><Relationship Id="rId212" Type="http://schemas.openxmlformats.org/officeDocument/2006/relationships/slide" Target="slides/slide205.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microsoft.com/office/2015/10/relationships/revisionInfo" Target="revisionInfo.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 Type="http://schemas.openxmlformats.org/officeDocument/2006/relationships/customXml" Target="../customXml/item2.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2300" b="1" i="0" baseline="0">
                <a:solidFill>
                  <a:schemeClr val="tx1"/>
                </a:solidFill>
                <a:effectLst/>
              </a:rPr>
              <a:t>County Conservation District Total Staff Support &amp; Project Pass Through Funding by Fiscal Year</a:t>
            </a:r>
            <a:endParaRPr lang="en-US" sz="2300" baseline="0">
              <a:solidFill>
                <a:schemeClr val="tx1"/>
              </a:solidFill>
              <a:effectLst/>
            </a:endParaRPr>
          </a:p>
          <a:p>
            <a:pPr>
              <a:defRPr>
                <a:solidFill>
                  <a:schemeClr val="tx1"/>
                </a:solidFill>
              </a:defRPr>
            </a:pPr>
            <a:r>
              <a:rPr lang="en-US" sz="1700" b="1" i="0" baseline="0">
                <a:solidFill>
                  <a:schemeClr val="tx1"/>
                </a:solidFill>
                <a:effectLst/>
              </a:rPr>
              <a:t>(Based on PA State Agency Program </a:t>
            </a:r>
            <a:r>
              <a:rPr lang="en-US" sz="1700" b="1" i="0" u="none" strike="noStrike" baseline="0">
                <a:solidFill>
                  <a:schemeClr val="tx1"/>
                </a:solidFill>
                <a:effectLst/>
              </a:rPr>
              <a:t>Allocations and Reported Fees Collected &amp; Project </a:t>
            </a:r>
            <a:r>
              <a:rPr lang="en-US" sz="1700" b="1" i="0" baseline="0">
                <a:solidFill>
                  <a:schemeClr val="tx1"/>
                </a:solidFill>
                <a:effectLst/>
              </a:rPr>
              <a:t>Awards/Allocations/Approvals)</a:t>
            </a:r>
            <a:endParaRPr lang="en-US" sz="1700" baseline="0">
              <a:solidFill>
                <a:schemeClr val="tx1"/>
              </a:solidFill>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5194233300920812"/>
          <c:y val="0.24299768852863315"/>
          <c:w val="0.59128065038136834"/>
          <c:h val="0.56572517928748811"/>
        </c:manualLayout>
      </c:layout>
      <c:barChart>
        <c:barDir val="col"/>
        <c:grouping val="stacked"/>
        <c:varyColors val="0"/>
        <c:ser>
          <c:idx val="0"/>
          <c:order val="0"/>
          <c:tx>
            <c:strRef>
              <c:f>Sheet1!$B$2</c:f>
              <c:strCache>
                <c:ptCount val="1"/>
                <c:pt idx="0">
                  <c:v>CCD Staff Support Totals</c:v>
                </c:pt>
              </c:strCache>
            </c:strRef>
          </c:tx>
          <c:spPr>
            <a:gradFill rotWithShape="1">
              <a:gsLst>
                <a:gs pos="0">
                  <a:schemeClr val="accent1">
                    <a:shade val="76000"/>
                    <a:shade val="51000"/>
                    <a:satMod val="130000"/>
                  </a:schemeClr>
                </a:gs>
                <a:gs pos="80000">
                  <a:schemeClr val="accent1">
                    <a:shade val="76000"/>
                    <a:shade val="93000"/>
                    <a:satMod val="130000"/>
                  </a:schemeClr>
                </a:gs>
                <a:gs pos="100000">
                  <a:schemeClr val="accent1">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Sheet1!$A$3:$A$16</c:f>
              <c:strCache>
                <c:ptCount val="14"/>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strCache>
            </c:strRef>
          </c:cat>
          <c:val>
            <c:numRef>
              <c:f>Sheet1!$B$3:$B$16</c:f>
              <c:numCache>
                <c:formatCode>"$"#,##0</c:formatCode>
                <c:ptCount val="14"/>
                <c:pt idx="0">
                  <c:v>18407174.27</c:v>
                </c:pt>
                <c:pt idx="1">
                  <c:v>19017135.489999998</c:v>
                </c:pt>
                <c:pt idx="2">
                  <c:v>19613000</c:v>
                </c:pt>
                <c:pt idx="3">
                  <c:v>19849514</c:v>
                </c:pt>
                <c:pt idx="4">
                  <c:v>18412841.16</c:v>
                </c:pt>
                <c:pt idx="5">
                  <c:v>18000052.280000005</c:v>
                </c:pt>
                <c:pt idx="6">
                  <c:v>18452804.470000014</c:v>
                </c:pt>
                <c:pt idx="7">
                  <c:v>22927728.149999999</c:v>
                </c:pt>
                <c:pt idx="8">
                  <c:v>25025429.439899996</c:v>
                </c:pt>
                <c:pt idx="9">
                  <c:v>34177818.440020002</c:v>
                </c:pt>
                <c:pt idx="10">
                  <c:v>35904454.610020004</c:v>
                </c:pt>
                <c:pt idx="11">
                  <c:v>34931699.709999993</c:v>
                </c:pt>
                <c:pt idx="12">
                  <c:v>36244075.940000013</c:v>
                </c:pt>
                <c:pt idx="13">
                  <c:v>37753048</c:v>
                </c:pt>
              </c:numCache>
            </c:numRef>
          </c:val>
          <c:extLst>
            <c:ext xmlns:c16="http://schemas.microsoft.com/office/drawing/2014/chart" uri="{C3380CC4-5D6E-409C-BE32-E72D297353CC}">
              <c16:uniqueId val="{00000000-6D23-4243-B016-566BEA47EB8B}"/>
            </c:ext>
          </c:extLst>
        </c:ser>
        <c:ser>
          <c:idx val="1"/>
          <c:order val="1"/>
          <c:tx>
            <c:strRef>
              <c:f>Sheet1!$C$2</c:f>
              <c:strCache>
                <c:ptCount val="1"/>
                <c:pt idx="0">
                  <c:v>CCD Project Pass Through Funding Totals</c:v>
                </c:pt>
              </c:strCache>
            </c:strRef>
          </c:tx>
          <c:spPr>
            <a:gradFill rotWithShape="1">
              <a:gsLst>
                <a:gs pos="0">
                  <a:schemeClr val="accent1">
                    <a:tint val="77000"/>
                    <a:shade val="51000"/>
                    <a:satMod val="130000"/>
                  </a:schemeClr>
                </a:gs>
                <a:gs pos="80000">
                  <a:schemeClr val="accent1">
                    <a:tint val="77000"/>
                    <a:shade val="93000"/>
                    <a:satMod val="130000"/>
                  </a:schemeClr>
                </a:gs>
                <a:gs pos="100000">
                  <a:schemeClr val="accent1">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Sheet1!$A$3:$A$16</c:f>
              <c:strCache>
                <c:ptCount val="14"/>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strCache>
            </c:strRef>
          </c:cat>
          <c:val>
            <c:numRef>
              <c:f>Sheet1!$C$3:$C$16</c:f>
              <c:numCache>
                <c:formatCode>"$"#,##0</c:formatCode>
                <c:ptCount val="14"/>
                <c:pt idx="0">
                  <c:v>11214757</c:v>
                </c:pt>
                <c:pt idx="1">
                  <c:v>11170296</c:v>
                </c:pt>
                <c:pt idx="2">
                  <c:v>11123589</c:v>
                </c:pt>
                <c:pt idx="3">
                  <c:v>8206655.5499999998</c:v>
                </c:pt>
                <c:pt idx="4">
                  <c:v>7741175.0100000007</c:v>
                </c:pt>
                <c:pt idx="5">
                  <c:v>7148041.8699000003</c:v>
                </c:pt>
                <c:pt idx="6">
                  <c:v>6125620.7800000031</c:v>
                </c:pt>
                <c:pt idx="7">
                  <c:v>10687062.100000001</c:v>
                </c:pt>
                <c:pt idx="8">
                  <c:v>9640473.4200000018</c:v>
                </c:pt>
                <c:pt idx="9">
                  <c:v>33052478.519979998</c:v>
                </c:pt>
                <c:pt idx="10">
                  <c:v>29488193.150080014</c:v>
                </c:pt>
                <c:pt idx="11">
                  <c:v>31771914.000000007</c:v>
                </c:pt>
                <c:pt idx="12">
                  <c:v>33764899.739999995</c:v>
                </c:pt>
                <c:pt idx="13">
                  <c:v>31127585</c:v>
                </c:pt>
              </c:numCache>
            </c:numRef>
          </c:val>
          <c:extLst>
            <c:ext xmlns:c16="http://schemas.microsoft.com/office/drawing/2014/chart" uri="{C3380CC4-5D6E-409C-BE32-E72D297353CC}">
              <c16:uniqueId val="{00000001-6D23-4243-B016-566BEA47EB8B}"/>
            </c:ext>
          </c:extLst>
        </c:ser>
        <c:dLbls>
          <c:showLegendKey val="0"/>
          <c:showVal val="0"/>
          <c:showCatName val="0"/>
          <c:showSerName val="0"/>
          <c:showPercent val="0"/>
          <c:showBubbleSize val="0"/>
        </c:dLbls>
        <c:gapWidth val="150"/>
        <c:overlap val="100"/>
        <c:axId val="618985984"/>
        <c:axId val="618987624"/>
      </c:barChart>
      <c:catAx>
        <c:axId val="618985984"/>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700" baseline="0"/>
                  <a:t>Fiscal 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618987624"/>
        <c:crosses val="autoZero"/>
        <c:auto val="1"/>
        <c:lblAlgn val="ctr"/>
        <c:lblOffset val="100"/>
        <c:noMultiLvlLbl val="0"/>
      </c:catAx>
      <c:valAx>
        <c:axId val="618987624"/>
        <c:scaling>
          <c:orientation val="minMax"/>
        </c:scaling>
        <c:delete val="0"/>
        <c:axPos val="l"/>
        <c:majorGridlines>
          <c:spPr>
            <a:ln w="9525" cap="flat" cmpd="sng" algn="ctr">
              <a:solidFill>
                <a:schemeClr val="tx1"/>
              </a:solidFill>
              <a:round/>
            </a:ln>
            <a:effectLst/>
          </c:spPr>
        </c:majorGridlines>
        <c:minorGridlines>
          <c:spPr>
            <a:ln w="9525" cap="flat" cmpd="sng" algn="ctr">
              <a:solidFill>
                <a:schemeClr val="bg1">
                  <a:lumMod val="85000"/>
                </a:schemeClr>
              </a:solidFill>
              <a:round/>
            </a:ln>
            <a:effectLst/>
          </c:spPr>
        </c:minorGridlines>
        <c:numFmt formatCode="&quot;$&quot;#,##0" sourceLinked="1"/>
        <c:majorTickMark val="cross"/>
        <c:minorTickMark val="cross"/>
        <c:tickLblPos val="nextTo"/>
        <c:spPr>
          <a:noFill/>
          <a:ln>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618985984"/>
        <c:crosses val="autoZero"/>
        <c:crossBetween val="between"/>
      </c:valAx>
      <c:spPr>
        <a:noFill/>
        <a:ln>
          <a:noFill/>
        </a:ln>
        <a:effectLst/>
      </c:spPr>
    </c:plotArea>
    <c:legend>
      <c:legendPos val="r"/>
      <c:layout>
        <c:manualLayout>
          <c:xMode val="edge"/>
          <c:yMode val="edge"/>
          <c:x val="0.72242613324547333"/>
          <c:y val="0.44146143701428003"/>
          <c:w val="0.27480095340184613"/>
          <c:h val="0.38734075977863519"/>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381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0"/>
        <c:ser>
          <c:idx val="0"/>
          <c:order val="0"/>
          <c:tx>
            <c:strRef>
              <c:f>Sheet1!$B$1</c:f>
              <c:strCache>
                <c:ptCount val="1"/>
                <c:pt idx="0">
                  <c:v>pizza slices</c:v>
                </c:pt>
              </c:strCache>
            </c:strRef>
          </c:tx>
          <c:spPr>
            <a:solidFill>
              <a:schemeClr val="accent6">
                <a:lumMod val="60000"/>
                <a:lumOff val="40000"/>
              </a:schemeClr>
            </a:solidFill>
            <a:ln w="19050">
              <a:solidFill>
                <a:schemeClr val="lt1"/>
              </a:solidFill>
            </a:ln>
            <a:effectLst/>
          </c:spPr>
          <c:cat>
            <c:numRef>
              <c:f>Sheet1!$A$2:$A$9</c:f>
              <c:numCache>
                <c:formatCode>General</c:formatCode>
                <c:ptCount val="8"/>
              </c:numCache>
            </c:num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B3A1-465E-A443-4A8C1D148A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012-4D2E-AE05-FB6627C7108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9012-4D2E-AE05-FB6627C7108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9012-4D2E-AE05-FB6627C7108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D9A8-4F3E-9FD2-68EBE28C60F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0-D9A8-4F3E-9FD2-68EBE28C60F4}"/>
              </c:ext>
            </c:extLst>
          </c:dPt>
          <c:dLbls>
            <c:delete val="1"/>
          </c:dLbls>
          <c:cat>
            <c:strRef>
              <c:f>Sheet1!$A$2:$A$6</c:f>
              <c:strCache>
                <c:ptCount val="5"/>
                <c:pt idx="0">
                  <c:v>Administration Funds</c:v>
                </c:pt>
                <c:pt idx="1">
                  <c:v>Admin to project</c:v>
                </c:pt>
                <c:pt idx="2">
                  <c:v>Education</c:v>
                </c:pt>
                <c:pt idx="3">
                  <c:v>Edu to Project</c:v>
                </c:pt>
                <c:pt idx="4">
                  <c:v>Projects</c:v>
                </c:pt>
              </c:strCache>
            </c:strRef>
          </c:cat>
          <c:val>
            <c:numRef>
              <c:f>Sheet1!$B$2:$B$6</c:f>
              <c:numCache>
                <c:formatCode>0%</c:formatCode>
                <c:ptCount val="5"/>
                <c:pt idx="0">
                  <c:v>0.05</c:v>
                </c:pt>
                <c:pt idx="1">
                  <c:v>0.05</c:v>
                </c:pt>
                <c:pt idx="2">
                  <c:v>0.05</c:v>
                </c:pt>
                <c:pt idx="3">
                  <c:v>0.05</c:v>
                </c:pt>
                <c:pt idx="4">
                  <c:v>0.8</c:v>
                </c:pt>
              </c:numCache>
            </c:numRef>
          </c:val>
          <c:extLst>
            <c:ext xmlns:c16="http://schemas.microsoft.com/office/drawing/2014/chart" uri="{C3380CC4-5D6E-409C-BE32-E72D297353CC}">
              <c16:uniqueId val="{00000000-9012-4D2E-AE05-FB6627C710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229C-46CF-9CC5-10DCB3C2B61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29C-46CF-9CC5-10DCB3C2B613}"/>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229C-46CF-9CC5-10DCB3C2B613}"/>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29C-46CF-9CC5-10DCB3C2B613}"/>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229C-46CF-9CC5-10DCB3C2B613}"/>
              </c:ext>
            </c:extLst>
          </c:dPt>
          <c:dLbls>
            <c:delete val="1"/>
          </c:dLbls>
          <c:cat>
            <c:strRef>
              <c:f>Sheet1!$A$2:$A$6</c:f>
              <c:strCache>
                <c:ptCount val="5"/>
                <c:pt idx="0">
                  <c:v>Administration Funds</c:v>
                </c:pt>
                <c:pt idx="1">
                  <c:v>Admin to project</c:v>
                </c:pt>
                <c:pt idx="2">
                  <c:v>Education</c:v>
                </c:pt>
                <c:pt idx="3">
                  <c:v>Edu to Project</c:v>
                </c:pt>
                <c:pt idx="4">
                  <c:v>Projects</c:v>
                </c:pt>
              </c:strCache>
            </c:strRef>
          </c:cat>
          <c:val>
            <c:numRef>
              <c:f>Sheet1!$B$2:$B$6</c:f>
              <c:numCache>
                <c:formatCode>0%</c:formatCode>
                <c:ptCount val="5"/>
                <c:pt idx="0">
                  <c:v>0.05</c:v>
                </c:pt>
                <c:pt idx="1">
                  <c:v>0.05</c:v>
                </c:pt>
                <c:pt idx="2">
                  <c:v>0.05</c:v>
                </c:pt>
                <c:pt idx="3">
                  <c:v>0.05</c:v>
                </c:pt>
                <c:pt idx="4">
                  <c:v>0.8</c:v>
                </c:pt>
              </c:numCache>
            </c:numRef>
          </c:val>
          <c:extLst>
            <c:ext xmlns:c16="http://schemas.microsoft.com/office/drawing/2014/chart" uri="{C3380CC4-5D6E-409C-BE32-E72D297353CC}">
              <c16:uniqueId val="{0000000A-229C-46CF-9CC5-10DCB3C2B61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89667782560103E-2"/>
          <c:y val="8.0636437449646436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3A0-4B43-8C01-B408B2A1358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3A0-4B43-8C01-B408B2A1358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73A0-4B43-8C01-B408B2A1358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3A0-4B43-8C01-B408B2A13585}"/>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73A0-4B43-8C01-B408B2A13585}"/>
              </c:ext>
            </c:extLst>
          </c:dPt>
          <c:dLbls>
            <c:delete val="1"/>
          </c:dLbls>
          <c:cat>
            <c:strRef>
              <c:f>Sheet1!$A$2:$A$6</c:f>
              <c:strCache>
                <c:ptCount val="5"/>
                <c:pt idx="0">
                  <c:v>Administration Funds</c:v>
                </c:pt>
                <c:pt idx="1">
                  <c:v>Admin to project</c:v>
                </c:pt>
                <c:pt idx="2">
                  <c:v>Education</c:v>
                </c:pt>
                <c:pt idx="3">
                  <c:v>Edu to Project</c:v>
                </c:pt>
                <c:pt idx="4">
                  <c:v>Projects</c:v>
                </c:pt>
              </c:strCache>
            </c:strRef>
          </c:cat>
          <c:val>
            <c:numRef>
              <c:f>Sheet1!$B$2:$B$6</c:f>
              <c:numCache>
                <c:formatCode>0%</c:formatCode>
                <c:ptCount val="5"/>
                <c:pt idx="0">
                  <c:v>0.05</c:v>
                </c:pt>
                <c:pt idx="1">
                  <c:v>0.05</c:v>
                </c:pt>
                <c:pt idx="2">
                  <c:v>0.05</c:v>
                </c:pt>
                <c:pt idx="3">
                  <c:v>0.05</c:v>
                </c:pt>
                <c:pt idx="4">
                  <c:v>0.8</c:v>
                </c:pt>
              </c:numCache>
            </c:numRef>
          </c:val>
          <c:extLst>
            <c:ext xmlns:c16="http://schemas.microsoft.com/office/drawing/2014/chart" uri="{C3380CC4-5D6E-409C-BE32-E72D297353CC}">
              <c16:uniqueId val="{0000000A-73A0-4B43-8C01-B408B2A135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F873-471C-BEA2-053C820B34B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873-471C-BEA2-053C820B34B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873-471C-BEA2-053C820B34B2}"/>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873-471C-BEA2-053C820B34B2}"/>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F873-471C-BEA2-053C820B34B2}"/>
              </c:ext>
            </c:extLst>
          </c:dPt>
          <c:dLbls>
            <c:delete val="1"/>
          </c:dLbls>
          <c:cat>
            <c:strRef>
              <c:f>Sheet1!$A$2:$A$6</c:f>
              <c:strCache>
                <c:ptCount val="5"/>
                <c:pt idx="0">
                  <c:v>Administration Funds</c:v>
                </c:pt>
                <c:pt idx="1">
                  <c:v>Admin to project</c:v>
                </c:pt>
                <c:pt idx="2">
                  <c:v>Education</c:v>
                </c:pt>
                <c:pt idx="3">
                  <c:v>Edu to Project</c:v>
                </c:pt>
                <c:pt idx="4">
                  <c:v>Projects</c:v>
                </c:pt>
              </c:strCache>
            </c:strRef>
          </c:cat>
          <c:val>
            <c:numRef>
              <c:f>Sheet1!$B$2:$B$6</c:f>
              <c:numCache>
                <c:formatCode>0%</c:formatCode>
                <c:ptCount val="5"/>
                <c:pt idx="0">
                  <c:v>0.05</c:v>
                </c:pt>
                <c:pt idx="1">
                  <c:v>0.05</c:v>
                </c:pt>
                <c:pt idx="2">
                  <c:v>0.05</c:v>
                </c:pt>
                <c:pt idx="3">
                  <c:v>0.05</c:v>
                </c:pt>
                <c:pt idx="4">
                  <c:v>0.8</c:v>
                </c:pt>
              </c:numCache>
            </c:numRef>
          </c:val>
          <c:extLst>
            <c:ext xmlns:c16="http://schemas.microsoft.com/office/drawing/2014/chart" uri="{C3380CC4-5D6E-409C-BE32-E72D297353CC}">
              <c16:uniqueId val="{0000000A-F873-471C-BEA2-053C820B34B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2912621359223"/>
          <c:y val="2.5380710659898477E-2"/>
          <c:w val="0.60194174757281549"/>
          <c:h val="0.9441624365482234"/>
        </c:manualLayout>
      </c:layout>
      <c:pieChart>
        <c:varyColors val="1"/>
        <c:ser>
          <c:idx val="0"/>
          <c:order val="0"/>
          <c:tx>
            <c:strRef>
              <c:f>Sheet1!$B$1</c:f>
              <c:strCache>
                <c:ptCount val="1"/>
                <c:pt idx="0">
                  <c:v>DGR or LVR Funding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DE26-4A20-BEE0-C6CE5AEBF57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E26-4A20-BEE0-C6CE5AEBF57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E26-4A20-BEE0-C6CE5AEBF57C}"/>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DE26-4A20-BEE0-C6CE5AEBF57C}"/>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DE26-4A20-BEE0-C6CE5AEBF57C}"/>
              </c:ext>
            </c:extLst>
          </c:dPt>
          <c:dLbls>
            <c:delete val="1"/>
          </c:dLbls>
          <c:cat>
            <c:strRef>
              <c:f>Sheet1!$A$2:$A$6</c:f>
              <c:strCache>
                <c:ptCount val="5"/>
                <c:pt idx="0">
                  <c:v>Administration Funds</c:v>
                </c:pt>
                <c:pt idx="1">
                  <c:v>Admin to project</c:v>
                </c:pt>
                <c:pt idx="2">
                  <c:v>Education</c:v>
                </c:pt>
                <c:pt idx="3">
                  <c:v>Edu to Project</c:v>
                </c:pt>
                <c:pt idx="4">
                  <c:v>Projects</c:v>
                </c:pt>
              </c:strCache>
            </c:strRef>
          </c:cat>
          <c:val>
            <c:numRef>
              <c:f>Sheet1!$B$2:$B$6</c:f>
              <c:numCache>
                <c:formatCode>0%</c:formatCode>
                <c:ptCount val="5"/>
                <c:pt idx="0">
                  <c:v>0.05</c:v>
                </c:pt>
                <c:pt idx="1">
                  <c:v>0.05</c:v>
                </c:pt>
                <c:pt idx="2">
                  <c:v>0.05</c:v>
                </c:pt>
                <c:pt idx="3">
                  <c:v>0.05</c:v>
                </c:pt>
                <c:pt idx="4">
                  <c:v>0.8</c:v>
                </c:pt>
              </c:numCache>
            </c:numRef>
          </c:val>
          <c:extLst>
            <c:ext xmlns:c16="http://schemas.microsoft.com/office/drawing/2014/chart" uri="{C3380CC4-5D6E-409C-BE32-E72D297353CC}">
              <c16:uniqueId val="{0000000A-DE26-4A20-BEE0-C6CE5AEBF57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orms.office.com/g/1VzuqyyeEQ"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budget.pa.gov/Services/ForVendors/Pages/Self-Service-Payment-Lookup.aspx" TargetMode="External"/><Relationship Id="rId5" Type="http://schemas.openxmlformats.org/officeDocument/2006/relationships/hyperlink" Target="https://na1.documents.adobe.com/public/esignWidget?wid=CBFCIBAA3AAABLblqZhAemOgcNfZcKCihxArEGRGeX4UDnmkQ4IxmzZYzAIXBvJBYew_vPwufqC7NLB9aYqY%2a" TargetMode="External"/><Relationship Id="rId4" Type="http://schemas.openxmlformats.org/officeDocument/2006/relationships/hyperlink" Target="https://www.budget.pa.gov/Services/ForVendors/Documents/e-remittance%20example.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orms.office.com/g/1VzuqyyeEQ"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budget.pa.gov/Services/ForVendors/Documents/e-remittance%20example.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a1.documents.adobe.com/public/esignWidget?wid=CBFCIBAA3AAABLblqZhAemOgcNfZcKCihxArEGRGeX4UDnmkQ4IxmzZYzAIXBvJBYew_vPwufqC7NLB9aYqY%2a"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budget.pa.gov/Services/ForVendors/Pages/Self-Service-Payment-Lookup.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why is it important to talk about finances, then go over the main points on the slide</a:t>
            </a: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2</a:t>
            </a:fld>
            <a:endParaRPr lang="en-US"/>
          </a:p>
        </p:txBody>
      </p:sp>
    </p:spTree>
    <p:extLst>
      <p:ext uri="{BB962C8B-B14F-4D97-AF65-F5344CB8AC3E}">
        <p14:creationId xmlns:p14="http://schemas.microsoft.com/office/powerpoint/2010/main" val="242583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example DGR Project: </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20</a:t>
            </a:fld>
            <a:endParaRPr lang="en-US"/>
          </a:p>
        </p:txBody>
      </p:sp>
    </p:spTree>
    <p:extLst>
      <p:ext uri="{BB962C8B-B14F-4D97-AF65-F5344CB8AC3E}">
        <p14:creationId xmlns:p14="http://schemas.microsoft.com/office/powerpoint/2010/main" val="329710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Road fill raises the road and establishes appropriate shape (road crown) to allow water to drain from the road.</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21</a:t>
            </a:fld>
            <a:endParaRPr lang="en-US"/>
          </a:p>
        </p:txBody>
      </p:sp>
    </p:spTree>
    <p:extLst>
      <p:ext uri="{BB962C8B-B14F-4D97-AF65-F5344CB8AC3E}">
        <p14:creationId xmlns:p14="http://schemas.microsoft.com/office/powerpoint/2010/main" val="103678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Shallow cross pipes do not cause erosion at the outlet of the pipe</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22</a:t>
            </a:fld>
            <a:endParaRPr lang="en-US"/>
          </a:p>
        </p:txBody>
      </p:sp>
    </p:spTree>
    <p:extLst>
      <p:ext uri="{BB962C8B-B14F-4D97-AF65-F5344CB8AC3E}">
        <p14:creationId xmlns:p14="http://schemas.microsoft.com/office/powerpoint/2010/main" val="204429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Stream crossings that are big enough to allow the stream to flow through unimpeded, even when the banks are full of water</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23</a:t>
            </a:fld>
            <a:endParaRPr lang="en-US"/>
          </a:p>
        </p:txBody>
      </p:sp>
    </p:spTree>
    <p:extLst>
      <p:ext uri="{BB962C8B-B14F-4D97-AF65-F5344CB8AC3E}">
        <p14:creationId xmlns:p14="http://schemas.microsoft.com/office/powerpoint/2010/main" val="122181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Penn State CDGRS provides education and technical assistance to conservation districts and grant applicants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Penn State CDGRS receives funding and guidance from SCC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mn-lt"/>
            </a:endParaRP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29</a:t>
            </a:fld>
            <a:endParaRPr lang="en-US"/>
          </a:p>
        </p:txBody>
      </p:sp>
    </p:spTree>
    <p:extLst>
      <p:ext uri="{BB962C8B-B14F-4D97-AF65-F5344CB8AC3E}">
        <p14:creationId xmlns:p14="http://schemas.microsoft.com/office/powerpoint/2010/main" val="231044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or tips from attendees?</a:t>
            </a:r>
          </a:p>
          <a:p>
            <a:endParaRPr lang="en-US" dirty="0"/>
          </a:p>
          <a:p>
            <a:r>
              <a:rPr lang="en-US" dirty="0"/>
              <a:t>Copied from the linked website:</a:t>
            </a:r>
          </a:p>
          <a:p>
            <a:r>
              <a:rPr lang="en-US" sz="1200" b="0" i="0" kern="1200" dirty="0">
                <a:solidFill>
                  <a:schemeClr val="tx1"/>
                </a:solidFill>
                <a:effectLst/>
                <a:latin typeface="+mn-lt"/>
                <a:ea typeface="+mn-ea"/>
                <a:cs typeface="+mn-cs"/>
              </a:rPr>
              <a:t>The Office of the Budget offers 3 ways to receive paperless payment remittance information.  Paperless remittance information is the standard process to receive this information as paper-based remittances are being phased out.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1.       Email remittance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      Electronic addenda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3.      Self-Service Payment Lookup tool</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Email Remittance:</a:t>
            </a:r>
            <a:r>
              <a:rPr lang="en-US" sz="1200" b="0" i="0" kern="1200" dirty="0">
                <a:solidFill>
                  <a:schemeClr val="tx1"/>
                </a:solidFill>
                <a:effectLst/>
                <a:latin typeface="+mn-lt"/>
                <a:ea typeface="+mn-ea"/>
                <a:cs typeface="+mn-cs"/>
              </a:rPr>
              <a:t>  Receive remittance notification emails on or before the payment date.  Emails are delivered to the person(s) or email account(s) of your choice by completing the sign-up form.  If this form is not completed, the remittance email will be sent to your email address used to send invoices to the commonwealth. </a:t>
            </a:r>
          </a:p>
          <a:p>
            <a:r>
              <a:rPr lang="en-US" sz="1200" b="0" i="0" kern="1200" dirty="0">
                <a:solidFill>
                  <a:schemeClr val="tx1"/>
                </a:solidFill>
                <a:effectLst/>
                <a:latin typeface="+mn-lt"/>
                <a:ea typeface="+mn-ea"/>
                <a:cs typeface="+mn-cs"/>
              </a:rPr>
              <a:t>If you have not updated your email delivery preferences, please complete the Payment Remittance Email Notification Sign-Up Form found here and return it to our office using the email submit function located on the form.  Two email addresses are available. </a:t>
            </a:r>
          </a:p>
          <a:p>
            <a:r>
              <a:rPr lang="en-US" sz="1200" b="0" i="0" u="sng" kern="1200" dirty="0">
                <a:solidFill>
                  <a:schemeClr val="tx1"/>
                </a:solidFill>
                <a:effectLst/>
                <a:latin typeface="+mn-lt"/>
                <a:ea typeface="+mn-ea"/>
                <a:cs typeface="+mn-cs"/>
                <a:hlinkClick r:id="rId3" tooltip="link to Remittance Email Notification Sign-Up Form"/>
              </a:rPr>
              <a:t>Remittance Email Notification Sign-Up </a:t>
            </a:r>
            <a:r>
              <a:rPr lang="en-US" sz="1200" b="0" i="0" u="sng" kern="1200" dirty="0" err="1">
                <a:solidFill>
                  <a:schemeClr val="tx1"/>
                </a:solidFill>
                <a:effectLst/>
                <a:latin typeface="+mn-lt"/>
                <a:ea typeface="+mn-ea"/>
                <a:cs typeface="+mn-cs"/>
                <a:hlinkClick r:id="rId3" tooltip="link to Remittance Email Notification Sign-Up Form"/>
              </a:rPr>
              <a:t>FormOpens</a:t>
            </a:r>
            <a:r>
              <a:rPr lang="en-US" sz="1200" b="0" i="0" u="sng" kern="1200" dirty="0">
                <a:solidFill>
                  <a:schemeClr val="tx1"/>
                </a:solidFill>
                <a:effectLst/>
                <a:latin typeface="+mn-lt"/>
                <a:ea typeface="+mn-ea"/>
                <a:cs typeface="+mn-cs"/>
                <a:hlinkClick r:id="rId3" tooltip="link to Remittance Email Notification Sign-Up Form"/>
              </a:rPr>
              <a:t> In A New Window</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4" tooltip="link to view e-remittance email example pdf"/>
              </a:rPr>
              <a:t>View e-remittance email example</a:t>
            </a:r>
            <a:r>
              <a:rPr lang="en-US" sz="1200" b="0" i="0" kern="1200" dirty="0">
                <a:solidFill>
                  <a:schemeClr val="tx1"/>
                </a:solidFill>
                <a:effectLst/>
                <a:latin typeface="+mn-lt"/>
                <a:ea typeface="+mn-ea"/>
                <a:cs typeface="+mn-cs"/>
              </a:rPr>
              <a:t> (PDF)</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Electronic Addenda:</a:t>
            </a:r>
            <a:r>
              <a:rPr lang="en-US" sz="1200" b="0" i="0" kern="1200" dirty="0">
                <a:solidFill>
                  <a:schemeClr val="tx1"/>
                </a:solidFill>
                <a:effectLst/>
                <a:latin typeface="+mn-lt"/>
                <a:ea typeface="+mn-ea"/>
                <a:cs typeface="+mn-cs"/>
              </a:rPr>
              <a:t>  An ACH Addenda record allows additional information (vendor's invoice number) to be sent to your financial institution along with the payment.  This information can be viewed on your transaction history and/or statement to allow for better reconciliation of your accounts receivable balances. </a:t>
            </a:r>
          </a:p>
          <a:p>
            <a:r>
              <a:rPr lang="en-US" sz="1200" b="0" i="0" kern="1200" dirty="0">
                <a:solidFill>
                  <a:schemeClr val="tx1"/>
                </a:solidFill>
                <a:effectLst/>
                <a:latin typeface="+mn-lt"/>
                <a:ea typeface="+mn-ea"/>
                <a:cs typeface="+mn-cs"/>
              </a:rPr>
              <a:t>To sign up for Electronic Addenda, complete the form found here. </a:t>
            </a:r>
          </a:p>
          <a:p>
            <a:r>
              <a:rPr lang="en-US" sz="1200" b="0" i="0" u="sng" kern="1200" dirty="0">
                <a:solidFill>
                  <a:schemeClr val="tx1"/>
                </a:solidFill>
                <a:effectLst/>
                <a:latin typeface="+mn-lt"/>
                <a:ea typeface="+mn-ea"/>
                <a:cs typeface="+mn-cs"/>
                <a:hlinkClick r:id="rId5" tooltip="link to Direct Deposit Enrollment Form"/>
              </a:rPr>
              <a:t>Direct Deposit Enrollment </a:t>
            </a:r>
            <a:r>
              <a:rPr lang="en-US" sz="1200" b="0" i="0" u="sng" kern="1200" dirty="0" err="1">
                <a:solidFill>
                  <a:schemeClr val="tx1"/>
                </a:solidFill>
                <a:effectLst/>
                <a:latin typeface="+mn-lt"/>
                <a:ea typeface="+mn-ea"/>
                <a:cs typeface="+mn-cs"/>
                <a:hlinkClick r:id="rId5" tooltip="link to Direct Deposit Enrollment Form"/>
              </a:rPr>
              <a:t>FormOpens</a:t>
            </a:r>
            <a:r>
              <a:rPr lang="en-US" sz="1200" b="0" i="0" u="sng" kern="1200" dirty="0">
                <a:solidFill>
                  <a:schemeClr val="tx1"/>
                </a:solidFill>
                <a:effectLst/>
                <a:latin typeface="+mn-lt"/>
                <a:ea typeface="+mn-ea"/>
                <a:cs typeface="+mn-cs"/>
                <a:hlinkClick r:id="rId5" tooltip="link to Direct Deposit Enrollment Form"/>
              </a:rPr>
              <a:t> In A New Window</a:t>
            </a:r>
            <a:r>
              <a:rPr lang="en-US" sz="1200" b="0" i="0" kern="1200" dirty="0">
                <a:solidFill>
                  <a:schemeClr val="tx1"/>
                </a:solidFill>
                <a:effectLst/>
                <a:latin typeface="+mn-lt"/>
                <a:ea typeface="+mn-ea"/>
                <a:cs typeface="+mn-cs"/>
              </a:rPr>
              <a:t> - Use this form to add a new bank account, change an existing bank account, stop an existing bank account, or add electronic addenda (online banking paperless payment remittance information) on the vendor record.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Self-Service Payment Lookup tool:  </a:t>
            </a:r>
            <a:r>
              <a:rPr lang="en-US" sz="1200" b="0" i="0" kern="1200" dirty="0">
                <a:solidFill>
                  <a:schemeClr val="tx1"/>
                </a:solidFill>
                <a:effectLst/>
                <a:latin typeface="+mn-lt"/>
                <a:ea typeface="+mn-ea"/>
                <a:cs typeface="+mn-cs"/>
              </a:rPr>
              <a:t>The invoice status self-service tool displays the most recent 60 days of information pertaining </a:t>
            </a:r>
            <a:r>
              <a:rPr lang="en-US" sz="1200" b="0" i="0" kern="1200" dirty="0" err="1">
                <a:solidFill>
                  <a:schemeClr val="tx1"/>
                </a:solidFill>
                <a:effectLst/>
                <a:latin typeface="+mn-lt"/>
                <a:ea typeface="+mn-ea"/>
                <a:cs typeface="+mn-cs"/>
              </a:rPr>
              <a:t>to:Invoices</a:t>
            </a:r>
            <a:r>
              <a:rPr lang="en-US" sz="1200" b="0" i="0" kern="1200" dirty="0">
                <a:solidFill>
                  <a:schemeClr val="tx1"/>
                </a:solidFill>
                <a:effectLst/>
                <a:latin typeface="+mn-lt"/>
                <a:ea typeface="+mn-ea"/>
                <a:cs typeface="+mn-cs"/>
              </a:rPr>
              <a:t> In Process</a:t>
            </a:r>
          </a:p>
          <a:p>
            <a:r>
              <a:rPr lang="en-US" sz="1200" b="0" i="0" kern="1200" dirty="0">
                <a:solidFill>
                  <a:schemeClr val="tx1"/>
                </a:solidFill>
                <a:effectLst/>
                <a:latin typeface="+mn-lt"/>
                <a:ea typeface="+mn-ea"/>
                <a:cs typeface="+mn-cs"/>
              </a:rPr>
              <a:t>Invoice Payments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 to the Self-Service Payment Lookup Tool on the main Services for Vendors page for access to these reports.  </a:t>
            </a:r>
            <a:r>
              <a:rPr lang="en-US" sz="1200" b="0" i="0" u="sng" kern="1200" dirty="0">
                <a:solidFill>
                  <a:schemeClr val="tx1"/>
                </a:solidFill>
                <a:effectLst/>
                <a:latin typeface="+mn-lt"/>
                <a:ea typeface="+mn-ea"/>
                <a:cs typeface="+mn-cs"/>
                <a:hlinkClick r:id="rId6" tooltip="link to Self Service Payment Lookup"/>
              </a:rPr>
              <a:t>Self Service Payment Lookup</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52</a:t>
            </a:fld>
            <a:endParaRPr lang="en-US"/>
          </a:p>
        </p:txBody>
      </p:sp>
    </p:spTree>
    <p:extLst>
      <p:ext uri="{BB962C8B-B14F-4D97-AF65-F5344CB8AC3E}">
        <p14:creationId xmlns:p14="http://schemas.microsoft.com/office/powerpoint/2010/main" val="84606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or tips from attendees?</a:t>
            </a:r>
          </a:p>
          <a:p>
            <a:endParaRPr lang="en-US" dirty="0"/>
          </a:p>
          <a:p>
            <a:r>
              <a:rPr lang="en-US" dirty="0"/>
              <a:t>Copied from the linked website:</a:t>
            </a:r>
          </a:p>
          <a:p>
            <a:r>
              <a:rPr lang="en-US" sz="1200" b="1" i="0" kern="1200" dirty="0">
                <a:solidFill>
                  <a:schemeClr val="tx1"/>
                </a:solidFill>
                <a:effectLst/>
                <a:latin typeface="+mn-lt"/>
                <a:ea typeface="+mn-ea"/>
                <a:cs typeface="+mn-cs"/>
              </a:rPr>
              <a:t>Email Remittance:</a:t>
            </a:r>
            <a:r>
              <a:rPr lang="en-US" sz="1200" b="0" i="0" kern="1200" dirty="0">
                <a:solidFill>
                  <a:schemeClr val="tx1"/>
                </a:solidFill>
                <a:effectLst/>
                <a:latin typeface="+mn-lt"/>
                <a:ea typeface="+mn-ea"/>
                <a:cs typeface="+mn-cs"/>
              </a:rPr>
              <a:t>  Receive remittance notification emails on or before the payment date.  Emails are delivered to the person(s) or email account(s) of your choice by completing the sign-up form.  If this form is not completed, the remittance email will be sent to your email address used to send invoices to the commonwealth. </a:t>
            </a:r>
          </a:p>
          <a:p>
            <a:r>
              <a:rPr lang="en-US" sz="1200" b="0" i="0" kern="1200" dirty="0">
                <a:solidFill>
                  <a:schemeClr val="tx1"/>
                </a:solidFill>
                <a:effectLst/>
                <a:latin typeface="+mn-lt"/>
                <a:ea typeface="+mn-ea"/>
                <a:cs typeface="+mn-cs"/>
              </a:rPr>
              <a:t>If you have not updated your email delivery preferences, please complete the Payment Remittance Email Notification Sign-Up Form found here and return it to our office using the email submit function located on the form.  Two email addresses are available. </a:t>
            </a:r>
          </a:p>
          <a:p>
            <a:r>
              <a:rPr lang="en-US" sz="1200" b="0" i="0" u="sng" kern="1200" dirty="0">
                <a:solidFill>
                  <a:schemeClr val="tx1"/>
                </a:solidFill>
                <a:effectLst/>
                <a:latin typeface="+mn-lt"/>
                <a:ea typeface="+mn-ea"/>
                <a:cs typeface="+mn-cs"/>
                <a:hlinkClick r:id="rId3" tooltip="link to Remittance Email Notification Sign-Up Form"/>
              </a:rPr>
              <a:t>Remittance Email Notification Sign-Up </a:t>
            </a:r>
            <a:r>
              <a:rPr lang="en-US" sz="1200" b="0" i="0" u="sng" kern="1200" dirty="0" err="1">
                <a:solidFill>
                  <a:schemeClr val="tx1"/>
                </a:solidFill>
                <a:effectLst/>
                <a:latin typeface="+mn-lt"/>
                <a:ea typeface="+mn-ea"/>
                <a:cs typeface="+mn-cs"/>
                <a:hlinkClick r:id="rId3" tooltip="link to Remittance Email Notification Sign-Up Form"/>
              </a:rPr>
              <a:t>FormOpens</a:t>
            </a:r>
            <a:r>
              <a:rPr lang="en-US" sz="1200" b="0" i="0" u="sng" kern="1200" dirty="0">
                <a:solidFill>
                  <a:schemeClr val="tx1"/>
                </a:solidFill>
                <a:effectLst/>
                <a:latin typeface="+mn-lt"/>
                <a:ea typeface="+mn-ea"/>
                <a:cs typeface="+mn-cs"/>
                <a:hlinkClick r:id="rId3" tooltip="link to Remittance Email Notification Sign-Up Form"/>
              </a:rPr>
              <a:t> In A New Window</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4" tooltip="link to view e-remittance email example pdf"/>
              </a:rPr>
              <a:t>View e-remittance email example</a:t>
            </a:r>
            <a:r>
              <a:rPr lang="en-US" sz="1200" b="0" i="0" kern="1200" dirty="0">
                <a:solidFill>
                  <a:schemeClr val="tx1"/>
                </a:solidFill>
                <a:effectLst/>
                <a:latin typeface="+mn-lt"/>
                <a:ea typeface="+mn-ea"/>
                <a:cs typeface="+mn-cs"/>
              </a:rPr>
              <a:t> (PDF)</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82C9BA-2BF3-4744-805A-6B8DC9A1D07B}" type="slidenum">
              <a:rPr lang="en-US" smtClean="0"/>
              <a:t>53</a:t>
            </a:fld>
            <a:endParaRPr lang="en-US"/>
          </a:p>
        </p:txBody>
      </p:sp>
    </p:spTree>
    <p:extLst>
      <p:ext uri="{BB962C8B-B14F-4D97-AF65-F5344CB8AC3E}">
        <p14:creationId xmlns:p14="http://schemas.microsoft.com/office/powerpoint/2010/main" val="2269145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or tips from attendees?</a:t>
            </a:r>
          </a:p>
          <a:p>
            <a:endParaRPr lang="en-US" dirty="0"/>
          </a:p>
          <a:p>
            <a:r>
              <a:rPr lang="en-US" dirty="0"/>
              <a:t>Copied from the linked website:</a:t>
            </a:r>
          </a:p>
          <a:p>
            <a:r>
              <a:rPr lang="en-US" sz="1200" b="1" i="0" kern="1200" dirty="0">
                <a:solidFill>
                  <a:schemeClr val="tx1"/>
                </a:solidFill>
                <a:effectLst/>
                <a:latin typeface="+mn-lt"/>
                <a:ea typeface="+mn-ea"/>
                <a:cs typeface="+mn-cs"/>
              </a:rPr>
              <a:t>Electronic Addenda:</a:t>
            </a:r>
            <a:r>
              <a:rPr lang="en-US" sz="1200" b="0" i="0" kern="1200" dirty="0">
                <a:solidFill>
                  <a:schemeClr val="tx1"/>
                </a:solidFill>
                <a:effectLst/>
                <a:latin typeface="+mn-lt"/>
                <a:ea typeface="+mn-ea"/>
                <a:cs typeface="+mn-cs"/>
              </a:rPr>
              <a:t>  An ACH Addenda record allows additional information (vendor's invoice number) to be sent to your financial institution along with the payment.  This information can be viewed on your transaction history and/or statement to allow for better reconciliation of your accounts receivable balances. </a:t>
            </a:r>
          </a:p>
          <a:p>
            <a:r>
              <a:rPr lang="en-US" sz="1200" b="0" i="0" kern="1200" dirty="0">
                <a:solidFill>
                  <a:schemeClr val="tx1"/>
                </a:solidFill>
                <a:effectLst/>
                <a:latin typeface="+mn-lt"/>
                <a:ea typeface="+mn-ea"/>
                <a:cs typeface="+mn-cs"/>
              </a:rPr>
              <a:t>To sign up for Electronic Addenda, complete the form found here. </a:t>
            </a:r>
          </a:p>
          <a:p>
            <a:r>
              <a:rPr lang="en-US" sz="1200" b="0" i="0" u="sng" kern="1200" dirty="0">
                <a:solidFill>
                  <a:schemeClr val="tx1"/>
                </a:solidFill>
                <a:effectLst/>
                <a:latin typeface="+mn-lt"/>
                <a:ea typeface="+mn-ea"/>
                <a:cs typeface="+mn-cs"/>
                <a:hlinkClick r:id="rId3" tooltip="link to Direct Deposit Enrollment Form"/>
              </a:rPr>
              <a:t>Direct Deposit Enrollment </a:t>
            </a:r>
            <a:r>
              <a:rPr lang="en-US" sz="1200" b="0" i="0" u="sng" kern="1200" dirty="0" err="1">
                <a:solidFill>
                  <a:schemeClr val="tx1"/>
                </a:solidFill>
                <a:effectLst/>
                <a:latin typeface="+mn-lt"/>
                <a:ea typeface="+mn-ea"/>
                <a:cs typeface="+mn-cs"/>
                <a:hlinkClick r:id="rId3" tooltip="link to Direct Deposit Enrollment Form"/>
              </a:rPr>
              <a:t>FormOpens</a:t>
            </a:r>
            <a:r>
              <a:rPr lang="en-US" sz="1200" b="0" i="0" u="sng" kern="1200" dirty="0">
                <a:solidFill>
                  <a:schemeClr val="tx1"/>
                </a:solidFill>
                <a:effectLst/>
                <a:latin typeface="+mn-lt"/>
                <a:ea typeface="+mn-ea"/>
                <a:cs typeface="+mn-cs"/>
                <a:hlinkClick r:id="rId3" tooltip="link to Direct Deposit Enrollment Form"/>
              </a:rPr>
              <a:t> In A New Window</a:t>
            </a:r>
            <a:r>
              <a:rPr lang="en-US" sz="1200" b="0" i="0" kern="1200" dirty="0">
                <a:solidFill>
                  <a:schemeClr val="tx1"/>
                </a:solidFill>
                <a:effectLst/>
                <a:latin typeface="+mn-lt"/>
                <a:ea typeface="+mn-ea"/>
                <a:cs typeface="+mn-cs"/>
              </a:rPr>
              <a:t> - Use this form to add a new bank account, change an existing bank account, stop an existing bank account, or add electronic addenda (online banking paperless payment remittance information) on the vendor record.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algn="l">
              <a:buFont typeface="Arial" panose="020B0604020202020204" pitchFamily="34" charset="0"/>
              <a:buChar char="•"/>
            </a:pPr>
            <a:r>
              <a:rPr lang="en-US" b="1" i="0" dirty="0">
                <a:solidFill>
                  <a:srgbClr val="464646"/>
                </a:solidFill>
                <a:effectLst/>
                <a:latin typeface="Montserrat" panose="00000500000000000000" pitchFamily="2" charset="0"/>
              </a:rPr>
              <a:t>Self-Service Payment Lookup tool:  </a:t>
            </a:r>
            <a:r>
              <a:rPr lang="en-US" b="0" i="0" dirty="0">
                <a:solidFill>
                  <a:srgbClr val="464646"/>
                </a:solidFill>
                <a:effectLst/>
                <a:latin typeface="Montserrat" panose="00000500000000000000" pitchFamily="2" charset="0"/>
              </a:rPr>
              <a:t>The invoice status self-service tool displays the most recent 60 days of information pertaining </a:t>
            </a:r>
            <a:r>
              <a:rPr lang="en-US" b="0" i="0" dirty="0" err="1">
                <a:solidFill>
                  <a:srgbClr val="464646"/>
                </a:solidFill>
                <a:effectLst/>
                <a:latin typeface="Montserrat" panose="00000500000000000000" pitchFamily="2" charset="0"/>
              </a:rPr>
              <a:t>to:Invoices</a:t>
            </a:r>
            <a:r>
              <a:rPr lang="en-US" b="0" i="0" dirty="0">
                <a:solidFill>
                  <a:srgbClr val="464646"/>
                </a:solidFill>
                <a:effectLst/>
                <a:latin typeface="Montserrat" panose="00000500000000000000" pitchFamily="2" charset="0"/>
              </a:rPr>
              <a:t> In Process</a:t>
            </a:r>
          </a:p>
          <a:p>
            <a:pPr algn="l">
              <a:buFont typeface="Arial" panose="020B0604020202020204" pitchFamily="34" charset="0"/>
              <a:buChar char="•"/>
            </a:pPr>
            <a:r>
              <a:rPr lang="en-US" b="0" i="0" dirty="0">
                <a:solidFill>
                  <a:srgbClr val="464646"/>
                </a:solidFill>
                <a:effectLst/>
                <a:latin typeface="Montserrat" panose="00000500000000000000" pitchFamily="2" charset="0"/>
              </a:rPr>
              <a:t>Invoice Payments</a:t>
            </a:r>
            <a:br>
              <a:rPr lang="en-US" b="0" i="0" dirty="0">
                <a:solidFill>
                  <a:srgbClr val="464646"/>
                </a:solidFill>
                <a:effectLst/>
                <a:latin typeface="Montserrat" panose="00000500000000000000" pitchFamily="2" charset="0"/>
              </a:rPr>
            </a:br>
            <a:endParaRPr lang="en-US" b="0" i="0" dirty="0">
              <a:solidFill>
                <a:srgbClr val="464646"/>
              </a:solidFill>
              <a:effectLst/>
              <a:latin typeface="Montserrat" panose="00000500000000000000" pitchFamily="2" charset="0"/>
            </a:endParaRPr>
          </a:p>
          <a:p>
            <a:pPr algn="l"/>
            <a:r>
              <a:rPr lang="en-US" b="0" i="0" dirty="0">
                <a:solidFill>
                  <a:srgbClr val="464646"/>
                </a:solidFill>
                <a:effectLst/>
                <a:latin typeface="Montserrat" panose="00000500000000000000" pitchFamily="2" charset="0"/>
              </a:rPr>
              <a:t>Go to the Self-Service Payment Lookup Tool on the main Services for Vendors page for access to these reports.  </a:t>
            </a:r>
            <a:r>
              <a:rPr lang="en-US" b="0" i="0" u="sng" dirty="0">
                <a:solidFill>
                  <a:srgbClr val="2A578D"/>
                </a:solidFill>
                <a:effectLst/>
                <a:latin typeface="Montserrat" panose="00000500000000000000" pitchFamily="2" charset="0"/>
                <a:hlinkClick r:id="rId4" tooltip="link to Self Service Payment Lookup"/>
              </a:rPr>
              <a:t>Self Service Payment Lookup</a:t>
            </a:r>
            <a:endParaRPr lang="en-US" b="0" i="0" dirty="0">
              <a:solidFill>
                <a:srgbClr val="464646"/>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54</a:t>
            </a:fld>
            <a:endParaRPr lang="en-US"/>
          </a:p>
        </p:txBody>
      </p:sp>
    </p:spTree>
    <p:extLst>
      <p:ext uri="{BB962C8B-B14F-4D97-AF65-F5344CB8AC3E}">
        <p14:creationId xmlns:p14="http://schemas.microsoft.com/office/powerpoint/2010/main" val="21959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appropriate use of funds allows the funding to be continued to be used for the conservation work we care about</a:t>
            </a:r>
          </a:p>
        </p:txBody>
      </p:sp>
      <p:sp>
        <p:nvSpPr>
          <p:cNvPr id="4" name="Slide Number Placeholder 3"/>
          <p:cNvSpPr>
            <a:spLocks noGrp="1"/>
          </p:cNvSpPr>
          <p:nvPr>
            <p:ph type="sldNum" sz="quarter" idx="5"/>
          </p:nvPr>
        </p:nvSpPr>
        <p:spPr/>
        <p:txBody>
          <a:bodyPr/>
          <a:lstStyle/>
          <a:p>
            <a:fld id="{C482C9BA-2BF3-4744-805A-6B8DC9A1D07B}" type="slidenum">
              <a:rPr lang="en-US" smtClean="0"/>
              <a:t>3</a:t>
            </a:fld>
            <a:endParaRPr lang="en-US"/>
          </a:p>
        </p:txBody>
      </p:sp>
    </p:spTree>
    <p:extLst>
      <p:ext uri="{BB962C8B-B14F-4D97-AF65-F5344CB8AC3E}">
        <p14:creationId xmlns:p14="http://schemas.microsoft.com/office/powerpoint/2010/main" val="49372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55</a:t>
            </a:fld>
            <a:endParaRPr lang="en-US"/>
          </a:p>
        </p:txBody>
      </p:sp>
    </p:spTree>
    <p:extLst>
      <p:ext uri="{BB962C8B-B14F-4D97-AF65-F5344CB8AC3E}">
        <p14:creationId xmlns:p14="http://schemas.microsoft.com/office/powerpoint/2010/main" val="206822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3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865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90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Cash-basis accounting method</a:t>
            </a:r>
            <a:r>
              <a:rPr lang="en-US" sz="1200" kern="1200" dirty="0">
                <a:solidFill>
                  <a:schemeClr val="tx1"/>
                </a:solidFill>
                <a:effectLst/>
                <a:latin typeface="+mn-lt"/>
                <a:ea typeface="+mn-ea"/>
                <a:cs typeface="+mn-cs"/>
              </a:rPr>
              <a:t>: An accounting method in which revenue is recognized when payment is received, and expenses are recognized when paid out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for small businesses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be more complex than accrual basis accounting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supposed to have accounts receivable or payable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Need to really understand tracking bills and invoices, what should be on cash basis reports.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both cash basis and accrual – producing cash flow reports and projections are valuable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Pros: simple to use, focused on what’s happening in the present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 does not provide a full picture of the business activities, can’t be used everywhere) (ex: inventory, offering credit to customers,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Able to see at a glance where money is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Accrual method of accounting</a:t>
            </a:r>
            <a:r>
              <a:rPr lang="en-US" sz="1200" kern="1200" dirty="0">
                <a:solidFill>
                  <a:schemeClr val="tx1"/>
                </a:solidFill>
                <a:effectLst/>
                <a:latin typeface="+mn-lt"/>
                <a:ea typeface="+mn-ea"/>
                <a:cs typeface="+mn-cs"/>
              </a:rPr>
              <a:t>: revenues are reported when they are earned and expenses are reported when they are incurred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Requires more detail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 Provides a fuller picture of the company’s financial condition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 more complicated method to 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Realistic to what the business is: can have bills that are outstanding and invoices that are outstanding, but you account for the month that you bill it.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Hybrid accounting: </a:t>
            </a:r>
            <a:r>
              <a:rPr lang="en-US" sz="1200" kern="1200" dirty="0">
                <a:solidFill>
                  <a:schemeClr val="tx1"/>
                </a:solidFill>
                <a:effectLst/>
                <a:latin typeface="+mn-lt"/>
                <a:ea typeface="+mn-ea"/>
                <a:cs typeface="+mn-cs"/>
              </a:rPr>
              <a:t>a combination of the cash-basis and accrual method of accounting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use cash basis to track revenue and expense and use accrual to track inventory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Key to using this method is consistency. For example, consistently use cash method for revenue and expenses and don’t switch to accrual for revenue and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reason to use this is to accommodate state requirements for paying sales tax – if you are on cash basis but the state requires you to pay sales tax on invoices that aren’t paid yet, then need to do report and pay sales tax on an accrual basis.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Extra steps to make sure you’re accounting and paying things properly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sales tax example, switch to accrual basis just to run report for sales tax. A little extra work but easy to do once you know what to do.</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941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7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785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journals and software like QuickBooks are similar to spreadsheets in that people type in the numbers </a:t>
            </a:r>
            <a:r>
              <a:rPr lang="en-US" dirty="0">
                <a:sym typeface="Wingdings" panose="05000000000000000000" pitchFamily="2" charset="2"/>
              </a:rPr>
              <a:t> potential for error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211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032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01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Back in 2005 – 06 State funding to  all conservation districts combined totaled  $ 30,000,000</a:t>
            </a:r>
          </a:p>
          <a:p>
            <a:r>
              <a:rPr lang="en-US" dirty="0">
                <a:solidFill>
                  <a:schemeClr val="bg1"/>
                </a:solidFill>
              </a:rPr>
              <a:t>For  FY  18/19 it totaled $</a:t>
            </a:r>
            <a:r>
              <a:rPr lang="en-US" dirty="0">
                <a:solidFill>
                  <a:srgbClr val="FF0000"/>
                </a:solidFill>
              </a:rPr>
              <a:t> </a:t>
            </a:r>
            <a:r>
              <a:rPr lang="en-US" dirty="0">
                <a:solidFill>
                  <a:schemeClr val="bg1"/>
                </a:solidFill>
              </a:rPr>
              <a:t>70,000,000</a:t>
            </a:r>
          </a:p>
          <a:p>
            <a:r>
              <a:rPr lang="en-US" dirty="0"/>
              <a:t>“With great [funding] comes great responsibility” … and more attention from the public, legislators, etc.</a:t>
            </a: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4</a:t>
            </a:fld>
            <a:endParaRPr lang="en-US"/>
          </a:p>
        </p:txBody>
      </p:sp>
    </p:spTree>
    <p:extLst>
      <p:ext uri="{BB962C8B-B14F-4D97-AF65-F5344CB8AC3E}">
        <p14:creationId xmlns:p14="http://schemas.microsoft.com/office/powerpoint/2010/main" val="726755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036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80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536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44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Staff time tracking:</a:t>
            </a:r>
          </a:p>
          <a:p>
            <a:pPr lvl="1"/>
            <a:r>
              <a:rPr lang="en-US" sz="3600" dirty="0"/>
              <a:t>Discussion</a:t>
            </a:r>
          </a:p>
          <a:p>
            <a:pPr lvl="2"/>
            <a:r>
              <a:rPr lang="en-US" sz="2800" dirty="0"/>
              <a:t>How does your district track time?</a:t>
            </a:r>
          </a:p>
          <a:p>
            <a:pPr lvl="2"/>
            <a:r>
              <a:rPr lang="en-US" sz="2800" dirty="0"/>
              <a:t>Suggestions on software/time sheets?</a:t>
            </a:r>
          </a:p>
          <a:p>
            <a:pPr lvl="2"/>
            <a:r>
              <a:rPr lang="en-US" sz="2800" dirty="0"/>
              <a:t>Pros/cons of different methods?</a:t>
            </a:r>
            <a:endParaRPr lang="en-US" sz="3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509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79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213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443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40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96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 about finances today, keep in mind that it’s important to balance accountability with simplicity and local control. </a:t>
            </a: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5</a:t>
            </a:fld>
            <a:endParaRPr lang="en-US"/>
          </a:p>
        </p:txBody>
      </p:sp>
    </p:spTree>
    <p:extLst>
      <p:ext uri="{BB962C8B-B14F-4D97-AF65-F5344CB8AC3E}">
        <p14:creationId xmlns:p14="http://schemas.microsoft.com/office/powerpoint/2010/main" val="820902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486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613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101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460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626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4342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200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983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35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6</a:t>
            </a:fld>
            <a:endParaRPr lang="en-US"/>
          </a:p>
        </p:txBody>
      </p:sp>
    </p:spTree>
    <p:extLst>
      <p:ext uri="{BB962C8B-B14F-4D97-AF65-F5344CB8AC3E}">
        <p14:creationId xmlns:p14="http://schemas.microsoft.com/office/powerpoint/2010/main" val="2169137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230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119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966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Road owners submit grant applications to the county conservation district</a:t>
            </a:r>
          </a:p>
          <a:p>
            <a:pPr marL="171450" indent="-171450">
              <a:buFont typeface="Arial" panose="020B0604020202020204" pitchFamily="34" charset="0"/>
              <a:buChar char="•"/>
            </a:pPr>
            <a:r>
              <a:rPr lang="en-US" dirty="0"/>
              <a:t>The CD meets with their QAB to rank applications. The QAB recommends which projects should be funded.</a:t>
            </a:r>
          </a:p>
          <a:p>
            <a:pPr marL="171450" indent="-171450">
              <a:buFont typeface="Arial" panose="020B0604020202020204" pitchFamily="34" charset="0"/>
              <a:buChar char="•"/>
            </a:pPr>
            <a:r>
              <a:rPr lang="en-US" dirty="0"/>
              <a:t>The CD Board of Directors reviews the QAB recommendations and takes action on how to allocate DGLVR project funds</a:t>
            </a:r>
          </a:p>
          <a:p>
            <a:pPr marL="171450" indent="-171450">
              <a:buFont typeface="Arial" panose="020B0604020202020204" pitchFamily="34" charset="0"/>
              <a:buChar char="•"/>
            </a:pPr>
            <a:r>
              <a:rPr lang="en-US" dirty="0"/>
              <a:t>Once the Board has approved funding, the conservation district can generate DGLVR contracts in the GIS</a:t>
            </a:r>
          </a:p>
          <a:p>
            <a:pPr marL="171450" indent="-171450">
              <a:buFont typeface="Arial" panose="020B0604020202020204" pitchFamily="34" charset="0"/>
              <a:buChar char="•"/>
            </a:pPr>
            <a:r>
              <a:rPr lang="en-US" dirty="0"/>
              <a:t>Then the district and grant recipient sign the contract and the project can begin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885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7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28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38214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494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Starting a project can include a variety of activities</a:t>
            </a:r>
          </a:p>
          <a:p>
            <a:pPr marL="171450" indent="-171450">
              <a:buFont typeface="Arial" panose="020B0604020202020204" pitchFamily="34" charset="0"/>
              <a:buChar char="•"/>
            </a:pPr>
            <a:r>
              <a:rPr lang="en-US" dirty="0"/>
              <a:t>Additional design work and permitting, bidding, pre-construction meeting, and construction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4048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382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7</a:t>
            </a:fld>
            <a:endParaRPr lang="en-US"/>
          </a:p>
        </p:txBody>
      </p:sp>
    </p:spTree>
    <p:extLst>
      <p:ext uri="{BB962C8B-B14F-4D97-AF65-F5344CB8AC3E}">
        <p14:creationId xmlns:p14="http://schemas.microsoft.com/office/powerpoint/2010/main" val="3172707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368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conservation districts should not wait to start paperwork until after construction is complete</a:t>
            </a:r>
          </a:p>
          <a:p>
            <a:pPr marL="171450" indent="-171450">
              <a:buFont typeface="Arial" panose="020B0604020202020204" pitchFamily="34" charset="0"/>
              <a:buChar char="•"/>
            </a:pPr>
            <a:r>
              <a:rPr lang="en-US" dirty="0"/>
              <a:t>It is beneficial to discuss required paperwork with the grant recipient early in the project lifecycle so they understand what kind of documentation they need to keep track of and provide to the conservation district.</a:t>
            </a:r>
          </a:p>
          <a:p>
            <a:pPr marL="171450" indent="-171450">
              <a:buFont typeface="Arial" panose="020B0604020202020204" pitchFamily="34" charset="0"/>
              <a:buChar char="•"/>
            </a:pPr>
            <a:r>
              <a:rPr lang="en-US" dirty="0"/>
              <a:t>It is often easier to collect documentation as soon as it’s available: example, add a copy of the permit approval letter as soon as the road owner receives it, don’t wait to ask for this until months later when construction is done.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671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130</a:t>
            </a:fld>
            <a:endParaRPr lang="en-US"/>
          </a:p>
        </p:txBody>
      </p:sp>
    </p:spTree>
    <p:extLst>
      <p:ext uri="{BB962C8B-B14F-4D97-AF65-F5344CB8AC3E}">
        <p14:creationId xmlns:p14="http://schemas.microsoft.com/office/powerpoint/2010/main" val="2727352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time you receive or spend DGLVR funds, record individual transactions in your books. This provides the information we ask you to summarize in the quarterly report.</a:t>
            </a:r>
          </a:p>
        </p:txBody>
      </p:sp>
      <p:sp>
        <p:nvSpPr>
          <p:cNvPr id="4" name="Slide Number Placeholder 3"/>
          <p:cNvSpPr>
            <a:spLocks noGrp="1"/>
          </p:cNvSpPr>
          <p:nvPr>
            <p:ph type="sldNum" sz="quarter" idx="5"/>
          </p:nvPr>
        </p:nvSpPr>
        <p:spPr/>
        <p:txBody>
          <a:bodyPr/>
          <a:lstStyle/>
          <a:p>
            <a:fld id="{C482C9BA-2BF3-4744-805A-6B8DC9A1D07B}" type="slidenum">
              <a:rPr lang="en-US" smtClean="0"/>
              <a:t>131</a:t>
            </a:fld>
            <a:endParaRPr lang="en-US"/>
          </a:p>
        </p:txBody>
      </p:sp>
    </p:spTree>
    <p:extLst>
      <p:ext uri="{BB962C8B-B14F-4D97-AF65-F5344CB8AC3E}">
        <p14:creationId xmlns:p14="http://schemas.microsoft.com/office/powerpoint/2010/main" val="121513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helpful to summarize quarterly information on some sort of internal form or spreadsheet to help you fill out your quarterly report. Note that this document explains the transactions but will often have additional back up as well.</a:t>
            </a:r>
          </a:p>
        </p:txBody>
      </p:sp>
      <p:sp>
        <p:nvSpPr>
          <p:cNvPr id="4" name="Slide Number Placeholder 3"/>
          <p:cNvSpPr>
            <a:spLocks noGrp="1"/>
          </p:cNvSpPr>
          <p:nvPr>
            <p:ph type="sldNum" sz="quarter" idx="5"/>
          </p:nvPr>
        </p:nvSpPr>
        <p:spPr/>
        <p:txBody>
          <a:bodyPr/>
          <a:lstStyle/>
          <a:p>
            <a:fld id="{C482C9BA-2BF3-4744-805A-6B8DC9A1D07B}" type="slidenum">
              <a:rPr lang="en-US" smtClean="0"/>
              <a:t>133</a:t>
            </a:fld>
            <a:endParaRPr lang="en-US"/>
          </a:p>
        </p:txBody>
      </p:sp>
    </p:spTree>
    <p:extLst>
      <p:ext uri="{BB962C8B-B14F-4D97-AF65-F5344CB8AC3E}">
        <p14:creationId xmlns:p14="http://schemas.microsoft.com/office/powerpoint/2010/main" val="1564423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this form shows the admin expenses reported by this CD for the Jan-March 2023 quarter. To show that the $3,253.53 in salary and benefits is an eligible expense, time sheets or other documentation of salary and benefits is kept on file and provided as needed.</a:t>
            </a:r>
          </a:p>
        </p:txBody>
      </p:sp>
      <p:sp>
        <p:nvSpPr>
          <p:cNvPr id="4" name="Slide Number Placeholder 3"/>
          <p:cNvSpPr>
            <a:spLocks noGrp="1"/>
          </p:cNvSpPr>
          <p:nvPr>
            <p:ph type="sldNum" sz="quarter" idx="5"/>
          </p:nvPr>
        </p:nvSpPr>
        <p:spPr/>
        <p:txBody>
          <a:bodyPr/>
          <a:lstStyle/>
          <a:p>
            <a:fld id="{C482C9BA-2BF3-4744-805A-6B8DC9A1D07B}" type="slidenum">
              <a:rPr lang="en-US" smtClean="0"/>
              <a:t>134</a:t>
            </a:fld>
            <a:endParaRPr lang="en-US"/>
          </a:p>
        </p:txBody>
      </p:sp>
    </p:spTree>
    <p:extLst>
      <p:ext uri="{BB962C8B-B14F-4D97-AF65-F5344CB8AC3E}">
        <p14:creationId xmlns:p14="http://schemas.microsoft.com/office/powerpoint/2010/main" val="1567466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district uses a cost allocation method to pay for the DGLVR/Ag technician’s salary and benefits.</a:t>
            </a:r>
          </a:p>
        </p:txBody>
      </p:sp>
      <p:sp>
        <p:nvSpPr>
          <p:cNvPr id="4" name="Slide Number Placeholder 3"/>
          <p:cNvSpPr>
            <a:spLocks noGrp="1"/>
          </p:cNvSpPr>
          <p:nvPr>
            <p:ph type="sldNum" sz="quarter" idx="5"/>
          </p:nvPr>
        </p:nvSpPr>
        <p:spPr/>
        <p:txBody>
          <a:bodyPr/>
          <a:lstStyle/>
          <a:p>
            <a:fld id="{C482C9BA-2BF3-4744-805A-6B8DC9A1D07B}" type="slidenum">
              <a:rPr lang="en-US" smtClean="0"/>
              <a:t>135</a:t>
            </a:fld>
            <a:endParaRPr lang="en-US"/>
          </a:p>
        </p:txBody>
      </p:sp>
    </p:spTree>
    <p:extLst>
      <p:ext uri="{BB962C8B-B14F-4D97-AF65-F5344CB8AC3E}">
        <p14:creationId xmlns:p14="http://schemas.microsoft.com/office/powerpoint/2010/main" val="415303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mileage sheets show mileage driven for the DGR Program.</a:t>
            </a:r>
          </a:p>
        </p:txBody>
      </p:sp>
      <p:sp>
        <p:nvSpPr>
          <p:cNvPr id="4" name="Slide Number Placeholder 3"/>
          <p:cNvSpPr>
            <a:spLocks noGrp="1"/>
          </p:cNvSpPr>
          <p:nvPr>
            <p:ph type="sldNum" sz="quarter" idx="5"/>
          </p:nvPr>
        </p:nvSpPr>
        <p:spPr/>
        <p:txBody>
          <a:bodyPr/>
          <a:lstStyle/>
          <a:p>
            <a:fld id="{C482C9BA-2BF3-4744-805A-6B8DC9A1D07B}" type="slidenum">
              <a:rPr lang="en-US" smtClean="0"/>
              <a:t>136</a:t>
            </a:fld>
            <a:endParaRPr lang="en-US"/>
          </a:p>
        </p:txBody>
      </p:sp>
    </p:spTree>
    <p:extLst>
      <p:ext uri="{BB962C8B-B14F-4D97-AF65-F5344CB8AC3E}">
        <p14:creationId xmlns:p14="http://schemas.microsoft.com/office/powerpoint/2010/main" val="14357364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example is not meant to match the numbers on the previous slide</a:t>
            </a:r>
          </a:p>
        </p:txBody>
      </p:sp>
      <p:sp>
        <p:nvSpPr>
          <p:cNvPr id="4" name="Slide Number Placeholder 3"/>
          <p:cNvSpPr>
            <a:spLocks noGrp="1"/>
          </p:cNvSpPr>
          <p:nvPr>
            <p:ph type="sldNum" sz="quarter" idx="5"/>
          </p:nvPr>
        </p:nvSpPr>
        <p:spPr/>
        <p:txBody>
          <a:bodyPr/>
          <a:lstStyle/>
          <a:p>
            <a:fld id="{C482C9BA-2BF3-4744-805A-6B8DC9A1D07B}" type="slidenum">
              <a:rPr lang="en-US" smtClean="0"/>
              <a:t>138</a:t>
            </a:fld>
            <a:endParaRPr lang="en-US"/>
          </a:p>
        </p:txBody>
      </p:sp>
    </p:spTree>
    <p:extLst>
      <p:ext uri="{BB962C8B-B14F-4D97-AF65-F5344CB8AC3E}">
        <p14:creationId xmlns:p14="http://schemas.microsoft.com/office/powerpoint/2010/main" val="2288178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 statements should match the transactions logs. It is good practice to reconcile the books with the bank account monthly.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example is not meant to match the numbers on the previous slides – this is just provided as a visual example of a bank statement</a:t>
            </a: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139</a:t>
            </a:fld>
            <a:endParaRPr lang="en-US"/>
          </a:p>
        </p:txBody>
      </p:sp>
    </p:spTree>
    <p:extLst>
      <p:ext uri="{BB962C8B-B14F-4D97-AF65-F5344CB8AC3E}">
        <p14:creationId xmlns:p14="http://schemas.microsoft.com/office/powerpoint/2010/main" val="377101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aren’t going to spend a lot of time during this training specifically discussing QAQCs since the whole training provides guidance on high quality financial practices. If you follow the guidance in this training, it will help the financial portion of your QAQC go smoothly.</a:t>
            </a:r>
          </a:p>
        </p:txBody>
      </p:sp>
      <p:sp>
        <p:nvSpPr>
          <p:cNvPr id="4" name="Slide Number Placeholder 3"/>
          <p:cNvSpPr>
            <a:spLocks noGrp="1"/>
          </p:cNvSpPr>
          <p:nvPr>
            <p:ph type="sldNum" sz="quarter" idx="5"/>
          </p:nvPr>
        </p:nvSpPr>
        <p:spPr/>
        <p:txBody>
          <a:bodyPr/>
          <a:lstStyle/>
          <a:p>
            <a:fld id="{C482C9BA-2BF3-4744-805A-6B8DC9A1D07B}" type="slidenum">
              <a:rPr lang="en-US" smtClean="0"/>
              <a:t>10</a:t>
            </a:fld>
            <a:endParaRPr lang="en-US"/>
          </a:p>
        </p:txBody>
      </p:sp>
    </p:spTree>
    <p:extLst>
      <p:ext uri="{BB962C8B-B14F-4D97-AF65-F5344CB8AC3E}">
        <p14:creationId xmlns:p14="http://schemas.microsoft.com/office/powerpoint/2010/main" val="3523135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140</a:t>
            </a:fld>
            <a:endParaRPr lang="en-US"/>
          </a:p>
        </p:txBody>
      </p:sp>
    </p:spTree>
    <p:extLst>
      <p:ext uri="{BB962C8B-B14F-4D97-AF65-F5344CB8AC3E}">
        <p14:creationId xmlns:p14="http://schemas.microsoft.com/office/powerpoint/2010/main" val="3518871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variation in how DGLVR expenses can be documented.</a:t>
            </a:r>
          </a:p>
        </p:txBody>
      </p:sp>
      <p:sp>
        <p:nvSpPr>
          <p:cNvPr id="4" name="Slide Number Placeholder 3"/>
          <p:cNvSpPr>
            <a:spLocks noGrp="1"/>
          </p:cNvSpPr>
          <p:nvPr>
            <p:ph type="sldNum" sz="quarter" idx="5"/>
          </p:nvPr>
        </p:nvSpPr>
        <p:spPr/>
        <p:txBody>
          <a:bodyPr/>
          <a:lstStyle/>
          <a:p>
            <a:fld id="{C482C9BA-2BF3-4744-805A-6B8DC9A1D07B}" type="slidenum">
              <a:rPr lang="en-US" smtClean="0"/>
              <a:t>141</a:t>
            </a:fld>
            <a:endParaRPr lang="en-US"/>
          </a:p>
        </p:txBody>
      </p:sp>
    </p:spTree>
    <p:extLst>
      <p:ext uri="{BB962C8B-B14F-4D97-AF65-F5344CB8AC3E}">
        <p14:creationId xmlns:p14="http://schemas.microsoft.com/office/powerpoint/2010/main" val="33681865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variation in how DGLVR expenses can be documented.</a:t>
            </a:r>
          </a:p>
        </p:txBody>
      </p:sp>
      <p:sp>
        <p:nvSpPr>
          <p:cNvPr id="4" name="Slide Number Placeholder 3"/>
          <p:cNvSpPr>
            <a:spLocks noGrp="1"/>
          </p:cNvSpPr>
          <p:nvPr>
            <p:ph type="sldNum" sz="quarter" idx="5"/>
          </p:nvPr>
        </p:nvSpPr>
        <p:spPr/>
        <p:txBody>
          <a:bodyPr/>
          <a:lstStyle/>
          <a:p>
            <a:fld id="{C482C9BA-2BF3-4744-805A-6B8DC9A1D07B}" type="slidenum">
              <a:rPr lang="en-US" smtClean="0"/>
              <a:t>146</a:t>
            </a:fld>
            <a:endParaRPr lang="en-US"/>
          </a:p>
        </p:txBody>
      </p:sp>
    </p:spTree>
    <p:extLst>
      <p:ext uri="{BB962C8B-B14F-4D97-AF65-F5344CB8AC3E}">
        <p14:creationId xmlns:p14="http://schemas.microsoft.com/office/powerpoint/2010/main" val="1858059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7442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3303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8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cs typeface="Calibri"/>
              </a:rPr>
              <a:t>Many Pennsylvania roads are near streams</a:t>
            </a:r>
          </a:p>
          <a:p>
            <a:r>
              <a:rPr lang="en-US" sz="3200" dirty="0">
                <a:cs typeface="Calibri"/>
              </a:rPr>
              <a:t>Stormwater collects along roads and can wash them away</a:t>
            </a:r>
          </a:p>
          <a:p>
            <a:r>
              <a:rPr lang="en-US" sz="3200" dirty="0">
                <a:cs typeface="Calibri"/>
              </a:rPr>
              <a:t>Road material and soil from the ditches wash into these nearby streams</a:t>
            </a:r>
          </a:p>
          <a:p>
            <a:pPr lvl="1"/>
            <a:r>
              <a:rPr lang="en-US" sz="2800" dirty="0">
                <a:cs typeface="Calibri"/>
              </a:rPr>
              <a:t>Sediment </a:t>
            </a:r>
          </a:p>
          <a:p>
            <a:r>
              <a:rPr lang="en-US" sz="3200" dirty="0">
                <a:cs typeface="Calibri"/>
              </a:rPr>
              <a:t>Extra sediment in streams is a pollutant</a:t>
            </a:r>
          </a:p>
          <a:p>
            <a:pPr lvl="1"/>
            <a:r>
              <a:rPr lang="en-US" sz="2800" dirty="0">
                <a:cs typeface="Calibri"/>
              </a:rPr>
              <a:t>Smothers fish and insect habitat</a:t>
            </a:r>
          </a:p>
          <a:p>
            <a:pPr lvl="1"/>
            <a:r>
              <a:rPr lang="en-US" sz="2800" dirty="0">
                <a:cs typeface="Calibri"/>
              </a:rPr>
              <a:t>Changes flow paths and causes flooding</a:t>
            </a:r>
          </a:p>
          <a:p>
            <a:pPr lvl="1"/>
            <a:r>
              <a:rPr lang="en-US" sz="2800" dirty="0">
                <a:cs typeface="Calibri"/>
              </a:rPr>
              <a:t>Expensive to remove from drinking water</a:t>
            </a:r>
          </a:p>
          <a:p>
            <a:r>
              <a:rPr lang="en-US" sz="3200" dirty="0">
                <a:cs typeface="Calibri"/>
              </a:rPr>
              <a:t>Road damage is dangerous and expensive to fix</a:t>
            </a:r>
          </a:p>
          <a:p>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18</a:t>
            </a:fld>
            <a:endParaRPr lang="en-US"/>
          </a:p>
        </p:txBody>
      </p:sp>
    </p:spTree>
    <p:extLst>
      <p:ext uri="{BB962C8B-B14F-4D97-AF65-F5344CB8AC3E}">
        <p14:creationId xmlns:p14="http://schemas.microsoft.com/office/powerpoint/2010/main" val="347723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cs typeface="Calibri"/>
              </a:rPr>
              <a:t>Spread out storm water</a:t>
            </a:r>
          </a:p>
          <a:p>
            <a:r>
              <a:rPr lang="en-US" sz="3200" dirty="0">
                <a:cs typeface="Calibri"/>
              </a:rPr>
              <a:t>Slow down runoff</a:t>
            </a:r>
          </a:p>
          <a:p>
            <a:r>
              <a:rPr lang="en-US" sz="3200" dirty="0">
                <a:cs typeface="Calibri"/>
              </a:rPr>
              <a:t>Encourage infiltration</a:t>
            </a:r>
          </a:p>
          <a:p>
            <a:r>
              <a:rPr lang="en-US" sz="3200" dirty="0">
                <a:cs typeface="Calibri"/>
              </a:rPr>
              <a:t>Install larger stream crossing structures and restore streams through them</a:t>
            </a:r>
          </a:p>
          <a:p>
            <a:pPr marL="457200" lvl="1" indent="0" algn="ctr">
              <a:buNone/>
            </a:pPr>
            <a:endParaRPr lang="en-US" sz="3600" dirty="0">
              <a:cs typeface="Calibri"/>
            </a:endParaRPr>
          </a:p>
          <a:p>
            <a:pPr marL="457200" lvl="1" indent="0" algn="ctr">
              <a:buNone/>
            </a:pPr>
            <a:r>
              <a:rPr lang="en-US" sz="3600" dirty="0">
                <a:cs typeface="Calibri"/>
              </a:rPr>
              <a:t>Environmentally Sensitive Road Maintenance (ESM) Practices</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19</a:t>
            </a:fld>
            <a:endParaRPr lang="en-US"/>
          </a:p>
        </p:txBody>
      </p:sp>
    </p:spTree>
    <p:extLst>
      <p:ext uri="{BB962C8B-B14F-4D97-AF65-F5344CB8AC3E}">
        <p14:creationId xmlns:p14="http://schemas.microsoft.com/office/powerpoint/2010/main" val="298661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3513-716C-4803-AC2C-6FF1B14E3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708CCE-09D0-4C7C-8CA4-3804D8966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779715-A1E4-4D11-A9EF-61332E2D9508}"/>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5" name="Footer Placeholder 4">
            <a:extLst>
              <a:ext uri="{FF2B5EF4-FFF2-40B4-BE49-F238E27FC236}">
                <a16:creationId xmlns:a16="http://schemas.microsoft.com/office/drawing/2014/main" id="{AF33A003-058C-4D9E-BDB2-436003E70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69B7C-8156-4494-A27D-38439416786D}"/>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1696630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D9E3-45E1-4296-BE2F-4B7C735DA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229CD-71B6-4758-A204-9C15CF0BF8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4824F-35FD-4997-9E78-EAD6FCF0203B}"/>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5" name="Footer Placeholder 4">
            <a:extLst>
              <a:ext uri="{FF2B5EF4-FFF2-40B4-BE49-F238E27FC236}">
                <a16:creationId xmlns:a16="http://schemas.microsoft.com/office/drawing/2014/main" id="{B6AF24A6-3FD3-475B-9C6F-D6EAFA971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FBC31-FDC6-4DE9-A867-307C4718ED09}"/>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277451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D951-88B8-429B-A5C6-3AEE76DBF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50D521-372B-4C67-8FE5-74AD161B9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30DCF-3C59-42A8-B4AD-CCF39D8FA4A0}"/>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5" name="Footer Placeholder 4">
            <a:extLst>
              <a:ext uri="{FF2B5EF4-FFF2-40B4-BE49-F238E27FC236}">
                <a16:creationId xmlns:a16="http://schemas.microsoft.com/office/drawing/2014/main" id="{2818D1C2-AADD-4832-9F92-356C2580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253A8-522A-436D-956D-96FEBE0BB68D}"/>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924810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3A60-208E-40DF-840E-668ADECCD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E93-EE58-4BE6-A382-A2362BF7E1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67860-1972-4E4C-81A8-7DA83A29C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8E66C-BD8A-4293-A7B9-895A297A7112}"/>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6" name="Footer Placeholder 5">
            <a:extLst>
              <a:ext uri="{FF2B5EF4-FFF2-40B4-BE49-F238E27FC236}">
                <a16:creationId xmlns:a16="http://schemas.microsoft.com/office/drawing/2014/main" id="{A540E038-7CE0-42A8-92E5-1F52DE2E9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CA12A-1977-4D02-AB0C-9AF1E99B8F63}"/>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1551976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977D-624E-4E31-B2DC-4773E1FCAC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82A4F-7057-4E2E-B837-C05ABDF23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BE0CDE-B60B-444B-A465-24D3E15249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2A852E-711E-46F2-815F-5E2437E04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A6532-714B-4398-A265-DAD6F96C49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69D9A-0B9F-4BEE-A525-1990915EE655}"/>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8" name="Footer Placeholder 7">
            <a:extLst>
              <a:ext uri="{FF2B5EF4-FFF2-40B4-BE49-F238E27FC236}">
                <a16:creationId xmlns:a16="http://schemas.microsoft.com/office/drawing/2014/main" id="{4885DC3E-6404-4106-A0B7-36D6E8E1F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7D757D-3E34-4B19-B2CE-CCEBA94913FD}"/>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377877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1DD3-42BB-4EAF-BFF6-F5C4EFB236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06ADDE-A525-4A00-BDC2-1C5D05516DFE}"/>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4" name="Footer Placeholder 3">
            <a:extLst>
              <a:ext uri="{FF2B5EF4-FFF2-40B4-BE49-F238E27FC236}">
                <a16:creationId xmlns:a16="http://schemas.microsoft.com/office/drawing/2014/main" id="{1CD5AEF6-3CB5-4FAE-8EE2-000C806D5F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196F0-4681-4540-93BB-C0655BA255DD}"/>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182382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02339-D059-4599-8A37-95933865C062}"/>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3" name="Footer Placeholder 2">
            <a:extLst>
              <a:ext uri="{FF2B5EF4-FFF2-40B4-BE49-F238E27FC236}">
                <a16:creationId xmlns:a16="http://schemas.microsoft.com/office/drawing/2014/main" id="{EFFAC888-6EAD-4964-B319-94AC22EBB5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DD2586-3B31-45FC-9DE7-F605453E5CB7}"/>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398589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47FB-A4D1-48A9-BB2D-DAF3DCBF4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3D4B2-3A04-4958-9461-197A62646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7802AF-ADB3-4495-A3ED-C5D84EA57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ADF14-861C-49F1-9276-0866787B5418}"/>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6" name="Footer Placeholder 5">
            <a:extLst>
              <a:ext uri="{FF2B5EF4-FFF2-40B4-BE49-F238E27FC236}">
                <a16:creationId xmlns:a16="http://schemas.microsoft.com/office/drawing/2014/main" id="{F953143C-B039-4004-ADBF-B12372185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AA483-EED9-4DB9-A263-ACD96C407ADF}"/>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3706434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266F-CF2F-4C43-A460-4E0A0B35D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8900B4-AD60-420E-894C-C25EB10D1C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8B1684-17F7-4020-97C5-525F79E78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F0CE7-B05F-416E-B9CE-5EC24B63D133}"/>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6" name="Footer Placeholder 5">
            <a:extLst>
              <a:ext uri="{FF2B5EF4-FFF2-40B4-BE49-F238E27FC236}">
                <a16:creationId xmlns:a16="http://schemas.microsoft.com/office/drawing/2014/main" id="{2544428C-305A-44B7-A82E-73C9D6C3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BCF26-3EE9-499B-BC01-00F080A0E814}"/>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722656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DBD3-83D6-4AC4-B042-B96D0897E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215841-34BF-4B8A-91BD-346AE53A7F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18DF2-016E-4DEF-9783-23F3F56D3807}"/>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5" name="Footer Placeholder 4">
            <a:extLst>
              <a:ext uri="{FF2B5EF4-FFF2-40B4-BE49-F238E27FC236}">
                <a16:creationId xmlns:a16="http://schemas.microsoft.com/office/drawing/2014/main" id="{9F5E2F14-C0D2-49E1-ADAF-9FDF52FDA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85BBD-A830-4703-BA9A-FD26E9753149}"/>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63264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DA4C6-5401-436B-B55F-50D85930FF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2E3173-CAC2-45F5-BF5A-6D2A429778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57CF0-D69A-4784-9046-09F80F1C4AB8}"/>
              </a:ext>
            </a:extLst>
          </p:cNvPr>
          <p:cNvSpPr>
            <a:spLocks noGrp="1"/>
          </p:cNvSpPr>
          <p:nvPr>
            <p:ph type="dt" sz="half" idx="10"/>
          </p:nvPr>
        </p:nvSpPr>
        <p:spPr/>
        <p:txBody>
          <a:bodyPr/>
          <a:lstStyle/>
          <a:p>
            <a:fld id="{8BF840F4-2148-4180-A986-1012816A567A}" type="datetimeFigureOut">
              <a:rPr lang="en-US" smtClean="0"/>
              <a:t>3/19/2024</a:t>
            </a:fld>
            <a:endParaRPr lang="en-US"/>
          </a:p>
        </p:txBody>
      </p:sp>
      <p:sp>
        <p:nvSpPr>
          <p:cNvPr id="5" name="Footer Placeholder 4">
            <a:extLst>
              <a:ext uri="{FF2B5EF4-FFF2-40B4-BE49-F238E27FC236}">
                <a16:creationId xmlns:a16="http://schemas.microsoft.com/office/drawing/2014/main" id="{C121DBC8-9A3C-4134-9D98-0247B102C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704E5-82BB-4308-B632-78A89EFDBC91}"/>
              </a:ext>
            </a:extLst>
          </p:cNvPr>
          <p:cNvSpPr>
            <a:spLocks noGrp="1"/>
          </p:cNvSpPr>
          <p:nvPr>
            <p:ph type="sldNum" sz="quarter" idx="12"/>
          </p:nvPr>
        </p:nvSpPr>
        <p:spPr/>
        <p:txBody>
          <a:bodyPr/>
          <a:lstStyle/>
          <a:p>
            <a:fld id="{7E22D591-4CA3-488E-AB79-097045E9F768}" type="slidenum">
              <a:rPr lang="en-US" smtClean="0"/>
              <a:t>‹#›</a:t>
            </a:fld>
            <a:endParaRPr lang="en-US"/>
          </a:p>
        </p:txBody>
      </p:sp>
    </p:spTree>
    <p:extLst>
      <p:ext uri="{BB962C8B-B14F-4D97-AF65-F5344CB8AC3E}">
        <p14:creationId xmlns:p14="http://schemas.microsoft.com/office/powerpoint/2010/main" val="1992692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572809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425830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6185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2679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342859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91221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553427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9588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189418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677791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1009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3/19/2024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863500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3/19/2024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698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3/19/2024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9BE43-A4C5-4975-B169-5BE750F0C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951B5-FDCC-4296-B3E2-39D93BCC0B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07FB8-C81A-4B8C-B7DC-D4EE53CAF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840F4-2148-4180-A986-1012816A567A}" type="datetimeFigureOut">
              <a:rPr lang="en-US" smtClean="0"/>
              <a:t>3/19/2024</a:t>
            </a:fld>
            <a:endParaRPr lang="en-US"/>
          </a:p>
        </p:txBody>
      </p:sp>
      <p:sp>
        <p:nvSpPr>
          <p:cNvPr id="5" name="Footer Placeholder 4">
            <a:extLst>
              <a:ext uri="{FF2B5EF4-FFF2-40B4-BE49-F238E27FC236}">
                <a16:creationId xmlns:a16="http://schemas.microsoft.com/office/drawing/2014/main" id="{457400FF-EE11-4910-BB4C-512A3775B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828389-1FA0-47BE-8186-05059E6CF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2D591-4CA3-488E-AB79-097045E9F768}" type="slidenum">
              <a:rPr lang="en-US" smtClean="0"/>
              <a:t>‹#›</a:t>
            </a:fld>
            <a:endParaRPr lang="en-US"/>
          </a:p>
        </p:txBody>
      </p:sp>
    </p:spTree>
    <p:extLst>
      <p:ext uri="{BB962C8B-B14F-4D97-AF65-F5344CB8AC3E}">
        <p14:creationId xmlns:p14="http://schemas.microsoft.com/office/powerpoint/2010/main" val="3352643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7939236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notesSlide" Target="../notesSlides/notesSlide53.xml"/><Relationship Id="rId1" Type="http://schemas.openxmlformats.org/officeDocument/2006/relationships/slideLayout" Target="../slideLayouts/slideLayout35.xml"/><Relationship Id="rId6" Type="http://schemas.openxmlformats.org/officeDocument/2006/relationships/image" Target="../media/image69.pn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0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notesSlide" Target="../notesSlides/notesSlide54.xml"/><Relationship Id="rId1" Type="http://schemas.openxmlformats.org/officeDocument/2006/relationships/slideLayout" Target="../slideLayouts/slideLayout35.xml"/><Relationship Id="rId6" Type="http://schemas.openxmlformats.org/officeDocument/2006/relationships/image" Target="../media/image69.pn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35.xml"/><Relationship Id="rId5" Type="http://schemas.openxmlformats.org/officeDocument/2006/relationships/hyperlink" Target="https://dirtandgravel.psu.edu/" TargetMode="External"/><Relationship Id="rId4" Type="http://schemas.openxmlformats.org/officeDocument/2006/relationships/image" Target="../media/image75.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9.jpeg"/><Relationship Id="rId2" Type="http://schemas.openxmlformats.org/officeDocument/2006/relationships/notesSlide" Target="../notesSlides/notesSlide58.xml"/><Relationship Id="rId1" Type="http://schemas.openxmlformats.org/officeDocument/2006/relationships/slideLayout" Target="../slideLayouts/slideLayout35.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114.xml.rels><?xml version="1.0" encoding="UTF-8" standalone="yes"?>
<Relationships xmlns="http://schemas.openxmlformats.org/package/2006/relationships"><Relationship Id="rId3" Type="http://schemas.openxmlformats.org/officeDocument/2006/relationships/hyperlink" Target="https://dirtandgravel.psu.edu/" TargetMode="External"/><Relationship Id="rId2" Type="http://schemas.openxmlformats.org/officeDocument/2006/relationships/notesSlide" Target="../notesSlides/notesSlide59.xml"/><Relationship Id="rId1" Type="http://schemas.openxmlformats.org/officeDocument/2006/relationships/slideLayout" Target="../slideLayouts/slideLayout35.xml"/><Relationship Id="rId4" Type="http://schemas.openxmlformats.org/officeDocument/2006/relationships/image" Target="../media/image80.png"/></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35.xml"/><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77.svg"/><Relationship Id="rId4" Type="http://schemas.openxmlformats.org/officeDocument/2006/relationships/image" Target="../media/image83.svg"/><Relationship Id="rId9" Type="http://schemas.openxmlformats.org/officeDocument/2006/relationships/image" Target="../media/image76.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image" Target="../media/image82.png"/><Relationship Id="rId21" Type="http://schemas.openxmlformats.org/officeDocument/2006/relationships/image" Target="../media/image98.png"/><Relationship Id="rId7" Type="http://schemas.openxmlformats.org/officeDocument/2006/relationships/image" Target="../media/image86.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notesSlide" Target="../notesSlides/notesSlide61.xml"/><Relationship Id="rId16" Type="http://schemas.openxmlformats.org/officeDocument/2006/relationships/image" Target="../media/image93.svg"/><Relationship Id="rId20" Type="http://schemas.openxmlformats.org/officeDocument/2006/relationships/image" Target="../media/image97.svg"/><Relationship Id="rId1" Type="http://schemas.openxmlformats.org/officeDocument/2006/relationships/slideLayout" Target="../slideLayouts/slideLayout35.xml"/><Relationship Id="rId6" Type="http://schemas.openxmlformats.org/officeDocument/2006/relationships/image" Target="../media/image85.svg"/><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image" Target="../media/image84.png"/><Relationship Id="rId15" Type="http://schemas.openxmlformats.org/officeDocument/2006/relationships/image" Target="../media/image92.png"/><Relationship Id="rId23" Type="http://schemas.openxmlformats.org/officeDocument/2006/relationships/image" Target="../media/image100.png"/><Relationship Id="rId10" Type="http://schemas.openxmlformats.org/officeDocument/2006/relationships/image" Target="../media/image77.svg"/><Relationship Id="rId19" Type="http://schemas.openxmlformats.org/officeDocument/2006/relationships/image" Target="../media/image96.png"/><Relationship Id="rId4" Type="http://schemas.openxmlformats.org/officeDocument/2006/relationships/image" Target="../media/image83.svg"/><Relationship Id="rId9" Type="http://schemas.openxmlformats.org/officeDocument/2006/relationships/image" Target="../media/image76.png"/><Relationship Id="rId14" Type="http://schemas.openxmlformats.org/officeDocument/2006/relationships/image" Target="../media/image91.svg"/><Relationship Id="rId22" Type="http://schemas.openxmlformats.org/officeDocument/2006/relationships/image" Target="../media/image99.png"/></Relationships>
</file>

<file path=ppt/slides/_rels/slide1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irtandgravel.psu.edu/pa-program-resources/program-specific-resources/blank-forms/" TargetMode="External"/><Relationship Id="rId1" Type="http://schemas.openxmlformats.org/officeDocument/2006/relationships/slideLayout" Target="../slideLayouts/slideLayout13.xml"/><Relationship Id="rId4" Type="http://schemas.openxmlformats.org/officeDocument/2006/relationships/image" Target="../media/image105.png"/></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116.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hyperlink" Target="https://www.istockphoto.com/photos/paying-for-ice-cream" TargetMode="External"/><Relationship Id="rId4" Type="http://schemas.openxmlformats.org/officeDocument/2006/relationships/image" Target="../media/image53.jpeg"/></Relationships>
</file>

<file path=ppt/slides/_rels/slide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2.jpeg"/><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74.xml"/><Relationship Id="rId1" Type="http://schemas.openxmlformats.org/officeDocument/2006/relationships/slideLayout" Target="../slideLayouts/slideLayout35.xml"/><Relationship Id="rId6" Type="http://schemas.openxmlformats.org/officeDocument/2006/relationships/chart" Target="../charts/chart6.xml"/><Relationship Id="rId11" Type="http://schemas.openxmlformats.org/officeDocument/2006/relationships/image" Target="../media/image137.svg"/><Relationship Id="rId5" Type="http://schemas.openxmlformats.org/officeDocument/2006/relationships/chart" Target="../charts/chart5.xml"/><Relationship Id="rId10" Type="http://schemas.openxmlformats.org/officeDocument/2006/relationships/image" Target="../media/image136.png"/><Relationship Id="rId4" Type="http://schemas.openxmlformats.org/officeDocument/2006/relationships/chart" Target="../charts/chart4.xml"/><Relationship Id="rId9" Type="http://schemas.openxmlformats.org/officeDocument/2006/relationships/image" Target="../media/image135.png"/></Relationships>
</file>

<file path=ppt/slides/_rels/slide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40.svg"/><Relationship Id="rId4" Type="http://schemas.openxmlformats.org/officeDocument/2006/relationships/image" Target="../media/image139.svg"/></Relationships>
</file>

<file path=ppt/slides/_rels/slide18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2.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2.pn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44.png"/></Relationships>
</file>

<file path=ppt/slides/_rels/slide1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irtandgravel.psu.edu/pa-program-resources/program-specific-resources/conservation-district-allocations/" TargetMode="Externa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4.png"/><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29.jpeg"/></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hlaw@pa.gov" TargetMode="Externa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48.png"/></Relationships>
</file>

<file path=ppt/slides/_rels/slide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irtandgravel.psu.edu/pa-program-resources/qa-qc/" TargetMode="External"/><Relationship Id="rId1" Type="http://schemas.openxmlformats.org/officeDocument/2006/relationships/slideLayout" Target="../slideLayouts/slideLayout13.xml"/><Relationship Id="rId4" Type="http://schemas.openxmlformats.org/officeDocument/2006/relationships/image" Target="../media/image149.png"/></Relationships>
</file>

<file path=ppt/slides/_rels/slide2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conservation-district-allocations/"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outdoors.com/most-dangerous-tightrope-walks-in-the-world/" TargetMode="Externa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budget.pa.gov/Services/ForVendors/Pages/Direct-Deposit-and-e-Remittance.aspx"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8" Type="http://schemas.openxmlformats.org/officeDocument/2006/relationships/hyperlink" Target="https://commons.wikimedia.org/wiki/File:Cartoon_Woman_Giving_Away_A_Bag_Of_Money.svg" TargetMode="External"/><Relationship Id="rId3" Type="http://schemas.openxmlformats.org/officeDocument/2006/relationships/image" Target="../media/image48.png"/><Relationship Id="rId7" Type="http://schemas.openxmlformats.org/officeDocument/2006/relationships/hyperlink" Target="https://commons.wikimedia.org/wiki/File:Cartoon_Woman_Proudly_Showing_Off_The_Money_She_Earned_Online.svg" TargetMode="Externa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hyperlink" Target="https://commons.wikimedia.org/wiki/File:Cartoon_Woman_Looking_Enjoying_The_Flying_Money_Around_Her.svg" TargetMode="External"/><Relationship Id="rId4" Type="http://schemas.openxmlformats.org/officeDocument/2006/relationships/image" Target="../media/image49.png"/><Relationship Id="rId9" Type="http://schemas.openxmlformats.org/officeDocument/2006/relationships/hyperlink" Target="https://en.wikipedia.org/wiki/File:Happy_Man_Throwing_Money_Cartoon.sv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www.istockphoto.com/photos/paying-for-ice-cream" TargetMode="Externa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hyperlink" Target="https://pacleanwateracademy.remote-learner.net/"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62.svg"/></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64.svg"/></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35.xml"/><Relationship Id="rId4" Type="http://schemas.openxmlformats.org/officeDocument/2006/relationships/image" Target="../media/image64.svg"/></Relationships>
</file>

<file path=ppt/slides/_rels/slide9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35.xml"/><Relationship Id="rId4" Type="http://schemas.openxmlformats.org/officeDocument/2006/relationships/image" Target="../media/image62.svg"/></Relationships>
</file>

<file path=ppt/slides/_rels/slide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35.xml"/><Relationship Id="rId4" Type="http://schemas.openxmlformats.org/officeDocument/2006/relationships/image" Target="../media/image64.svg"/></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35.xml"/><Relationship Id="rId4" Type="http://schemas.openxmlformats.org/officeDocument/2006/relationships/image" Target="../media/image64.svg"/></Relationships>
</file>

<file path=ppt/slides/_rels/slide9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35.xml"/><Relationship Id="rId4" Type="http://schemas.openxmlformats.org/officeDocument/2006/relationships/image" Target="../media/image64.svg"/></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957C-961E-4395-8485-B8D431F1F601}"/>
              </a:ext>
            </a:extLst>
          </p:cNvPr>
          <p:cNvSpPr>
            <a:spLocks noGrp="1"/>
          </p:cNvSpPr>
          <p:nvPr>
            <p:ph type="ctrTitle"/>
          </p:nvPr>
        </p:nvSpPr>
        <p:spPr>
          <a:xfrm>
            <a:off x="871817" y="1424937"/>
            <a:ext cx="10448365" cy="2049896"/>
          </a:xfrm>
        </p:spPr>
        <p:txBody>
          <a:bodyPr>
            <a:normAutofit fontScale="90000"/>
          </a:bodyPr>
          <a:lstStyle/>
          <a:p>
            <a:r>
              <a:rPr lang="en-US" dirty="0"/>
              <a:t>Financial Training</a:t>
            </a:r>
            <a:br>
              <a:rPr lang="en-US" dirty="0"/>
            </a:br>
            <a:r>
              <a:rPr lang="en-US" sz="4800" i="1" dirty="0"/>
              <a:t>Dirt, Gravel, and Low Volume Road Program</a:t>
            </a:r>
            <a:endParaRPr lang="en-US" i="1" dirty="0"/>
          </a:p>
        </p:txBody>
      </p:sp>
      <p:sp>
        <p:nvSpPr>
          <p:cNvPr id="3" name="Subtitle 2">
            <a:extLst>
              <a:ext uri="{FF2B5EF4-FFF2-40B4-BE49-F238E27FC236}">
                <a16:creationId xmlns:a16="http://schemas.microsoft.com/office/drawing/2014/main" id="{9A6A6EC0-7FC8-47A2-9A18-C5ABF78B28A9}"/>
              </a:ext>
            </a:extLst>
          </p:cNvPr>
          <p:cNvSpPr>
            <a:spLocks noGrp="1"/>
          </p:cNvSpPr>
          <p:nvPr>
            <p:ph type="subTitle" idx="1"/>
          </p:nvPr>
        </p:nvSpPr>
        <p:spPr>
          <a:xfrm>
            <a:off x="1524000" y="3722254"/>
            <a:ext cx="9144000" cy="1535545"/>
          </a:xfrm>
        </p:spPr>
        <p:txBody>
          <a:bodyPr vert="horz" lIns="91440" tIns="45720" rIns="91440" bIns="45720" rtlCol="0" anchor="t">
            <a:normAutofit/>
          </a:bodyPr>
          <a:lstStyle/>
          <a:p>
            <a:r>
              <a:rPr lang="en-US" dirty="0">
                <a:cs typeface="Calibri"/>
              </a:rPr>
              <a:t>PA State Conservation Commission</a:t>
            </a:r>
          </a:p>
          <a:p>
            <a:r>
              <a:rPr lang="en-US" dirty="0">
                <a:cs typeface="Calibri"/>
              </a:rPr>
              <a:t>Sherri Law</a:t>
            </a:r>
          </a:p>
          <a:p>
            <a:endParaRPr lang="en-US" dirty="0">
              <a:cs typeface="Calibri"/>
            </a:endParaRPr>
          </a:p>
        </p:txBody>
      </p:sp>
      <p:sp>
        <p:nvSpPr>
          <p:cNvPr id="9" name="Rectangle 8">
            <a:extLst>
              <a:ext uri="{FF2B5EF4-FFF2-40B4-BE49-F238E27FC236}">
                <a16:creationId xmlns:a16="http://schemas.microsoft.com/office/drawing/2014/main" id="{72C5F2AB-4A03-584D-2EE4-FB5968A78045}"/>
              </a:ext>
            </a:extLst>
          </p:cNvPr>
          <p:cNvSpPr/>
          <p:nvPr/>
        </p:nvSpPr>
        <p:spPr>
          <a:xfrm>
            <a:off x="295834" y="107576"/>
            <a:ext cx="9000565" cy="43030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0C82DD32-9AB5-1D3F-A628-6A94BABAC84D}"/>
              </a:ext>
            </a:extLst>
          </p:cNvPr>
          <p:cNvSpPr/>
          <p:nvPr/>
        </p:nvSpPr>
        <p:spPr>
          <a:xfrm>
            <a:off x="295834" y="609599"/>
            <a:ext cx="9000565" cy="1344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D14D7CEA-B301-DE62-4FD6-B1744FB04F1A}"/>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68F7CB38-325B-3460-794E-97313E2765D4}"/>
              </a:ext>
            </a:extLst>
          </p:cNvPr>
          <p:cNvSpPr/>
          <p:nvPr/>
        </p:nvSpPr>
        <p:spPr>
          <a:xfrm>
            <a:off x="10381127" y="6185646"/>
            <a:ext cx="1425387" cy="519952"/>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pic>
        <p:nvPicPr>
          <p:cNvPr id="4" name="Picture 4">
            <a:extLst>
              <a:ext uri="{FF2B5EF4-FFF2-40B4-BE49-F238E27FC236}">
                <a16:creationId xmlns:a16="http://schemas.microsoft.com/office/drawing/2014/main" id="{AE656782-5B12-A1BD-B049-F7F8927157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0153" y="1961"/>
            <a:ext cx="2232212" cy="1520078"/>
          </a:xfrm>
          <a:prstGeom prst="rect">
            <a:avLst/>
          </a:prstGeom>
        </p:spPr>
      </p:pic>
    </p:spTree>
    <p:extLst>
      <p:ext uri="{BB962C8B-B14F-4D97-AF65-F5344CB8AC3E}">
        <p14:creationId xmlns:p14="http://schemas.microsoft.com/office/powerpoint/2010/main" val="17461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10166606" cy="4438216"/>
          </a:xfrm>
        </p:spPr>
        <p:txBody>
          <a:bodyPr vert="horz" lIns="91440" tIns="45720" rIns="91440" bIns="45720" rtlCol="0" anchor="t">
            <a:normAutofit/>
          </a:bodyPr>
          <a:lstStyle/>
          <a:p>
            <a:pPr marL="0" indent="0">
              <a:buNone/>
            </a:pPr>
            <a:r>
              <a:rPr lang="en-US" sz="3600" dirty="0">
                <a:cs typeface="Calibri"/>
              </a:rPr>
              <a:t>How to make sure your conservation district does well on the financial portion of your QAQC:</a:t>
            </a:r>
          </a:p>
          <a:p>
            <a:endParaRPr lang="en-US" sz="3600" b="1" dirty="0">
              <a:cs typeface="Calibri"/>
            </a:endParaRPr>
          </a:p>
          <a:p>
            <a:pPr marL="0" indent="0" algn="ctr">
              <a:buNone/>
            </a:pPr>
            <a:r>
              <a:rPr lang="en-US" sz="4800" b="1" dirty="0">
                <a:cs typeface="Calibri"/>
              </a:rPr>
              <a:t>Follow the guidance in this training!</a:t>
            </a:r>
          </a:p>
          <a:p>
            <a:pPr marL="0" indent="0" algn="ctr">
              <a:buNone/>
            </a:pPr>
            <a:endParaRPr lang="en-US" sz="4800" b="1"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03909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a:bodyPr>
          <a:lstStyle/>
          <a:p>
            <a:r>
              <a:rPr lang="en-US" dirty="0"/>
              <a:t>Considerations:	</a:t>
            </a:r>
          </a:p>
          <a:p>
            <a:pPr lvl="1"/>
            <a:r>
              <a:rPr lang="en-US" dirty="0"/>
              <a:t>If the staff time it takes to develop and implement a CAM will cost more than the CAM will allow the district to receive in funding, does it still make sense to use the CAM?</a:t>
            </a:r>
          </a:p>
          <a:p>
            <a:pPr lvl="2"/>
            <a:r>
              <a:rPr lang="en-US" sz="2400" dirty="0"/>
              <a:t>From a profit standpoint: No. If alternate funding is available that does not require a CAM, use that funding instead.</a:t>
            </a:r>
          </a:p>
          <a:p>
            <a:pPr lvl="2"/>
            <a:r>
              <a:rPr lang="en-US" sz="2400" dirty="0"/>
              <a:t>From a responsibility standpoint: Yes. If policy requires a CAM to be used to receive funding, the CAM is not optional.</a:t>
            </a:r>
          </a:p>
          <a:p>
            <a:pPr lvl="1"/>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Cost Allocation Methods (CAMs)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990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085293" cy="4727559"/>
          </a:xfrm>
        </p:spPr>
        <p:txBody>
          <a:bodyPr vert="horz" lIns="91440" tIns="45720" rIns="91440" bIns="45720" rtlCol="0" anchor="t">
            <a:normAutofit/>
          </a:bodyPr>
          <a:lstStyle/>
          <a:p>
            <a:r>
              <a:rPr lang="en-US" dirty="0"/>
              <a:t>Considerations:	</a:t>
            </a:r>
          </a:p>
          <a:p>
            <a:pPr lvl="1"/>
            <a:r>
              <a:rPr lang="en-US" sz="2800" dirty="0"/>
              <a:t>If a CAM is being used and does not seem reasonable:</a:t>
            </a:r>
          </a:p>
          <a:p>
            <a:pPr lvl="2"/>
            <a:r>
              <a:rPr lang="en-US" sz="2800" dirty="0"/>
              <a:t>Start tracking use of expense/staff time more closely</a:t>
            </a:r>
          </a:p>
          <a:p>
            <a:pPr lvl="1"/>
            <a:r>
              <a:rPr lang="en-US" sz="2800" dirty="0"/>
              <a:t>If a district pays direct expenses and they are always the same:</a:t>
            </a:r>
          </a:p>
          <a:p>
            <a:pPr lvl="2"/>
            <a:r>
              <a:rPr lang="en-US" sz="2400" dirty="0"/>
              <a:t> </a:t>
            </a:r>
            <a:r>
              <a:rPr lang="en-US" sz="2800" dirty="0"/>
              <a:t>consider using a CAM to streamline expenses</a:t>
            </a:r>
          </a:p>
          <a:p>
            <a:pPr lvl="2"/>
            <a:endParaRPr lang="en-US" sz="2400" dirty="0"/>
          </a:p>
          <a:p>
            <a:pPr lvl="1"/>
            <a:endParaRPr lang="en-US" sz="2400" dirty="0"/>
          </a:p>
          <a:p>
            <a:pPr lvl="1"/>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Cost Allocation Methods (CAMs)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156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085293" cy="4727559"/>
          </a:xfrm>
        </p:spPr>
        <p:txBody>
          <a:bodyPr vert="horz" lIns="91440" tIns="45720" rIns="91440" bIns="45720" rtlCol="0" anchor="t">
            <a:normAutofit/>
          </a:bodyPr>
          <a:lstStyle/>
          <a:p>
            <a:r>
              <a:rPr lang="en-US" dirty="0"/>
              <a:t>Considerations:	</a:t>
            </a:r>
          </a:p>
          <a:p>
            <a:pPr lvl="1"/>
            <a:r>
              <a:rPr lang="en-US" sz="2800" dirty="0"/>
              <a:t>How long does a district need to track staff time in order to develop a CAM?</a:t>
            </a:r>
          </a:p>
          <a:p>
            <a:pPr lvl="2"/>
            <a:r>
              <a:rPr lang="en-US" sz="2800" dirty="0"/>
              <a:t>What is reasonable for the type of CAM you’re trying to develop?</a:t>
            </a:r>
          </a:p>
          <a:p>
            <a:pPr lvl="2"/>
            <a:r>
              <a:rPr lang="en-US" sz="2800" dirty="0"/>
              <a:t>Due to the seasonal nature of conservation work: at least 1 year</a:t>
            </a:r>
          </a:p>
          <a:p>
            <a:pPr lvl="2"/>
            <a:endParaRPr lang="en-US" sz="2400" dirty="0"/>
          </a:p>
          <a:p>
            <a:pPr lvl="1"/>
            <a:endParaRPr lang="en-US" sz="2400" dirty="0"/>
          </a:p>
          <a:p>
            <a:pPr lvl="1"/>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Cost Allocation Methods (CAMs)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8976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085293" cy="4727559"/>
          </a:xfrm>
        </p:spPr>
        <p:txBody>
          <a:bodyPr vert="horz" lIns="91440" tIns="45720" rIns="91440" bIns="45720" rtlCol="0" anchor="t">
            <a:normAutofit/>
          </a:bodyPr>
          <a:lstStyle/>
          <a:p>
            <a:r>
              <a:rPr lang="en-US" dirty="0"/>
              <a:t>Considerations:	</a:t>
            </a:r>
          </a:p>
          <a:p>
            <a:pPr lvl="1"/>
            <a:r>
              <a:rPr lang="en-US" sz="2800" dirty="0"/>
              <a:t>Districts that utilize CAMs should regularly reassess them</a:t>
            </a:r>
          </a:p>
          <a:p>
            <a:pPr lvl="2"/>
            <a:r>
              <a:rPr lang="en-US" sz="2400" dirty="0"/>
              <a:t>Check in with staff once a year to see if percentages of time spent on different programs are still reasonable</a:t>
            </a:r>
          </a:p>
          <a:p>
            <a:pPr lvl="2"/>
            <a:r>
              <a:rPr lang="en-US" sz="2400" dirty="0"/>
              <a:t>If number of staff change, reassess CAM</a:t>
            </a:r>
          </a:p>
          <a:p>
            <a:pPr lvl="2"/>
            <a:r>
              <a:rPr lang="en-US" sz="2400" dirty="0"/>
              <a:t>If existing staff time spent on different programs change, reassess CAM</a:t>
            </a:r>
          </a:p>
          <a:p>
            <a:pPr lvl="2"/>
            <a:r>
              <a:rPr lang="en-US" sz="2400" dirty="0"/>
              <a:t>If expenses or funding sources change, reassess CAM</a:t>
            </a:r>
          </a:p>
          <a:p>
            <a:pPr lvl="1"/>
            <a:r>
              <a:rPr lang="en-US" sz="2800" dirty="0"/>
              <a:t>Reassessing does not always result in a change</a:t>
            </a:r>
          </a:p>
          <a:p>
            <a:pPr lvl="2"/>
            <a:endParaRPr lang="en-US" sz="2400" dirty="0"/>
          </a:p>
          <a:p>
            <a:pPr lvl="1"/>
            <a:endParaRPr lang="en-US" sz="2400" dirty="0"/>
          </a:p>
          <a:p>
            <a:pPr lvl="1"/>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Cost Allocation Methods (CAMs)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3583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Policy and Tracking Funds</a:t>
            </a:r>
          </a:p>
          <a:p>
            <a:pPr lvl="1"/>
            <a:r>
              <a:rPr lang="en-US" sz="3200" dirty="0"/>
              <a:t>Receiving funds from the State Conservation Commission</a:t>
            </a:r>
          </a:p>
          <a:p>
            <a:pPr lvl="1"/>
            <a:r>
              <a:rPr lang="en-US" sz="3200" dirty="0"/>
              <a:t>Accounting for funds at conservation districts</a:t>
            </a:r>
          </a:p>
          <a:p>
            <a:pPr lvl="1"/>
            <a:r>
              <a:rPr lang="en-US" sz="3200" dirty="0"/>
              <a:t>Eligible expenses – Admin, Edu, Cost allocation methods (CAMs)</a:t>
            </a:r>
          </a:p>
          <a:p>
            <a:pPr lvl="1"/>
            <a:r>
              <a:rPr lang="en-US" sz="3200" b="1" u="sng" dirty="0"/>
              <a:t>Paying funds to grant recipients</a:t>
            </a:r>
          </a:p>
          <a:p>
            <a:pPr marL="0"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3449801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120585"/>
            <a:ext cx="10643515" cy="4727559"/>
          </a:xfrm>
        </p:spPr>
        <p:txBody>
          <a:bodyPr vert="horz" lIns="91440" tIns="45720" rIns="91440" bIns="45720" rtlCol="0" anchor="t">
            <a:normAutofit/>
          </a:bodyPr>
          <a:lstStyle/>
          <a:p>
            <a:r>
              <a:rPr lang="en-US" sz="3200" dirty="0"/>
              <a:t>At least 80% of funds must go to projects.</a:t>
            </a:r>
          </a:p>
          <a:p>
            <a:r>
              <a:rPr lang="en-US" sz="3200" dirty="0"/>
              <a:t>Interest earned on all DGLVR Funds must be spent on projects</a:t>
            </a:r>
            <a:endParaRPr lang="en-US" sz="32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descr="A gravel road in the woods&#10;&#10;Description automatically generated with low confidence">
            <a:extLst>
              <a:ext uri="{FF2B5EF4-FFF2-40B4-BE49-F238E27FC236}">
                <a16:creationId xmlns:a16="http://schemas.microsoft.com/office/drawing/2014/main" id="{60A0BFD7-27B2-E134-4B4C-1CD46D64DC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3168" y="2338350"/>
            <a:ext cx="9144000" cy="4268639"/>
          </a:xfrm>
          <a:prstGeom prst="rect">
            <a:avLst/>
          </a:prstGeom>
        </p:spPr>
      </p:pic>
    </p:spTree>
    <p:extLst>
      <p:ext uri="{BB962C8B-B14F-4D97-AF65-F5344CB8AC3E}">
        <p14:creationId xmlns:p14="http://schemas.microsoft.com/office/powerpoint/2010/main" val="33794180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a:bodyPr>
          <a:lstStyle/>
          <a:p>
            <a:r>
              <a:rPr lang="en-US" sz="3200" dirty="0">
                <a:cs typeface="Calibri"/>
              </a:rPr>
              <a:t>Technical CD staff are checking that project expenses are eligible throughout the project</a:t>
            </a:r>
          </a:p>
          <a:p>
            <a:pPr lvl="1"/>
            <a:r>
              <a:rPr lang="en-US" sz="2800" dirty="0">
                <a:cs typeface="Calibri"/>
              </a:rPr>
              <a:t>CD staff involved in application, design, construction, etc.</a:t>
            </a:r>
          </a:p>
          <a:p>
            <a:r>
              <a:rPr lang="en-US" sz="3200" dirty="0">
                <a:cs typeface="Calibri"/>
              </a:rPr>
              <a:t>Details on eligible project expenses available in other DGLVR trainings and resources</a:t>
            </a:r>
          </a:p>
          <a:p>
            <a:pPr lvl="1"/>
            <a:r>
              <a:rPr lang="en-US" sz="2800" dirty="0">
                <a:cs typeface="Calibri"/>
              </a:rPr>
              <a:t>Admin Training, ESM Training, Stream Crossing Training</a:t>
            </a:r>
          </a:p>
          <a:p>
            <a:pPr lvl="1"/>
            <a:r>
              <a:rPr lang="en-US" sz="2800" dirty="0">
                <a:cs typeface="Calibri"/>
              </a:rPr>
              <a:t>Technical Bulletins, Standards &amp; Specifications, Admin Manual</a:t>
            </a:r>
          </a:p>
          <a:p>
            <a:pPr lvl="1"/>
            <a:endParaRPr lang="en-US" sz="28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4500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a:bodyPr>
          <a:lstStyle/>
          <a:p>
            <a:r>
              <a:rPr lang="en-US" sz="3200" dirty="0"/>
              <a:t>Role of financial staff in project payments</a:t>
            </a:r>
          </a:p>
          <a:p>
            <a:pPr lvl="1"/>
            <a:r>
              <a:rPr lang="en-US" sz="2800" dirty="0">
                <a:cs typeface="Calibri"/>
              </a:rPr>
              <a:t>Writing checks and accounting for funds</a:t>
            </a:r>
          </a:p>
          <a:p>
            <a:pPr lvl="1"/>
            <a:r>
              <a:rPr lang="en-US" sz="2800" dirty="0">
                <a:cs typeface="Calibri"/>
              </a:rPr>
              <a:t>Recommend that managers and/or financial CD staff check math on project receipts/invoices</a:t>
            </a:r>
          </a:p>
          <a:p>
            <a:pPr lvl="1"/>
            <a:r>
              <a:rPr lang="en-US" sz="2800" dirty="0">
                <a:cs typeface="Calibri"/>
              </a:rPr>
              <a:t>Be aware of DGLVR project payment requirements </a:t>
            </a:r>
          </a:p>
          <a:p>
            <a:pPr lvl="2"/>
            <a:r>
              <a:rPr lang="en-US" sz="2800" dirty="0">
                <a:cs typeface="Calibri"/>
              </a:rPr>
              <a:t>Can only be made at certain times throughout the project</a:t>
            </a:r>
          </a:p>
          <a:p>
            <a:pPr lvl="2"/>
            <a:r>
              <a:rPr lang="en-US" sz="2800" dirty="0">
                <a:cs typeface="Calibri"/>
              </a:rPr>
              <a:t>Must be within allowable percentages</a:t>
            </a:r>
          </a:p>
          <a:p>
            <a:pPr lvl="2"/>
            <a:r>
              <a:rPr lang="en-US" sz="2800" dirty="0">
                <a:cs typeface="Calibri"/>
              </a:rPr>
              <a:t>Specific paperwork is required</a:t>
            </a:r>
          </a:p>
          <a:p>
            <a:pPr lvl="2"/>
            <a:endParaRPr lang="en-US" sz="2800" dirty="0">
              <a:cs typeface="Calibri"/>
            </a:endParaRPr>
          </a:p>
          <a:p>
            <a:pPr lvl="1"/>
            <a:endParaRPr lang="en-US" sz="28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513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sz="2000" dirty="0">
                <a:solidFill>
                  <a:srgbClr val="FFFFCC"/>
                </a:solidFill>
              </a:rPr>
              <a:t>Chap 3. CD Role</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3.4.5: Project Funds</a:t>
            </a:r>
          </a:p>
        </p:txBody>
      </p:sp>
      <p:sp>
        <p:nvSpPr>
          <p:cNvPr id="11" name="Arrow: Right 10">
            <a:extLst>
              <a:ext uri="{FF2B5EF4-FFF2-40B4-BE49-F238E27FC236}">
                <a16:creationId xmlns:a16="http://schemas.microsoft.com/office/drawing/2014/main" id="{7003F8D0-668C-4070-8622-391D77AC1154}"/>
              </a:ext>
            </a:extLst>
          </p:cNvPr>
          <p:cNvSpPr/>
          <p:nvPr/>
        </p:nvSpPr>
        <p:spPr>
          <a:xfrm>
            <a:off x="2407209"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99742A-48B9-4831-AA0A-52F82B3CD50F}"/>
              </a:ext>
            </a:extLst>
          </p:cNvPr>
          <p:cNvGrpSpPr/>
          <p:nvPr/>
        </p:nvGrpSpPr>
        <p:grpSpPr>
          <a:xfrm>
            <a:off x="3820160" y="742012"/>
            <a:ext cx="4053840" cy="2167492"/>
            <a:chOff x="3307080" y="827519"/>
            <a:chExt cx="4053840" cy="2167492"/>
          </a:xfrm>
        </p:grpSpPr>
        <p:pic>
          <p:nvPicPr>
            <p:cNvPr id="12" name="Picture 11">
              <a:extLst>
                <a:ext uri="{FF2B5EF4-FFF2-40B4-BE49-F238E27FC236}">
                  <a16:creationId xmlns:a16="http://schemas.microsoft.com/office/drawing/2014/main" id="{2EBABC5C-D4FC-45CA-B662-7F031E76A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CAEBFBFB-646B-4F51-AAC4-4E8706ED227E}"/>
                </a:ext>
              </a:extLst>
            </p:cNvPr>
            <p:cNvSpPr txBox="1"/>
            <p:nvPr/>
          </p:nvSpPr>
          <p:spPr>
            <a:xfrm>
              <a:off x="3307080" y="2533346"/>
              <a:ext cx="4053840" cy="461665"/>
            </a:xfrm>
            <a:prstGeom prst="rect">
              <a:avLst/>
            </a:prstGeom>
            <a:noFill/>
          </p:spPr>
          <p:txBody>
            <a:bodyPr wrap="square" rtlCol="0">
              <a:spAutoFit/>
            </a:bodyPr>
            <a:lstStyle/>
            <a:p>
              <a:r>
                <a:rPr lang="en-US" sz="2400" b="1" dirty="0"/>
                <a:t>County Conservation District</a:t>
              </a:r>
            </a:p>
          </p:txBody>
        </p:sp>
      </p:grpSp>
      <p:grpSp>
        <p:nvGrpSpPr>
          <p:cNvPr id="34" name="Group 33">
            <a:extLst>
              <a:ext uri="{FF2B5EF4-FFF2-40B4-BE49-F238E27FC236}">
                <a16:creationId xmlns:a16="http://schemas.microsoft.com/office/drawing/2014/main" id="{48C82D4E-054E-4F9B-AEDC-DB702CF5096A}"/>
              </a:ext>
            </a:extLst>
          </p:cNvPr>
          <p:cNvGrpSpPr/>
          <p:nvPr/>
        </p:nvGrpSpPr>
        <p:grpSpPr>
          <a:xfrm>
            <a:off x="8507143" y="635193"/>
            <a:ext cx="3365029" cy="2251575"/>
            <a:chOff x="7805384" y="605601"/>
            <a:chExt cx="3365029" cy="2251575"/>
          </a:xfrm>
        </p:grpSpPr>
        <p:pic>
          <p:nvPicPr>
            <p:cNvPr id="16" name="Graphic 15" descr="Boardroom">
              <a:extLst>
                <a:ext uri="{FF2B5EF4-FFF2-40B4-BE49-F238E27FC236}">
                  <a16:creationId xmlns:a16="http://schemas.microsoft.com/office/drawing/2014/main" id="{F2CE58EB-4606-4BF8-9D8F-93A79AB39BA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86311" y="605601"/>
              <a:ext cx="1940560" cy="1940560"/>
            </a:xfrm>
            <a:prstGeom prst="rect">
              <a:avLst/>
            </a:prstGeom>
          </p:spPr>
        </p:pic>
        <p:sp>
          <p:nvSpPr>
            <p:cNvPr id="19" name="TextBox 18">
              <a:extLst>
                <a:ext uri="{FF2B5EF4-FFF2-40B4-BE49-F238E27FC236}">
                  <a16:creationId xmlns:a16="http://schemas.microsoft.com/office/drawing/2014/main" id="{6052CD05-536C-4946-9955-0A7E333FA9A5}"/>
                </a:ext>
              </a:extLst>
            </p:cNvPr>
            <p:cNvSpPr txBox="1"/>
            <p:nvPr/>
          </p:nvSpPr>
          <p:spPr>
            <a:xfrm>
              <a:off x="7805384" y="2395511"/>
              <a:ext cx="3365029" cy="461665"/>
            </a:xfrm>
            <a:prstGeom prst="rect">
              <a:avLst/>
            </a:prstGeom>
            <a:noFill/>
          </p:spPr>
          <p:txBody>
            <a:bodyPr wrap="square" rtlCol="0">
              <a:spAutoFit/>
            </a:bodyPr>
            <a:lstStyle/>
            <a:p>
              <a:r>
                <a:rPr lang="en-US" sz="2400" b="1" dirty="0"/>
                <a:t>Quality Assurance Board</a:t>
              </a:r>
            </a:p>
          </p:txBody>
        </p:sp>
      </p:grpSp>
      <p:grpSp>
        <p:nvGrpSpPr>
          <p:cNvPr id="23" name="Group 22">
            <a:extLst>
              <a:ext uri="{FF2B5EF4-FFF2-40B4-BE49-F238E27FC236}">
                <a16:creationId xmlns:a16="http://schemas.microsoft.com/office/drawing/2014/main" id="{25698D82-437C-4E94-86C4-0285508210F5}"/>
              </a:ext>
            </a:extLst>
          </p:cNvPr>
          <p:cNvGrpSpPr/>
          <p:nvPr/>
        </p:nvGrpSpPr>
        <p:grpSpPr>
          <a:xfrm>
            <a:off x="9366321" y="4293626"/>
            <a:ext cx="2120762" cy="2146644"/>
            <a:chOff x="9023558" y="4486721"/>
            <a:chExt cx="2120762" cy="2146644"/>
          </a:xfrm>
        </p:grpSpPr>
        <p:pic>
          <p:nvPicPr>
            <p:cNvPr id="18" name="Graphic 17" descr="Meeting">
              <a:extLst>
                <a:ext uri="{FF2B5EF4-FFF2-40B4-BE49-F238E27FC236}">
                  <a16:creationId xmlns:a16="http://schemas.microsoft.com/office/drawing/2014/main" id="{B87B0E8A-50DE-42A0-B04E-501F2F621E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9779" y="4486721"/>
              <a:ext cx="1648320" cy="1648320"/>
            </a:xfrm>
            <a:prstGeom prst="rect">
              <a:avLst/>
            </a:prstGeom>
          </p:spPr>
        </p:pic>
        <p:sp>
          <p:nvSpPr>
            <p:cNvPr id="20" name="TextBox 19">
              <a:extLst>
                <a:ext uri="{FF2B5EF4-FFF2-40B4-BE49-F238E27FC236}">
                  <a16:creationId xmlns:a16="http://schemas.microsoft.com/office/drawing/2014/main" id="{0A58F5B5-6321-4AB4-8934-6F670362DEDF}"/>
                </a:ext>
              </a:extLst>
            </p:cNvPr>
            <p:cNvSpPr txBox="1"/>
            <p:nvPr/>
          </p:nvSpPr>
          <p:spPr>
            <a:xfrm>
              <a:off x="9023558" y="5802368"/>
              <a:ext cx="2120762" cy="830997"/>
            </a:xfrm>
            <a:prstGeom prst="rect">
              <a:avLst/>
            </a:prstGeom>
            <a:noFill/>
          </p:spPr>
          <p:txBody>
            <a:bodyPr wrap="square" rtlCol="0">
              <a:spAutoFit/>
            </a:bodyPr>
            <a:lstStyle/>
            <a:p>
              <a:pPr algn="ctr"/>
              <a:r>
                <a:rPr lang="en-US" sz="2400" b="1" dirty="0"/>
                <a:t>Conservation District Board</a:t>
              </a:r>
            </a:p>
          </p:txBody>
        </p:sp>
      </p:grpSp>
      <p:sp>
        <p:nvSpPr>
          <p:cNvPr id="22" name="Arrow: Right 21">
            <a:extLst>
              <a:ext uri="{FF2B5EF4-FFF2-40B4-BE49-F238E27FC236}">
                <a16:creationId xmlns:a16="http://schemas.microsoft.com/office/drawing/2014/main" id="{9AAFDF9B-EC58-4FC2-94E9-23229B5C028D}"/>
              </a:ext>
            </a:extLst>
          </p:cNvPr>
          <p:cNvSpPr/>
          <p:nvPr/>
        </p:nvSpPr>
        <p:spPr>
          <a:xfrm rot="5400000">
            <a:off x="9855155" y="34991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1E877F5-39C6-42CA-B681-75A11AE71395}"/>
              </a:ext>
            </a:extLst>
          </p:cNvPr>
          <p:cNvSpPr/>
          <p:nvPr/>
        </p:nvSpPr>
        <p:spPr>
          <a:xfrm rot="10800000">
            <a:off x="7977072" y="50335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3325EFB-9B2A-489A-BD13-C49B290DFF36}"/>
              </a:ext>
            </a:extLst>
          </p:cNvPr>
          <p:cNvGrpSpPr/>
          <p:nvPr/>
        </p:nvGrpSpPr>
        <p:grpSpPr>
          <a:xfrm>
            <a:off x="4044564" y="4470888"/>
            <a:ext cx="4053840" cy="2076682"/>
            <a:chOff x="3821805" y="4289190"/>
            <a:chExt cx="4053840" cy="2076682"/>
          </a:xfrm>
        </p:grpSpPr>
        <p:pic>
          <p:nvPicPr>
            <p:cNvPr id="25" name="Picture 24">
              <a:extLst>
                <a:ext uri="{FF2B5EF4-FFF2-40B4-BE49-F238E27FC236}">
                  <a16:creationId xmlns:a16="http://schemas.microsoft.com/office/drawing/2014/main" id="{AAF3441E-8C7A-42A4-A21D-CD31426B2E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45CB63DB-424B-4E8C-AD51-E34D77E32636}"/>
                </a:ext>
              </a:extLst>
            </p:cNvPr>
            <p:cNvSpPr txBox="1"/>
            <p:nvPr/>
          </p:nvSpPr>
          <p:spPr>
            <a:xfrm>
              <a:off x="3821805" y="5904207"/>
              <a:ext cx="4053840" cy="461665"/>
            </a:xfrm>
            <a:prstGeom prst="rect">
              <a:avLst/>
            </a:prstGeom>
            <a:noFill/>
          </p:spPr>
          <p:txBody>
            <a:bodyPr wrap="square" rtlCol="0">
              <a:spAutoFit/>
            </a:bodyPr>
            <a:lstStyle/>
            <a:p>
              <a:r>
                <a:rPr lang="en-US" sz="2400" b="1" dirty="0"/>
                <a:t>County Conservation District</a:t>
              </a:r>
            </a:p>
          </p:txBody>
        </p:sp>
      </p:grpSp>
      <p:sp>
        <p:nvSpPr>
          <p:cNvPr id="28" name="Arrow: Right 27">
            <a:extLst>
              <a:ext uri="{FF2B5EF4-FFF2-40B4-BE49-F238E27FC236}">
                <a16:creationId xmlns:a16="http://schemas.microsoft.com/office/drawing/2014/main" id="{D000735D-24B8-4AC6-80C6-28A6F5735F98}"/>
              </a:ext>
            </a:extLst>
          </p:cNvPr>
          <p:cNvSpPr/>
          <p:nvPr/>
        </p:nvSpPr>
        <p:spPr>
          <a:xfrm rot="10800000">
            <a:off x="2456300" y="49422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83BF0B-B103-4D92-9965-0597F08D0F57}"/>
              </a:ext>
            </a:extLst>
          </p:cNvPr>
          <p:cNvGrpSpPr/>
          <p:nvPr/>
        </p:nvGrpSpPr>
        <p:grpSpPr>
          <a:xfrm>
            <a:off x="24674" y="547978"/>
            <a:ext cx="2465762" cy="2699690"/>
            <a:chOff x="24674" y="547978"/>
            <a:chExt cx="2465762" cy="2699690"/>
          </a:xfrm>
        </p:grpSpPr>
        <p:pic>
          <p:nvPicPr>
            <p:cNvPr id="10" name="Picture 9">
              <a:extLst>
                <a:ext uri="{FF2B5EF4-FFF2-40B4-BE49-F238E27FC236}">
                  <a16:creationId xmlns:a16="http://schemas.microsoft.com/office/drawing/2014/main" id="{A2A4B63C-0CD1-47FC-8790-283636527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D7AD67-440E-47CD-AE23-B280315C58B0}"/>
                </a:ext>
              </a:extLst>
            </p:cNvPr>
            <p:cNvSpPr txBox="1"/>
            <p:nvPr/>
          </p:nvSpPr>
          <p:spPr>
            <a:xfrm>
              <a:off x="24674" y="2786003"/>
              <a:ext cx="2465762" cy="461665"/>
            </a:xfrm>
            <a:prstGeom prst="rect">
              <a:avLst/>
            </a:prstGeom>
            <a:noFill/>
          </p:spPr>
          <p:txBody>
            <a:bodyPr wrap="square" rtlCol="0">
              <a:spAutoFit/>
            </a:bodyPr>
            <a:lstStyle/>
            <a:p>
              <a:r>
                <a:rPr lang="en-US" sz="2400" b="1" dirty="0"/>
                <a:t>Grant Application</a:t>
              </a:r>
            </a:p>
          </p:txBody>
        </p:sp>
      </p:grpSp>
      <p:grpSp>
        <p:nvGrpSpPr>
          <p:cNvPr id="33" name="Group 32">
            <a:extLst>
              <a:ext uri="{FF2B5EF4-FFF2-40B4-BE49-F238E27FC236}">
                <a16:creationId xmlns:a16="http://schemas.microsoft.com/office/drawing/2014/main" id="{D6623B5B-3782-4C04-A2A5-5AF4EDAF8A0D}"/>
              </a:ext>
            </a:extLst>
          </p:cNvPr>
          <p:cNvGrpSpPr/>
          <p:nvPr/>
        </p:nvGrpSpPr>
        <p:grpSpPr>
          <a:xfrm>
            <a:off x="382266" y="3806529"/>
            <a:ext cx="1654088" cy="2994927"/>
            <a:chOff x="590301" y="3681942"/>
            <a:chExt cx="1654088" cy="2994927"/>
          </a:xfrm>
        </p:grpSpPr>
        <p:pic>
          <p:nvPicPr>
            <p:cNvPr id="29" name="Picture 28">
              <a:extLst>
                <a:ext uri="{FF2B5EF4-FFF2-40B4-BE49-F238E27FC236}">
                  <a16:creationId xmlns:a16="http://schemas.microsoft.com/office/drawing/2014/main" id="{032A3690-4A27-402A-B6CB-89C6D72418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C85CC220-AF0F-4268-B0C0-A6E79F816D8C}"/>
                </a:ext>
              </a:extLst>
            </p:cNvPr>
            <p:cNvSpPr txBox="1"/>
            <p:nvPr/>
          </p:nvSpPr>
          <p:spPr>
            <a:xfrm>
              <a:off x="791815" y="6215204"/>
              <a:ext cx="1322874" cy="461665"/>
            </a:xfrm>
            <a:prstGeom prst="rect">
              <a:avLst/>
            </a:prstGeom>
            <a:noFill/>
          </p:spPr>
          <p:txBody>
            <a:bodyPr wrap="square" rtlCol="0">
              <a:spAutoFit/>
            </a:bodyPr>
            <a:lstStyle/>
            <a:p>
              <a:r>
                <a:rPr lang="en-US" sz="2400" b="1" dirty="0"/>
                <a:t>Contract</a:t>
              </a:r>
            </a:p>
          </p:txBody>
        </p:sp>
      </p:grpSp>
      <p:sp>
        <p:nvSpPr>
          <p:cNvPr id="35" name="Arrow: Right 34">
            <a:extLst>
              <a:ext uri="{FF2B5EF4-FFF2-40B4-BE49-F238E27FC236}">
                <a16:creationId xmlns:a16="http://schemas.microsoft.com/office/drawing/2014/main" id="{E4E37669-5305-4733-B565-30140355D0F1}"/>
              </a:ext>
            </a:extLst>
          </p:cNvPr>
          <p:cNvSpPr/>
          <p:nvPr/>
        </p:nvSpPr>
        <p:spPr>
          <a:xfrm>
            <a:off x="7906836"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2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4" grpId="0" animBg="1"/>
      <p:bldP spid="28" grpId="0" animBg="1"/>
      <p:bldP spid="3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sz="2000" dirty="0">
                <a:solidFill>
                  <a:srgbClr val="FFFFCC"/>
                </a:solidFill>
              </a:rPr>
              <a:t>Chap 3. CD Role</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3.4.5: Project Funds</a:t>
            </a:r>
          </a:p>
        </p:txBody>
      </p:sp>
      <p:sp>
        <p:nvSpPr>
          <p:cNvPr id="11" name="Arrow: Right 10">
            <a:extLst>
              <a:ext uri="{FF2B5EF4-FFF2-40B4-BE49-F238E27FC236}">
                <a16:creationId xmlns:a16="http://schemas.microsoft.com/office/drawing/2014/main" id="{7003F8D0-668C-4070-8622-391D77AC1154}"/>
              </a:ext>
            </a:extLst>
          </p:cNvPr>
          <p:cNvSpPr/>
          <p:nvPr/>
        </p:nvSpPr>
        <p:spPr>
          <a:xfrm>
            <a:off x="2407209"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99742A-48B9-4831-AA0A-52F82B3CD50F}"/>
              </a:ext>
            </a:extLst>
          </p:cNvPr>
          <p:cNvGrpSpPr/>
          <p:nvPr/>
        </p:nvGrpSpPr>
        <p:grpSpPr>
          <a:xfrm>
            <a:off x="3820160" y="742012"/>
            <a:ext cx="4053840" cy="2167492"/>
            <a:chOff x="3307080" y="827519"/>
            <a:chExt cx="4053840" cy="2167492"/>
          </a:xfrm>
        </p:grpSpPr>
        <p:pic>
          <p:nvPicPr>
            <p:cNvPr id="12" name="Picture 11">
              <a:extLst>
                <a:ext uri="{FF2B5EF4-FFF2-40B4-BE49-F238E27FC236}">
                  <a16:creationId xmlns:a16="http://schemas.microsoft.com/office/drawing/2014/main" id="{2EBABC5C-D4FC-45CA-B662-7F031E76A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CAEBFBFB-646B-4F51-AAC4-4E8706ED227E}"/>
                </a:ext>
              </a:extLst>
            </p:cNvPr>
            <p:cNvSpPr txBox="1"/>
            <p:nvPr/>
          </p:nvSpPr>
          <p:spPr>
            <a:xfrm>
              <a:off x="3307080" y="2533346"/>
              <a:ext cx="4053840" cy="461665"/>
            </a:xfrm>
            <a:prstGeom prst="rect">
              <a:avLst/>
            </a:prstGeom>
            <a:noFill/>
          </p:spPr>
          <p:txBody>
            <a:bodyPr wrap="square" rtlCol="0">
              <a:spAutoFit/>
            </a:bodyPr>
            <a:lstStyle/>
            <a:p>
              <a:r>
                <a:rPr lang="en-US" sz="2400" b="1" dirty="0"/>
                <a:t>County Conservation District</a:t>
              </a:r>
            </a:p>
          </p:txBody>
        </p:sp>
      </p:grpSp>
      <p:grpSp>
        <p:nvGrpSpPr>
          <p:cNvPr id="34" name="Group 33">
            <a:extLst>
              <a:ext uri="{FF2B5EF4-FFF2-40B4-BE49-F238E27FC236}">
                <a16:creationId xmlns:a16="http://schemas.microsoft.com/office/drawing/2014/main" id="{48C82D4E-054E-4F9B-AEDC-DB702CF5096A}"/>
              </a:ext>
            </a:extLst>
          </p:cNvPr>
          <p:cNvGrpSpPr/>
          <p:nvPr/>
        </p:nvGrpSpPr>
        <p:grpSpPr>
          <a:xfrm>
            <a:off x="8507143" y="635193"/>
            <a:ext cx="3365029" cy="2251575"/>
            <a:chOff x="7805384" y="605601"/>
            <a:chExt cx="3365029" cy="2251575"/>
          </a:xfrm>
        </p:grpSpPr>
        <p:pic>
          <p:nvPicPr>
            <p:cNvPr id="16" name="Graphic 15" descr="Boardroom">
              <a:extLst>
                <a:ext uri="{FF2B5EF4-FFF2-40B4-BE49-F238E27FC236}">
                  <a16:creationId xmlns:a16="http://schemas.microsoft.com/office/drawing/2014/main" id="{F2CE58EB-4606-4BF8-9D8F-93A79AB39BA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86311" y="605601"/>
              <a:ext cx="1940560" cy="1940560"/>
            </a:xfrm>
            <a:prstGeom prst="rect">
              <a:avLst/>
            </a:prstGeom>
          </p:spPr>
        </p:pic>
        <p:sp>
          <p:nvSpPr>
            <p:cNvPr id="19" name="TextBox 18">
              <a:extLst>
                <a:ext uri="{FF2B5EF4-FFF2-40B4-BE49-F238E27FC236}">
                  <a16:creationId xmlns:a16="http://schemas.microsoft.com/office/drawing/2014/main" id="{6052CD05-536C-4946-9955-0A7E333FA9A5}"/>
                </a:ext>
              </a:extLst>
            </p:cNvPr>
            <p:cNvSpPr txBox="1"/>
            <p:nvPr/>
          </p:nvSpPr>
          <p:spPr>
            <a:xfrm>
              <a:off x="7805384" y="2395511"/>
              <a:ext cx="3365029" cy="461665"/>
            </a:xfrm>
            <a:prstGeom prst="rect">
              <a:avLst/>
            </a:prstGeom>
            <a:noFill/>
          </p:spPr>
          <p:txBody>
            <a:bodyPr wrap="square" rtlCol="0">
              <a:spAutoFit/>
            </a:bodyPr>
            <a:lstStyle/>
            <a:p>
              <a:r>
                <a:rPr lang="en-US" sz="2400" b="1" dirty="0"/>
                <a:t>Quality Assurance Board</a:t>
              </a:r>
            </a:p>
          </p:txBody>
        </p:sp>
      </p:grpSp>
      <p:grpSp>
        <p:nvGrpSpPr>
          <p:cNvPr id="23" name="Group 22">
            <a:extLst>
              <a:ext uri="{FF2B5EF4-FFF2-40B4-BE49-F238E27FC236}">
                <a16:creationId xmlns:a16="http://schemas.microsoft.com/office/drawing/2014/main" id="{25698D82-437C-4E94-86C4-0285508210F5}"/>
              </a:ext>
            </a:extLst>
          </p:cNvPr>
          <p:cNvGrpSpPr/>
          <p:nvPr/>
        </p:nvGrpSpPr>
        <p:grpSpPr>
          <a:xfrm>
            <a:off x="9366321" y="4293626"/>
            <a:ext cx="2120762" cy="2146644"/>
            <a:chOff x="9023558" y="4486721"/>
            <a:chExt cx="2120762" cy="2146644"/>
          </a:xfrm>
        </p:grpSpPr>
        <p:pic>
          <p:nvPicPr>
            <p:cNvPr id="18" name="Graphic 17" descr="Meeting">
              <a:extLst>
                <a:ext uri="{FF2B5EF4-FFF2-40B4-BE49-F238E27FC236}">
                  <a16:creationId xmlns:a16="http://schemas.microsoft.com/office/drawing/2014/main" id="{B87B0E8A-50DE-42A0-B04E-501F2F621E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9779" y="4486721"/>
              <a:ext cx="1648320" cy="1648320"/>
            </a:xfrm>
            <a:prstGeom prst="rect">
              <a:avLst/>
            </a:prstGeom>
          </p:spPr>
        </p:pic>
        <p:sp>
          <p:nvSpPr>
            <p:cNvPr id="20" name="TextBox 19">
              <a:extLst>
                <a:ext uri="{FF2B5EF4-FFF2-40B4-BE49-F238E27FC236}">
                  <a16:creationId xmlns:a16="http://schemas.microsoft.com/office/drawing/2014/main" id="{0A58F5B5-6321-4AB4-8934-6F670362DEDF}"/>
                </a:ext>
              </a:extLst>
            </p:cNvPr>
            <p:cNvSpPr txBox="1"/>
            <p:nvPr/>
          </p:nvSpPr>
          <p:spPr>
            <a:xfrm>
              <a:off x="9023558" y="5802368"/>
              <a:ext cx="2120762" cy="830997"/>
            </a:xfrm>
            <a:prstGeom prst="rect">
              <a:avLst/>
            </a:prstGeom>
            <a:noFill/>
          </p:spPr>
          <p:txBody>
            <a:bodyPr wrap="square" rtlCol="0">
              <a:spAutoFit/>
            </a:bodyPr>
            <a:lstStyle/>
            <a:p>
              <a:pPr algn="ctr"/>
              <a:r>
                <a:rPr lang="en-US" sz="2400" b="1" dirty="0"/>
                <a:t>Conservation District Board</a:t>
              </a:r>
            </a:p>
          </p:txBody>
        </p:sp>
      </p:grpSp>
      <p:sp>
        <p:nvSpPr>
          <p:cNvPr id="22" name="Arrow: Right 21">
            <a:extLst>
              <a:ext uri="{FF2B5EF4-FFF2-40B4-BE49-F238E27FC236}">
                <a16:creationId xmlns:a16="http://schemas.microsoft.com/office/drawing/2014/main" id="{9AAFDF9B-EC58-4FC2-94E9-23229B5C028D}"/>
              </a:ext>
            </a:extLst>
          </p:cNvPr>
          <p:cNvSpPr/>
          <p:nvPr/>
        </p:nvSpPr>
        <p:spPr>
          <a:xfrm rot="5400000">
            <a:off x="9855155" y="34991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1E877F5-39C6-42CA-B681-75A11AE71395}"/>
              </a:ext>
            </a:extLst>
          </p:cNvPr>
          <p:cNvSpPr/>
          <p:nvPr/>
        </p:nvSpPr>
        <p:spPr>
          <a:xfrm rot="10800000">
            <a:off x="7977072" y="50335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3325EFB-9B2A-489A-BD13-C49B290DFF36}"/>
              </a:ext>
            </a:extLst>
          </p:cNvPr>
          <p:cNvGrpSpPr/>
          <p:nvPr/>
        </p:nvGrpSpPr>
        <p:grpSpPr>
          <a:xfrm>
            <a:off x="4044564" y="4470888"/>
            <a:ext cx="4053840" cy="2076682"/>
            <a:chOff x="3821805" y="4289190"/>
            <a:chExt cx="4053840" cy="2076682"/>
          </a:xfrm>
        </p:grpSpPr>
        <p:pic>
          <p:nvPicPr>
            <p:cNvPr id="25" name="Picture 24">
              <a:extLst>
                <a:ext uri="{FF2B5EF4-FFF2-40B4-BE49-F238E27FC236}">
                  <a16:creationId xmlns:a16="http://schemas.microsoft.com/office/drawing/2014/main" id="{AAF3441E-8C7A-42A4-A21D-CD31426B2E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45CB63DB-424B-4E8C-AD51-E34D77E32636}"/>
                </a:ext>
              </a:extLst>
            </p:cNvPr>
            <p:cNvSpPr txBox="1"/>
            <p:nvPr/>
          </p:nvSpPr>
          <p:spPr>
            <a:xfrm>
              <a:off x="3821805" y="5904207"/>
              <a:ext cx="4053840" cy="461665"/>
            </a:xfrm>
            <a:prstGeom prst="rect">
              <a:avLst/>
            </a:prstGeom>
            <a:noFill/>
          </p:spPr>
          <p:txBody>
            <a:bodyPr wrap="square" rtlCol="0">
              <a:spAutoFit/>
            </a:bodyPr>
            <a:lstStyle/>
            <a:p>
              <a:r>
                <a:rPr lang="en-US" sz="2400" b="1" dirty="0"/>
                <a:t>County Conservation District</a:t>
              </a:r>
            </a:p>
          </p:txBody>
        </p:sp>
      </p:grpSp>
      <p:sp>
        <p:nvSpPr>
          <p:cNvPr id="28" name="Arrow: Right 27">
            <a:extLst>
              <a:ext uri="{FF2B5EF4-FFF2-40B4-BE49-F238E27FC236}">
                <a16:creationId xmlns:a16="http://schemas.microsoft.com/office/drawing/2014/main" id="{D000735D-24B8-4AC6-80C6-28A6F5735F98}"/>
              </a:ext>
            </a:extLst>
          </p:cNvPr>
          <p:cNvSpPr/>
          <p:nvPr/>
        </p:nvSpPr>
        <p:spPr>
          <a:xfrm rot="10800000">
            <a:off x="2456300" y="49422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83BF0B-B103-4D92-9965-0597F08D0F57}"/>
              </a:ext>
            </a:extLst>
          </p:cNvPr>
          <p:cNvGrpSpPr/>
          <p:nvPr/>
        </p:nvGrpSpPr>
        <p:grpSpPr>
          <a:xfrm>
            <a:off x="24674" y="547978"/>
            <a:ext cx="2465762" cy="2699690"/>
            <a:chOff x="24674" y="547978"/>
            <a:chExt cx="2465762" cy="2699690"/>
          </a:xfrm>
        </p:grpSpPr>
        <p:pic>
          <p:nvPicPr>
            <p:cNvPr id="10" name="Picture 9">
              <a:extLst>
                <a:ext uri="{FF2B5EF4-FFF2-40B4-BE49-F238E27FC236}">
                  <a16:creationId xmlns:a16="http://schemas.microsoft.com/office/drawing/2014/main" id="{A2A4B63C-0CD1-47FC-8790-283636527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D7AD67-440E-47CD-AE23-B280315C58B0}"/>
                </a:ext>
              </a:extLst>
            </p:cNvPr>
            <p:cNvSpPr txBox="1"/>
            <p:nvPr/>
          </p:nvSpPr>
          <p:spPr>
            <a:xfrm>
              <a:off x="24674" y="2786003"/>
              <a:ext cx="2465762" cy="461665"/>
            </a:xfrm>
            <a:prstGeom prst="rect">
              <a:avLst/>
            </a:prstGeom>
            <a:noFill/>
          </p:spPr>
          <p:txBody>
            <a:bodyPr wrap="square" rtlCol="0">
              <a:spAutoFit/>
            </a:bodyPr>
            <a:lstStyle/>
            <a:p>
              <a:r>
                <a:rPr lang="en-US" sz="2400" b="1" dirty="0"/>
                <a:t>Grant Application</a:t>
              </a:r>
            </a:p>
          </p:txBody>
        </p:sp>
      </p:grpSp>
      <p:sp>
        <p:nvSpPr>
          <p:cNvPr id="35" name="Arrow: Right 34">
            <a:extLst>
              <a:ext uri="{FF2B5EF4-FFF2-40B4-BE49-F238E27FC236}">
                <a16:creationId xmlns:a16="http://schemas.microsoft.com/office/drawing/2014/main" id="{E4E37669-5305-4733-B565-30140355D0F1}"/>
              </a:ext>
            </a:extLst>
          </p:cNvPr>
          <p:cNvSpPr/>
          <p:nvPr/>
        </p:nvSpPr>
        <p:spPr>
          <a:xfrm>
            <a:off x="7906836"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A203C0E-5CEA-4BCA-8DDD-95F94C297564}"/>
              </a:ext>
            </a:extLst>
          </p:cNvPr>
          <p:cNvGrpSpPr/>
          <p:nvPr/>
        </p:nvGrpSpPr>
        <p:grpSpPr>
          <a:xfrm>
            <a:off x="382266" y="2857609"/>
            <a:ext cx="6307292" cy="3943847"/>
            <a:chOff x="382266" y="2857609"/>
            <a:chExt cx="6307292" cy="3943847"/>
          </a:xfrm>
        </p:grpSpPr>
        <p:grpSp>
          <p:nvGrpSpPr>
            <p:cNvPr id="33" name="Group 32">
              <a:extLst>
                <a:ext uri="{FF2B5EF4-FFF2-40B4-BE49-F238E27FC236}">
                  <a16:creationId xmlns:a16="http://schemas.microsoft.com/office/drawing/2014/main" id="{D6623B5B-3782-4C04-A2A5-5AF4EDAF8A0D}"/>
                </a:ext>
              </a:extLst>
            </p:cNvPr>
            <p:cNvGrpSpPr/>
            <p:nvPr/>
          </p:nvGrpSpPr>
          <p:grpSpPr>
            <a:xfrm>
              <a:off x="382266" y="3806529"/>
              <a:ext cx="1654088" cy="2994927"/>
              <a:chOff x="590301" y="3681942"/>
              <a:chExt cx="1654088" cy="2994927"/>
            </a:xfrm>
          </p:grpSpPr>
          <p:pic>
            <p:nvPicPr>
              <p:cNvPr id="29" name="Picture 28">
                <a:extLst>
                  <a:ext uri="{FF2B5EF4-FFF2-40B4-BE49-F238E27FC236}">
                    <a16:creationId xmlns:a16="http://schemas.microsoft.com/office/drawing/2014/main" id="{032A3690-4A27-402A-B6CB-89C6D72418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C85CC220-AF0F-4268-B0C0-A6E79F816D8C}"/>
                  </a:ext>
                </a:extLst>
              </p:cNvPr>
              <p:cNvSpPr txBox="1"/>
              <p:nvPr/>
            </p:nvSpPr>
            <p:spPr>
              <a:xfrm>
                <a:off x="791815" y="6215204"/>
                <a:ext cx="1322874" cy="461665"/>
              </a:xfrm>
              <a:prstGeom prst="rect">
                <a:avLst/>
              </a:prstGeom>
              <a:noFill/>
            </p:spPr>
            <p:txBody>
              <a:bodyPr wrap="square" rtlCol="0">
                <a:spAutoFit/>
              </a:bodyPr>
              <a:lstStyle/>
              <a:p>
                <a:r>
                  <a:rPr lang="en-US" sz="2400" b="1" dirty="0"/>
                  <a:t>Contract</a:t>
                </a:r>
              </a:p>
            </p:txBody>
          </p:sp>
        </p:grpSp>
        <p:sp>
          <p:nvSpPr>
            <p:cNvPr id="3" name="TextBox 2">
              <a:extLst>
                <a:ext uri="{FF2B5EF4-FFF2-40B4-BE49-F238E27FC236}">
                  <a16:creationId xmlns:a16="http://schemas.microsoft.com/office/drawing/2014/main" id="{E03E1EAA-AD22-433D-8A35-52170523E7A0}"/>
                </a:ext>
              </a:extLst>
            </p:cNvPr>
            <p:cNvSpPr txBox="1"/>
            <p:nvPr/>
          </p:nvSpPr>
          <p:spPr>
            <a:xfrm>
              <a:off x="2523573" y="2857609"/>
              <a:ext cx="4165985" cy="2062103"/>
            </a:xfrm>
            <a:prstGeom prst="rect">
              <a:avLst/>
            </a:prstGeom>
            <a:noFill/>
            <a:ln w="28575">
              <a:solidFill>
                <a:srgbClr val="FF0000"/>
              </a:solidFill>
            </a:ln>
          </p:spPr>
          <p:txBody>
            <a:bodyPr wrap="square" rtlCol="0">
              <a:spAutoFit/>
            </a:bodyPr>
            <a:lstStyle/>
            <a:p>
              <a:r>
                <a:rPr lang="en-US" sz="3200" b="1" dirty="0">
                  <a:solidFill>
                    <a:srgbClr val="FF0000"/>
                  </a:solidFill>
                </a:rPr>
                <a:t>No payments or project work can happen until there is a fully signed contract</a:t>
              </a:r>
            </a:p>
          </p:txBody>
        </p:sp>
      </p:grpSp>
      <p:sp>
        <p:nvSpPr>
          <p:cNvPr id="2" name="Oval 1">
            <a:extLst>
              <a:ext uri="{FF2B5EF4-FFF2-40B4-BE49-F238E27FC236}">
                <a16:creationId xmlns:a16="http://schemas.microsoft.com/office/drawing/2014/main" id="{FC09952A-09B7-4AC4-965B-DCD0D810CF8D}"/>
              </a:ext>
            </a:extLst>
          </p:cNvPr>
          <p:cNvSpPr/>
          <p:nvPr/>
        </p:nvSpPr>
        <p:spPr>
          <a:xfrm>
            <a:off x="24674" y="3530009"/>
            <a:ext cx="2380789" cy="34755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99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Program Overview</a:t>
            </a:r>
          </a:p>
          <a:p>
            <a:r>
              <a:rPr lang="en-US" sz="3600" dirty="0"/>
              <a:t>DGLVR Policy and Tracking Funds</a:t>
            </a:r>
          </a:p>
          <a:p>
            <a:r>
              <a:rPr lang="en-US" sz="3600" dirty="0"/>
              <a:t>Documenting DGLVR Funds</a:t>
            </a:r>
          </a:p>
          <a:p>
            <a:r>
              <a:rPr lang="en-US" sz="3600" dirty="0"/>
              <a:t>Reconciling Accounts</a:t>
            </a:r>
          </a:p>
          <a:p>
            <a:r>
              <a:rPr lang="en-US" sz="3600" dirty="0"/>
              <a:t>Budgeting and Spending Requirements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84530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981200" y="0"/>
            <a:ext cx="2457450" cy="3429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1950" dirty="0">
                <a:solidFill>
                  <a:srgbClr val="FFFFCC"/>
                </a:solidFill>
                <a:latin typeface="Calibri"/>
              </a:rPr>
              <a:t>Chapter 3</a:t>
            </a: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39366" y="763571"/>
            <a:ext cx="10689996" cy="4828453"/>
          </a:xfrm>
        </p:spPr>
        <p:txBody>
          <a:bodyPr>
            <a:normAutofit/>
          </a:bodyPr>
          <a:lstStyle/>
          <a:p>
            <a:pPr marL="0" indent="0">
              <a:buNone/>
            </a:pPr>
            <a:r>
              <a:rPr lang="en-US" b="1" u="sng" dirty="0"/>
              <a:t>3.8.5  Contracting</a:t>
            </a:r>
          </a:p>
          <a:p>
            <a:pPr marL="0" indent="0">
              <a:buNone/>
            </a:pPr>
            <a:r>
              <a:rPr lang="en-US" sz="1800" dirty="0"/>
              <a:t>    </a:t>
            </a:r>
          </a:p>
          <a:p>
            <a:pPr algn="just">
              <a:spcBef>
                <a:spcPts val="0"/>
              </a:spcBef>
              <a:tabLst>
                <a:tab pos="342900" algn="l"/>
                <a:tab pos="685800" algn="l"/>
              </a:tabLst>
            </a:pPr>
            <a:r>
              <a:rPr lang="en-US" sz="2800" dirty="0">
                <a:ea typeface="Times New Roman" panose="02020603050405020304" pitchFamily="18" charset="0"/>
              </a:rPr>
              <a:t>All contracts must be generated in the GIS</a:t>
            </a:r>
          </a:p>
          <a:p>
            <a:pPr algn="just">
              <a:spcBef>
                <a:spcPts val="0"/>
              </a:spcBef>
              <a:tabLst>
                <a:tab pos="342900" algn="l"/>
                <a:tab pos="685800" algn="l"/>
              </a:tabLst>
            </a:pPr>
            <a:endParaRPr lang="en-US" sz="2800" dirty="0">
              <a:ea typeface="Times New Roman" panose="02020603050405020304" pitchFamily="18" charset="0"/>
            </a:endParaRPr>
          </a:p>
          <a:p>
            <a:pPr algn="just">
              <a:spcBef>
                <a:spcPts val="0"/>
              </a:spcBef>
              <a:tabLst>
                <a:tab pos="342900" algn="l"/>
                <a:tab pos="685800" algn="l"/>
              </a:tabLst>
            </a:pPr>
            <a:r>
              <a:rPr lang="en-US" sz="2800" dirty="0">
                <a:ea typeface="Times New Roman" panose="02020603050405020304" pitchFamily="18" charset="0"/>
              </a:rPr>
              <a:t>Signature required by conservation district and grant recipient</a:t>
            </a:r>
          </a:p>
          <a:p>
            <a:pPr algn="just">
              <a:spcBef>
                <a:spcPts val="0"/>
              </a:spcBef>
              <a:tabLst>
                <a:tab pos="342900" algn="l"/>
                <a:tab pos="685800" algn="l"/>
              </a:tabLst>
            </a:pPr>
            <a:endParaRPr lang="en-US" sz="2800" dirty="0">
              <a:ea typeface="Times New Roman" panose="02020603050405020304" pitchFamily="18" charset="0"/>
            </a:endParaRPr>
          </a:p>
          <a:p>
            <a:pPr algn="just">
              <a:spcBef>
                <a:spcPts val="0"/>
              </a:spcBef>
              <a:tabLst>
                <a:tab pos="342900" algn="l"/>
                <a:tab pos="685800" algn="l"/>
              </a:tabLst>
            </a:pPr>
            <a:r>
              <a:rPr lang="en-US" sz="2800" dirty="0">
                <a:ea typeface="Times New Roman" panose="02020603050405020304" pitchFamily="18" charset="0"/>
              </a:rPr>
              <a:t>No work done before a DGLVR contract is signed can be paid for with DGLVR funds</a:t>
            </a:r>
          </a:p>
          <a:p>
            <a:pPr lvl="1" algn="just">
              <a:spcBef>
                <a:spcPts val="0"/>
              </a:spcBef>
              <a:tabLst>
                <a:tab pos="342900" algn="l"/>
                <a:tab pos="685800" algn="l"/>
              </a:tabLst>
            </a:pPr>
            <a:r>
              <a:rPr lang="en-US" dirty="0">
                <a:ea typeface="Times New Roman" panose="02020603050405020304" pitchFamily="18" charset="0"/>
              </a:rPr>
              <a:t>Preparation or design costs such as engineering or surveying that are incurred before the contract is signed are not eligible for grant reimbursement but can be counted as in-kind. </a:t>
            </a:r>
          </a:p>
        </p:txBody>
      </p:sp>
    </p:spTree>
    <p:extLst>
      <p:ext uri="{BB962C8B-B14F-4D97-AF65-F5344CB8AC3E}">
        <p14:creationId xmlns:p14="http://schemas.microsoft.com/office/powerpoint/2010/main" val="5737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Contract</a:t>
            </a:r>
          </a:p>
        </p:txBody>
      </p:sp>
      <p:sp>
        <p:nvSpPr>
          <p:cNvPr id="12" name="Down Arrow 11"/>
          <p:cNvSpPr/>
          <p:nvPr/>
        </p:nvSpPr>
        <p:spPr>
          <a:xfrm rot="17777661">
            <a:off x="5904453" y="4890902"/>
            <a:ext cx="383095" cy="798032"/>
          </a:xfrm>
          <a:prstGeom prst="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p:nvSpPr>
        <p:spPr>
          <a:xfrm>
            <a:off x="4648201" y="-1524000"/>
            <a:ext cx="4581349" cy="400110"/>
          </a:xfrm>
          <a:prstGeom prst="rect">
            <a:avLst/>
          </a:prstGeom>
          <a:solidFill>
            <a:srgbClr val="FFFF00"/>
          </a:solidFill>
          <a:ln>
            <a:solidFill>
              <a:schemeClr val="tx1"/>
            </a:solidFill>
          </a:ln>
        </p:spPr>
        <p:txBody>
          <a:bodyPr wrap="square">
            <a:spAutoFit/>
          </a:bodyPr>
          <a:lstStyle/>
          <a:p>
            <a:pPr algn="ctr"/>
            <a:r>
              <a:rPr lang="en-US" sz="2000" b="1" dirty="0">
                <a:solidFill>
                  <a:srgbClr val="FF0000"/>
                </a:solidFill>
                <a:latin typeface="Calibri"/>
              </a:rPr>
              <a:t>Grant App Instructions, Sample Sketch</a:t>
            </a:r>
            <a:endParaRPr lang="en-US" sz="2000" dirty="0">
              <a:solidFill>
                <a:srgbClr val="FF0000"/>
              </a:solidFill>
              <a:latin typeface="Calibri"/>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780456">
            <a:off x="2285692" y="932222"/>
            <a:ext cx="4342133" cy="6019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937238">
            <a:off x="6008991" y="764249"/>
            <a:ext cx="4105364" cy="6176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Rounded Rectangle 10"/>
          <p:cNvSpPr/>
          <p:nvPr/>
        </p:nvSpPr>
        <p:spPr>
          <a:xfrm>
            <a:off x="4343400" y="5562600"/>
            <a:ext cx="3352800" cy="1021556"/>
          </a:xfrm>
          <a:prstGeom prst="roundRect">
            <a:avLst/>
          </a:prstGeom>
          <a:solidFill>
            <a:srgbClr val="00B0F0"/>
          </a:solidFill>
          <a:ln w="28575">
            <a:solidFill>
              <a:schemeClr val="tx1"/>
            </a:solidFill>
          </a:ln>
        </p:spPr>
        <p:txBody>
          <a:bodyPr wrap="square">
            <a:spAutoFit/>
          </a:bodyPr>
          <a:lstStyle/>
          <a:p>
            <a:pPr algn="ctr"/>
            <a:r>
              <a:rPr lang="en-US" b="1" dirty="0">
                <a:solidFill>
                  <a:sysClr val="windowText" lastClr="000000"/>
                </a:solidFill>
                <a:latin typeface="Calibri"/>
              </a:rPr>
              <a:t>Available at</a:t>
            </a:r>
            <a:endParaRPr lang="en-US" sz="1400" dirty="0">
              <a:solidFill>
                <a:sysClr val="windowText" lastClr="000000"/>
              </a:solidFill>
              <a:latin typeface="Calibri"/>
            </a:endParaRPr>
          </a:p>
          <a:p>
            <a:pPr algn="ctr"/>
            <a:r>
              <a:rPr lang="en-US" b="1" dirty="0">
                <a:solidFill>
                  <a:sysClr val="windowText" lastClr="000000"/>
                </a:solidFill>
                <a:latin typeface="Calibri"/>
                <a:hlinkClick r:id="rId5"/>
              </a:rPr>
              <a:t>https://dirtandgravel.psu.edu/</a:t>
            </a:r>
            <a:r>
              <a:rPr lang="en-US" b="1" dirty="0">
                <a:solidFill>
                  <a:sysClr val="windowText" lastClr="000000"/>
                </a:solidFill>
                <a:latin typeface="Calibri"/>
              </a:rPr>
              <a:t> </a:t>
            </a:r>
            <a:br>
              <a:rPr lang="en-US" b="1" dirty="0">
                <a:solidFill>
                  <a:sysClr val="windowText" lastClr="000000"/>
                </a:solidFill>
                <a:latin typeface="Calibri"/>
              </a:rPr>
            </a:br>
            <a:r>
              <a:rPr lang="en-US" b="1" dirty="0">
                <a:solidFill>
                  <a:sysClr val="windowText" lastClr="000000"/>
                </a:solidFill>
                <a:latin typeface="Calibri"/>
              </a:rPr>
              <a:t>and generated in GIS</a:t>
            </a:r>
          </a:p>
        </p:txBody>
      </p:sp>
      <p:sp>
        <p:nvSpPr>
          <p:cNvPr id="13"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3. CD Role</a:t>
            </a:r>
          </a:p>
        </p:txBody>
      </p:sp>
    </p:spTree>
    <p:extLst>
      <p:ext uri="{BB962C8B-B14F-4D97-AF65-F5344CB8AC3E}">
        <p14:creationId xmlns:p14="http://schemas.microsoft.com/office/powerpoint/2010/main" val="39660683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5" name="Subtitle 2"/>
          <p:cNvSpPr>
            <a:spLocks noGrp="1"/>
          </p:cNvSpPr>
          <p:nvPr>
            <p:ph type="subTitle" idx="1"/>
          </p:nvPr>
        </p:nvSpPr>
        <p:spPr>
          <a:xfrm>
            <a:off x="850605" y="762000"/>
            <a:ext cx="9950920" cy="5791200"/>
          </a:xfrm>
        </p:spPr>
        <p:txBody>
          <a:bodyPr>
            <a:normAutofit/>
          </a:bodyPr>
          <a:lstStyle/>
          <a:p>
            <a:pPr marL="0" indent="0">
              <a:buNone/>
            </a:pPr>
            <a:r>
              <a:rPr lang="en-US" b="1" u="sng" dirty="0"/>
              <a:t>Dispersing Funds to Grant Recipients</a:t>
            </a:r>
          </a:p>
          <a:p>
            <a:r>
              <a:rPr lang="en-US" dirty="0"/>
              <a:t>Districts can advance up to 50% of contract amount to grant recipients</a:t>
            </a:r>
          </a:p>
          <a:p>
            <a:r>
              <a:rPr lang="en-US" dirty="0"/>
              <a:t>At least 30% of contract amount must be retained until project completion</a:t>
            </a:r>
          </a:p>
          <a:p>
            <a:r>
              <a:rPr lang="en-US" dirty="0"/>
              <a:t>Conservation districts should develop individual policies regarding payment to grantees</a:t>
            </a:r>
          </a:p>
          <a:p>
            <a:r>
              <a:rPr lang="en-US" dirty="0"/>
              <a:t>Written schedule of payments is included in contract</a:t>
            </a:r>
          </a:p>
          <a:p>
            <a:pPr marL="457200" lvl="1" indent="0">
              <a:buNone/>
            </a:pPr>
            <a:endParaRPr lang="en-US" dirty="0"/>
          </a:p>
          <a:p>
            <a:pPr lvl="0"/>
            <a:endParaRPr lang="en-US" dirty="0"/>
          </a:p>
        </p:txBody>
      </p:sp>
      <p:sp>
        <p:nvSpPr>
          <p:cNvPr id="6" name="Title 1">
            <a:extLst>
              <a:ext uri="{FF2B5EF4-FFF2-40B4-BE49-F238E27FC236}">
                <a16:creationId xmlns:a16="http://schemas.microsoft.com/office/drawing/2014/main" id="{9CA2B812-BCE7-41AC-B69D-CE93284DF472}"/>
              </a:ext>
            </a:extLst>
          </p:cNvPr>
          <p:cNvSpPr txBox="1">
            <a:spLocks/>
          </p:cNvSpPr>
          <p:nvPr/>
        </p:nvSpPr>
        <p:spPr>
          <a:xfrm>
            <a:off x="4857925" y="-11575"/>
            <a:ext cx="5943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defRPr/>
            </a:pPr>
            <a:r>
              <a:rPr lang="en-US">
                <a:solidFill>
                  <a:prstClr val="black"/>
                </a:solidFill>
                <a:latin typeface="Calibri"/>
              </a:rPr>
              <a:t>3.5 Dispersing Funds to Grant Recipients</a:t>
            </a:r>
          </a:p>
        </p:txBody>
      </p:sp>
    </p:spTree>
    <p:extLst>
      <p:ext uri="{BB962C8B-B14F-4D97-AF65-F5344CB8AC3E}">
        <p14:creationId xmlns:p14="http://schemas.microsoft.com/office/powerpoint/2010/main" val="30393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sz="2000" dirty="0">
                <a:solidFill>
                  <a:srgbClr val="FFFFCC"/>
                </a:solidFill>
              </a:rPr>
              <a:t>Chap 3. CD Role</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3.4.5: Project Funds</a:t>
            </a:r>
          </a:p>
        </p:txBody>
      </p:sp>
      <p:sp>
        <p:nvSpPr>
          <p:cNvPr id="11" name="Arrow: Right 10">
            <a:extLst>
              <a:ext uri="{FF2B5EF4-FFF2-40B4-BE49-F238E27FC236}">
                <a16:creationId xmlns:a16="http://schemas.microsoft.com/office/drawing/2014/main" id="{7003F8D0-668C-4070-8622-391D77AC1154}"/>
              </a:ext>
            </a:extLst>
          </p:cNvPr>
          <p:cNvSpPr/>
          <p:nvPr/>
        </p:nvSpPr>
        <p:spPr>
          <a:xfrm>
            <a:off x="2407209"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6623B5B-3782-4C04-A2A5-5AF4EDAF8A0D}"/>
              </a:ext>
            </a:extLst>
          </p:cNvPr>
          <p:cNvGrpSpPr/>
          <p:nvPr/>
        </p:nvGrpSpPr>
        <p:grpSpPr>
          <a:xfrm>
            <a:off x="382266" y="635193"/>
            <a:ext cx="1654088" cy="3364259"/>
            <a:chOff x="590301" y="3681942"/>
            <a:chExt cx="1654088" cy="3364259"/>
          </a:xfrm>
        </p:grpSpPr>
        <p:pic>
          <p:nvPicPr>
            <p:cNvPr id="29" name="Picture 28">
              <a:extLst>
                <a:ext uri="{FF2B5EF4-FFF2-40B4-BE49-F238E27FC236}">
                  <a16:creationId xmlns:a16="http://schemas.microsoft.com/office/drawing/2014/main" id="{032A3690-4A27-402A-B6CB-89C6D7241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C85CC220-AF0F-4268-B0C0-A6E79F816D8C}"/>
                </a:ext>
              </a:extLst>
            </p:cNvPr>
            <p:cNvSpPr txBox="1"/>
            <p:nvPr/>
          </p:nvSpPr>
          <p:spPr>
            <a:xfrm>
              <a:off x="791815" y="6215204"/>
              <a:ext cx="1322874" cy="830997"/>
            </a:xfrm>
            <a:prstGeom prst="rect">
              <a:avLst/>
            </a:prstGeom>
            <a:noFill/>
          </p:spPr>
          <p:txBody>
            <a:bodyPr wrap="square" rtlCol="0">
              <a:spAutoFit/>
            </a:bodyPr>
            <a:lstStyle/>
            <a:p>
              <a:r>
                <a:rPr lang="en-US" sz="2400" b="1" dirty="0"/>
                <a:t>Contract(signed)</a:t>
              </a:r>
            </a:p>
          </p:txBody>
        </p:sp>
      </p:grpSp>
      <p:sp>
        <p:nvSpPr>
          <p:cNvPr id="35" name="Arrow: Right 34">
            <a:extLst>
              <a:ext uri="{FF2B5EF4-FFF2-40B4-BE49-F238E27FC236}">
                <a16:creationId xmlns:a16="http://schemas.microsoft.com/office/drawing/2014/main" id="{E4E37669-5305-4733-B565-30140355D0F1}"/>
              </a:ext>
            </a:extLst>
          </p:cNvPr>
          <p:cNvSpPr/>
          <p:nvPr/>
        </p:nvSpPr>
        <p:spPr>
          <a:xfrm rot="2067820">
            <a:off x="6963621" y="1888547"/>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D7B75DC2-6D13-4D39-886D-F97BE03CC19C}"/>
              </a:ext>
            </a:extLst>
          </p:cNvPr>
          <p:cNvGrpSpPr/>
          <p:nvPr/>
        </p:nvGrpSpPr>
        <p:grpSpPr>
          <a:xfrm>
            <a:off x="3279271" y="868169"/>
            <a:ext cx="3109435" cy="2351719"/>
            <a:chOff x="3279271" y="868169"/>
            <a:chExt cx="3109435" cy="2351719"/>
          </a:xfrm>
        </p:grpSpPr>
        <p:pic>
          <p:nvPicPr>
            <p:cNvPr id="49" name="Graphic 48" descr="Money">
              <a:extLst>
                <a:ext uri="{FF2B5EF4-FFF2-40B4-BE49-F238E27FC236}">
                  <a16:creationId xmlns:a16="http://schemas.microsoft.com/office/drawing/2014/main" id="{39070C12-9743-4962-B6D8-67804A6F7B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1949" y="868169"/>
              <a:ext cx="1383373" cy="1383373"/>
            </a:xfrm>
            <a:prstGeom prst="rect">
              <a:avLst/>
            </a:prstGeom>
          </p:spPr>
        </p:pic>
        <p:sp>
          <p:nvSpPr>
            <p:cNvPr id="55" name="TextBox 54">
              <a:extLst>
                <a:ext uri="{FF2B5EF4-FFF2-40B4-BE49-F238E27FC236}">
                  <a16:creationId xmlns:a16="http://schemas.microsoft.com/office/drawing/2014/main" id="{C34C4761-158A-44FA-AF68-BD749E781539}"/>
                </a:ext>
              </a:extLst>
            </p:cNvPr>
            <p:cNvSpPr txBox="1"/>
            <p:nvPr/>
          </p:nvSpPr>
          <p:spPr>
            <a:xfrm>
              <a:off x="3279271" y="2388891"/>
              <a:ext cx="3109435" cy="830997"/>
            </a:xfrm>
            <a:prstGeom prst="rect">
              <a:avLst/>
            </a:prstGeom>
            <a:noFill/>
          </p:spPr>
          <p:txBody>
            <a:bodyPr wrap="square" rtlCol="0">
              <a:spAutoFit/>
            </a:bodyPr>
            <a:lstStyle/>
            <a:p>
              <a:pPr algn="ctr"/>
              <a:r>
                <a:rPr lang="en-US" sz="2400" b="1" dirty="0"/>
                <a:t>Advance Payment </a:t>
              </a:r>
            </a:p>
            <a:p>
              <a:pPr algn="ctr"/>
              <a:r>
                <a:rPr lang="en-US" sz="2400" b="1" dirty="0"/>
                <a:t>(up to 50% of contract)</a:t>
              </a:r>
            </a:p>
          </p:txBody>
        </p:sp>
      </p:grpSp>
      <p:grpSp>
        <p:nvGrpSpPr>
          <p:cNvPr id="64" name="Group 63">
            <a:extLst>
              <a:ext uri="{FF2B5EF4-FFF2-40B4-BE49-F238E27FC236}">
                <a16:creationId xmlns:a16="http://schemas.microsoft.com/office/drawing/2014/main" id="{46C8618F-473E-4C32-87F2-50217E15FEAD}"/>
              </a:ext>
            </a:extLst>
          </p:cNvPr>
          <p:cNvGrpSpPr/>
          <p:nvPr/>
        </p:nvGrpSpPr>
        <p:grpSpPr>
          <a:xfrm>
            <a:off x="-215533" y="3449651"/>
            <a:ext cx="8439586" cy="3296523"/>
            <a:chOff x="10081" y="3466875"/>
            <a:chExt cx="8439586" cy="3296523"/>
          </a:xfrm>
        </p:grpSpPr>
        <p:sp>
          <p:nvSpPr>
            <p:cNvPr id="24" name="Arrow: Right 23">
              <a:extLst>
                <a:ext uri="{FF2B5EF4-FFF2-40B4-BE49-F238E27FC236}">
                  <a16:creationId xmlns:a16="http://schemas.microsoft.com/office/drawing/2014/main" id="{71E877F5-39C6-42CA-B681-75A11AE71395}"/>
                </a:ext>
              </a:extLst>
            </p:cNvPr>
            <p:cNvSpPr/>
            <p:nvPr/>
          </p:nvSpPr>
          <p:spPr>
            <a:xfrm rot="8582073">
              <a:off x="7342227" y="4394083"/>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3D6FC423-29B4-420E-898B-6B98820DFA36}"/>
                </a:ext>
              </a:extLst>
            </p:cNvPr>
            <p:cNvGrpSpPr/>
            <p:nvPr/>
          </p:nvGrpSpPr>
          <p:grpSpPr>
            <a:xfrm>
              <a:off x="4927269" y="3466875"/>
              <a:ext cx="2120762" cy="3111858"/>
              <a:chOff x="9560331" y="3258799"/>
              <a:chExt cx="2120762" cy="3111858"/>
            </a:xfrm>
          </p:grpSpPr>
          <p:sp>
            <p:nvSpPr>
              <p:cNvPr id="20" name="TextBox 19">
                <a:extLst>
                  <a:ext uri="{FF2B5EF4-FFF2-40B4-BE49-F238E27FC236}">
                    <a16:creationId xmlns:a16="http://schemas.microsoft.com/office/drawing/2014/main" id="{0A58F5B5-6321-4AB4-8934-6F670362DEDF}"/>
                  </a:ext>
                </a:extLst>
              </p:cNvPr>
              <p:cNvSpPr txBox="1"/>
              <p:nvPr/>
            </p:nvSpPr>
            <p:spPr>
              <a:xfrm>
                <a:off x="9560331" y="5539660"/>
                <a:ext cx="2120762" cy="830997"/>
              </a:xfrm>
              <a:prstGeom prst="rect">
                <a:avLst/>
              </a:prstGeom>
              <a:noFill/>
            </p:spPr>
            <p:txBody>
              <a:bodyPr wrap="square" rtlCol="0">
                <a:spAutoFit/>
              </a:bodyPr>
              <a:lstStyle/>
              <a:p>
                <a:pPr algn="ctr"/>
                <a:r>
                  <a:rPr lang="en-US" sz="2400" b="1" dirty="0"/>
                  <a:t>Contract Amendments?</a:t>
                </a:r>
              </a:p>
            </p:txBody>
          </p:sp>
          <p:pic>
            <p:nvPicPr>
              <p:cNvPr id="44" name="Picture 43">
                <a:extLst>
                  <a:ext uri="{FF2B5EF4-FFF2-40B4-BE49-F238E27FC236}">
                    <a16:creationId xmlns:a16="http://schemas.microsoft.com/office/drawing/2014/main" id="{9922BB53-0AAD-47A5-86DC-04705589D2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38053" y="3258799"/>
                <a:ext cx="1565318" cy="2023564"/>
              </a:xfrm>
              <a:prstGeom prst="rect">
                <a:avLst/>
              </a:prstGeom>
              <a:ln>
                <a:noFill/>
              </a:ln>
              <a:effectLst>
                <a:outerShdw blurRad="292100" dist="139700" dir="2700000" algn="tl" rotWithShape="0">
                  <a:srgbClr val="333333">
                    <a:alpha val="65000"/>
                  </a:srgbClr>
                </a:outerShdw>
              </a:effectLst>
            </p:spPr>
          </p:pic>
        </p:grpSp>
        <p:sp>
          <p:nvSpPr>
            <p:cNvPr id="57" name="TextBox 56">
              <a:extLst>
                <a:ext uri="{FF2B5EF4-FFF2-40B4-BE49-F238E27FC236}">
                  <a16:creationId xmlns:a16="http://schemas.microsoft.com/office/drawing/2014/main" id="{0BB85892-49FF-45F2-B595-01AC736ACA2D}"/>
                </a:ext>
              </a:extLst>
            </p:cNvPr>
            <p:cNvSpPr txBox="1"/>
            <p:nvPr/>
          </p:nvSpPr>
          <p:spPr>
            <a:xfrm>
              <a:off x="10081" y="5563069"/>
              <a:ext cx="4917188" cy="1200329"/>
            </a:xfrm>
            <a:prstGeom prst="rect">
              <a:avLst/>
            </a:prstGeom>
            <a:noFill/>
          </p:spPr>
          <p:txBody>
            <a:bodyPr wrap="square" rtlCol="0">
              <a:spAutoFit/>
            </a:bodyPr>
            <a:lstStyle/>
            <a:p>
              <a:pPr algn="ctr"/>
              <a:r>
                <a:rPr lang="en-US" sz="2400" b="1" dirty="0"/>
                <a:t>Partial Payment?</a:t>
              </a:r>
            </a:p>
            <a:p>
              <a:pPr algn="ctr"/>
              <a:r>
                <a:rPr lang="en-US" sz="2400" b="1" dirty="0"/>
                <a:t>(up to 70% of contract on a cash expended basis)</a:t>
              </a:r>
            </a:p>
          </p:txBody>
        </p:sp>
        <p:pic>
          <p:nvPicPr>
            <p:cNvPr id="59" name="Graphic 58" descr="Money">
              <a:extLst>
                <a:ext uri="{FF2B5EF4-FFF2-40B4-BE49-F238E27FC236}">
                  <a16:creationId xmlns:a16="http://schemas.microsoft.com/office/drawing/2014/main" id="{CE528221-1C2E-43CC-A110-BB1E1B7A14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49362" y="3911076"/>
              <a:ext cx="1383373" cy="1383373"/>
            </a:xfrm>
            <a:prstGeom prst="rect">
              <a:avLst/>
            </a:prstGeom>
          </p:spPr>
        </p:pic>
      </p:grpSp>
      <p:grpSp>
        <p:nvGrpSpPr>
          <p:cNvPr id="8" name="Group 7">
            <a:extLst>
              <a:ext uri="{FF2B5EF4-FFF2-40B4-BE49-F238E27FC236}">
                <a16:creationId xmlns:a16="http://schemas.microsoft.com/office/drawing/2014/main" id="{C0AFF9E9-8ED8-4138-92C0-0807E90F83BD}"/>
              </a:ext>
            </a:extLst>
          </p:cNvPr>
          <p:cNvGrpSpPr/>
          <p:nvPr/>
        </p:nvGrpSpPr>
        <p:grpSpPr>
          <a:xfrm>
            <a:off x="8444106" y="1033909"/>
            <a:ext cx="3529984" cy="4371957"/>
            <a:chOff x="8412534" y="1047846"/>
            <a:chExt cx="3529984" cy="4371957"/>
          </a:xfrm>
        </p:grpSpPr>
        <p:pic>
          <p:nvPicPr>
            <p:cNvPr id="5" name="Picture 4">
              <a:extLst>
                <a:ext uri="{FF2B5EF4-FFF2-40B4-BE49-F238E27FC236}">
                  <a16:creationId xmlns:a16="http://schemas.microsoft.com/office/drawing/2014/main" id="{ECC07E4B-C291-AA2B-B483-9549A6C60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12534" y="1047846"/>
              <a:ext cx="3529984" cy="3813137"/>
            </a:xfrm>
            <a:prstGeom prst="rect">
              <a:avLst/>
            </a:prstGeom>
          </p:spPr>
        </p:pic>
        <p:sp>
          <p:nvSpPr>
            <p:cNvPr id="7" name="TextBox 6">
              <a:extLst>
                <a:ext uri="{FF2B5EF4-FFF2-40B4-BE49-F238E27FC236}">
                  <a16:creationId xmlns:a16="http://schemas.microsoft.com/office/drawing/2014/main" id="{6AB7B82D-9748-F4EA-C391-551E5279999B}"/>
                </a:ext>
              </a:extLst>
            </p:cNvPr>
            <p:cNvSpPr txBox="1"/>
            <p:nvPr/>
          </p:nvSpPr>
          <p:spPr>
            <a:xfrm>
              <a:off x="8516951" y="4958138"/>
              <a:ext cx="3109435" cy="461665"/>
            </a:xfrm>
            <a:prstGeom prst="rect">
              <a:avLst/>
            </a:prstGeom>
            <a:noFill/>
          </p:spPr>
          <p:txBody>
            <a:bodyPr wrap="square" rtlCol="0">
              <a:spAutoFit/>
            </a:bodyPr>
            <a:lstStyle/>
            <a:p>
              <a:pPr algn="ctr"/>
              <a:r>
                <a:rPr lang="en-US" sz="2400" b="1" dirty="0"/>
                <a:t>Start Project</a:t>
              </a:r>
            </a:p>
          </p:txBody>
        </p:sp>
      </p:grpSp>
    </p:spTree>
    <p:extLst>
      <p:ext uri="{BB962C8B-B14F-4D97-AF65-F5344CB8AC3E}">
        <p14:creationId xmlns:p14="http://schemas.microsoft.com/office/powerpoint/2010/main" val="36560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Contract Amendment</a:t>
            </a:r>
            <a:endParaRPr lang="en-US" b="0" dirty="0"/>
          </a:p>
        </p:txBody>
      </p:sp>
      <p:sp>
        <p:nvSpPr>
          <p:cNvPr id="3" name="Subtitle 2"/>
          <p:cNvSpPr>
            <a:spLocks noGrp="1"/>
          </p:cNvSpPr>
          <p:nvPr>
            <p:ph type="subTitle" idx="1"/>
          </p:nvPr>
        </p:nvSpPr>
        <p:spPr>
          <a:xfrm>
            <a:off x="593889" y="685800"/>
            <a:ext cx="5730713" cy="5791200"/>
          </a:xfrm>
        </p:spPr>
        <p:txBody>
          <a:bodyPr/>
          <a:lstStyle/>
          <a:p>
            <a:r>
              <a:rPr lang="en-US" b="1" dirty="0">
                <a:ea typeface="Times New Roman"/>
              </a:rPr>
              <a:t>If needed, a simple one-page amendment form can be used to: </a:t>
            </a:r>
          </a:p>
          <a:p>
            <a:pPr lvl="1"/>
            <a:r>
              <a:rPr lang="en-US" b="1" dirty="0">
                <a:ea typeface="Times New Roman"/>
              </a:rPr>
              <a:t>increase contract by up to 40%  </a:t>
            </a:r>
            <a:r>
              <a:rPr lang="en-US" b="1" i="1" dirty="0">
                <a:ea typeface="Times New Roman"/>
              </a:rPr>
              <a:t>(total of original contract)</a:t>
            </a:r>
          </a:p>
          <a:p>
            <a:pPr lvl="2"/>
            <a:r>
              <a:rPr lang="en-US" b="1" i="1" dirty="0">
                <a:ea typeface="Times New Roman"/>
              </a:rPr>
              <a:t>Or more with SCC permission</a:t>
            </a:r>
          </a:p>
          <a:p>
            <a:pPr lvl="1"/>
            <a:r>
              <a:rPr lang="en-US" b="1" dirty="0">
                <a:ea typeface="Times New Roman"/>
              </a:rPr>
              <a:t>extend completion date</a:t>
            </a:r>
            <a:endParaRPr lang="en-US" b="1" dirty="0">
              <a:solidFill>
                <a:srgbClr val="FF0000"/>
              </a:solidFill>
              <a:ea typeface="Times New Roman"/>
            </a:endParaRPr>
          </a:p>
          <a:p>
            <a:pPr lvl="1"/>
            <a:r>
              <a:rPr lang="en-US" b="1" dirty="0">
                <a:ea typeface="Times New Roman"/>
              </a:rPr>
              <a:t>Increase both funds and time</a:t>
            </a:r>
          </a:p>
        </p:txBody>
      </p:sp>
      <p:sp>
        <p:nvSpPr>
          <p:cNvPr id="7" name="Rounded Rectangle 6"/>
          <p:cNvSpPr/>
          <p:nvPr/>
        </p:nvSpPr>
        <p:spPr>
          <a:xfrm>
            <a:off x="2133600" y="5610344"/>
            <a:ext cx="3733800" cy="1123712"/>
          </a:xfrm>
          <a:prstGeom prst="roundRect">
            <a:avLst/>
          </a:prstGeom>
          <a:solidFill>
            <a:srgbClr val="00B0F0"/>
          </a:solidFill>
          <a:ln w="28575">
            <a:solidFill>
              <a:schemeClr val="tx1"/>
            </a:solidFill>
          </a:ln>
        </p:spPr>
        <p:txBody>
          <a:bodyPr wrap="square">
            <a:spAutoFit/>
          </a:bodyPr>
          <a:lstStyle/>
          <a:p>
            <a:pPr algn="ctr"/>
            <a:r>
              <a:rPr lang="en-US" sz="2000" b="1" dirty="0">
                <a:solidFill>
                  <a:sysClr val="windowText" lastClr="000000"/>
                </a:solidFill>
                <a:latin typeface="Calibri"/>
              </a:rPr>
              <a:t>Available at</a:t>
            </a:r>
            <a:endParaRPr lang="en-US" sz="1600" dirty="0">
              <a:solidFill>
                <a:sysClr val="windowText" lastClr="000000"/>
              </a:solidFill>
              <a:latin typeface="Calibri"/>
            </a:endParaRPr>
          </a:p>
          <a:p>
            <a:pPr algn="ctr"/>
            <a:r>
              <a:rPr lang="en-US" sz="2000" b="1" dirty="0">
                <a:solidFill>
                  <a:sysClr val="windowText" lastClr="000000"/>
                </a:solidFill>
                <a:latin typeface="Calibri"/>
                <a:hlinkClick r:id="rId3"/>
              </a:rPr>
              <a:t>https://dirtandgravel.psu.edu/</a:t>
            </a:r>
            <a:r>
              <a:rPr lang="en-US" sz="2000" b="1" dirty="0">
                <a:solidFill>
                  <a:sysClr val="windowText" lastClr="000000"/>
                </a:solidFill>
                <a:latin typeface="Calibri"/>
              </a:rPr>
              <a:t> </a:t>
            </a:r>
            <a:br>
              <a:rPr lang="en-US" sz="2000" b="1" dirty="0">
                <a:solidFill>
                  <a:sysClr val="windowText" lastClr="000000"/>
                </a:solidFill>
                <a:latin typeface="Calibri"/>
              </a:rPr>
            </a:br>
            <a:r>
              <a:rPr lang="en-US" sz="2000" b="1" dirty="0">
                <a:solidFill>
                  <a:sysClr val="windowText" lastClr="000000"/>
                </a:solidFill>
                <a:latin typeface="Calibri"/>
              </a:rPr>
              <a:t>and generated in GIS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3. CD Role</a:t>
            </a:r>
          </a:p>
        </p:txBody>
      </p:sp>
      <p:sp>
        <p:nvSpPr>
          <p:cNvPr id="10" name="Rectangle 9">
            <a:extLst>
              <a:ext uri="{FF2B5EF4-FFF2-40B4-BE49-F238E27FC236}">
                <a16:creationId xmlns:a16="http://schemas.microsoft.com/office/drawing/2014/main" id="{10C1A2F9-605E-49FB-9E48-50B7174705D7}"/>
              </a:ext>
            </a:extLst>
          </p:cNvPr>
          <p:cNvSpPr/>
          <p:nvPr/>
        </p:nvSpPr>
        <p:spPr>
          <a:xfrm>
            <a:off x="2215490" y="4991544"/>
            <a:ext cx="3570021" cy="523220"/>
          </a:xfrm>
          <a:prstGeom prst="rect">
            <a:avLst/>
          </a:prstGeom>
          <a:solidFill>
            <a:srgbClr val="FFFF00"/>
          </a:solidFill>
          <a:ln w="28575">
            <a:solidFill>
              <a:schemeClr val="tx1"/>
            </a:solidFill>
          </a:ln>
        </p:spPr>
        <p:txBody>
          <a:bodyPr wrap="square">
            <a:spAutoFit/>
          </a:bodyPr>
          <a:lstStyle/>
          <a:p>
            <a:pPr algn="ctr"/>
            <a:r>
              <a:rPr lang="en-US" sz="2800" b="1" dirty="0">
                <a:solidFill>
                  <a:sysClr val="windowText" lastClr="000000"/>
                </a:solidFill>
                <a:latin typeface="Calibri"/>
              </a:rPr>
              <a:t>Must Generate in GIS</a:t>
            </a:r>
            <a:endParaRPr lang="en-US" sz="2000" dirty="0">
              <a:solidFill>
                <a:sysClr val="windowText" lastClr="000000"/>
              </a:solidFill>
              <a:latin typeface="Calibri"/>
            </a:endParaRPr>
          </a:p>
        </p:txBody>
      </p:sp>
      <p:pic>
        <p:nvPicPr>
          <p:cNvPr id="4" name="Picture 3">
            <a:extLst>
              <a:ext uri="{FF2B5EF4-FFF2-40B4-BE49-F238E27FC236}">
                <a16:creationId xmlns:a16="http://schemas.microsoft.com/office/drawing/2014/main" id="{54A9D314-0925-4575-8192-981DF30B0D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4598" y="657501"/>
            <a:ext cx="4601067" cy="594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16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fontScale="92500"/>
          </a:bodyPr>
          <a:lstStyle/>
          <a:p>
            <a:pPr marL="0" indent="0">
              <a:buNone/>
            </a:pPr>
            <a:r>
              <a:rPr lang="en-US" sz="3200" b="1" u="sng" dirty="0"/>
              <a:t>Partial Project Payments</a:t>
            </a:r>
          </a:p>
          <a:p>
            <a:r>
              <a:rPr lang="en-US" sz="3200" dirty="0"/>
              <a:t>Grant funding can be provided to the grant recipient once project work is underway on a cash expended basis. </a:t>
            </a:r>
          </a:p>
          <a:p>
            <a:r>
              <a:rPr lang="en-US" sz="3200" dirty="0"/>
              <a:t>Total project payments cannot exceed 70% until after project completion.</a:t>
            </a:r>
          </a:p>
          <a:p>
            <a:r>
              <a:rPr lang="en-US" sz="3200" dirty="0"/>
              <a:t>The project participant must provide documentation to the conservation district that advanced funds and additional cash expended were spent on eligible expenses in order to receive subsequent payments. </a:t>
            </a:r>
          </a:p>
          <a:p>
            <a:pPr lvl="1"/>
            <a:endParaRPr lang="en-US" sz="28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62885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F13A20D6-F02A-9DE3-1F5D-A870D81F50A2}"/>
              </a:ext>
            </a:extLst>
          </p:cNvPr>
          <p:cNvSpPr txBox="1">
            <a:spLocks/>
          </p:cNvSpPr>
          <p:nvPr/>
        </p:nvSpPr>
        <p:spPr>
          <a:xfrm>
            <a:off x="200965" y="1294667"/>
            <a:ext cx="10085292" cy="489097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600"/>
              </a:spcBef>
              <a:buNone/>
              <a:defRPr/>
            </a:pPr>
            <a:r>
              <a:rPr lang="en-US" sz="3200" dirty="0">
                <a:solidFill>
                  <a:prstClr val="black"/>
                </a:solidFill>
                <a:latin typeface="Calibri"/>
                <a:ea typeface="Times New Roman"/>
              </a:rPr>
              <a:t>Example: </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$100,000 total contract amount</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$50,000 is advanced</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District receives receipts for $20,000 in materials costs.</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Can you provide another payment for $20,000?</a:t>
            </a:r>
          </a:p>
          <a:p>
            <a:pPr marL="457200" lvl="1" indent="0" algn="ctr">
              <a:spcBef>
                <a:spcPts val="600"/>
              </a:spcBef>
              <a:buNone/>
              <a:defRPr/>
            </a:pPr>
            <a:r>
              <a:rPr lang="en-US" sz="3600" b="1" u="sng" dirty="0">
                <a:solidFill>
                  <a:srgbClr val="FF0000"/>
                </a:solidFill>
                <a:latin typeface="Calibri"/>
                <a:ea typeface="Times New Roman"/>
              </a:rPr>
              <a:t>NO!</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Because the grant recipient still has $30,000 of the original advance</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An additional payment at this point would essentially be another advance, which is not allowed</a:t>
            </a:r>
          </a:p>
          <a:p>
            <a:pPr lvl="1">
              <a:spcBef>
                <a:spcPts val="600"/>
              </a:spcBef>
              <a:buFont typeface="Arial" panose="020B0604020202020204" pitchFamily="34" charset="0"/>
              <a:buChar char="•"/>
              <a:defRPr/>
            </a:pPr>
            <a:endParaRPr lang="en-US" sz="3200" dirty="0">
              <a:solidFill>
                <a:prstClr val="black"/>
              </a:solidFill>
              <a:latin typeface="Calibri"/>
              <a:ea typeface="Times New Roman"/>
            </a:endParaRPr>
          </a:p>
          <a:p>
            <a:pPr lvl="1">
              <a:spcBef>
                <a:spcPts val="0"/>
              </a:spcBef>
              <a:buFont typeface="Arial" panose="020B0604020202020204" pitchFamily="34" charset="0"/>
              <a:buChar char="•"/>
              <a:defRPr/>
            </a:pPr>
            <a:endParaRPr lang="en-US" dirty="0">
              <a:solidFill>
                <a:prstClr val="black"/>
              </a:solidFill>
              <a:latin typeface="Calibri"/>
              <a:ea typeface="Times New Roman"/>
            </a:endParaRPr>
          </a:p>
          <a:p>
            <a:pPr lvl="2">
              <a:spcBef>
                <a:spcPts val="0"/>
              </a:spcBef>
              <a:defRPr/>
            </a:pPr>
            <a:endParaRPr lang="en-US" sz="2800" dirty="0">
              <a:solidFill>
                <a:prstClr val="black"/>
              </a:solidFill>
              <a:latin typeface="Calibri"/>
              <a:ea typeface="Times New Roman"/>
            </a:endParaRPr>
          </a:p>
          <a:p>
            <a:pPr lvl="1">
              <a:spcBef>
                <a:spcPts val="0"/>
              </a:spcBef>
              <a:buFontTx/>
              <a:buChar char="-"/>
            </a:pPr>
            <a:endParaRPr lang="en-US" sz="3200"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p:txBody>
      </p:sp>
      <p:pic>
        <p:nvPicPr>
          <p:cNvPr id="8" name="Picture 7">
            <a:extLst>
              <a:ext uri="{FF2B5EF4-FFF2-40B4-BE49-F238E27FC236}">
                <a16:creationId xmlns:a16="http://schemas.microsoft.com/office/drawing/2014/main" id="{7E1BDB42-B6AC-FA9E-530B-8D28148718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3674543"/>
            <a:ext cx="804177" cy="685800"/>
          </a:xfrm>
          <a:prstGeom prst="rect">
            <a:avLst/>
          </a:prstGeom>
        </p:spPr>
      </p:pic>
      <p:pic>
        <p:nvPicPr>
          <p:cNvPr id="9" name="Picture 8">
            <a:extLst>
              <a:ext uri="{FF2B5EF4-FFF2-40B4-BE49-F238E27FC236}">
                <a16:creationId xmlns:a16="http://schemas.microsoft.com/office/drawing/2014/main" id="{64F52828-6677-7568-22BE-761B013ACA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144927" y="3674543"/>
            <a:ext cx="804177" cy="685800"/>
          </a:xfrm>
          <a:prstGeom prst="rect">
            <a:avLst/>
          </a:prstGeom>
        </p:spPr>
      </p:pic>
    </p:spTree>
    <p:extLst>
      <p:ext uri="{BB962C8B-B14F-4D97-AF65-F5344CB8AC3E}">
        <p14:creationId xmlns:p14="http://schemas.microsoft.com/office/powerpoint/2010/main" val="417638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F13A20D6-F02A-9DE3-1F5D-A870D81F50A2}"/>
              </a:ext>
            </a:extLst>
          </p:cNvPr>
          <p:cNvSpPr txBox="1">
            <a:spLocks/>
          </p:cNvSpPr>
          <p:nvPr/>
        </p:nvSpPr>
        <p:spPr>
          <a:xfrm>
            <a:off x="200965" y="1294667"/>
            <a:ext cx="10085292" cy="48909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600"/>
              </a:spcBef>
              <a:buNone/>
              <a:defRPr/>
            </a:pPr>
            <a:r>
              <a:rPr lang="en-US" sz="3200" dirty="0">
                <a:solidFill>
                  <a:prstClr val="black"/>
                </a:solidFill>
                <a:latin typeface="Calibri"/>
                <a:ea typeface="Times New Roman"/>
              </a:rPr>
              <a:t>Example: </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$100,000 total contract amount</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$50,000 is advanced</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District receives receipts for $70,000 in materials costs.</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Can you provide another payment for $20,000?</a:t>
            </a:r>
          </a:p>
          <a:p>
            <a:pPr marL="457200" lvl="1" indent="0" algn="ctr">
              <a:spcBef>
                <a:spcPts val="600"/>
              </a:spcBef>
              <a:buNone/>
              <a:defRPr/>
            </a:pPr>
            <a:r>
              <a:rPr lang="en-US" sz="3600" b="1" u="sng" dirty="0">
                <a:solidFill>
                  <a:srgbClr val="92D050"/>
                </a:solidFill>
                <a:ea typeface="Times New Roman"/>
              </a:rPr>
              <a:t>YES!</a:t>
            </a:r>
          </a:p>
          <a:p>
            <a:pPr lvl="1">
              <a:spcBef>
                <a:spcPts val="600"/>
              </a:spcBef>
              <a:buFont typeface="Arial" panose="020B0604020202020204" pitchFamily="34" charset="0"/>
              <a:buChar char="•"/>
              <a:defRPr/>
            </a:pPr>
            <a:r>
              <a:rPr lang="en-US" sz="3200" dirty="0">
                <a:solidFill>
                  <a:prstClr val="black"/>
                </a:solidFill>
                <a:ea typeface="Times New Roman"/>
              </a:rPr>
              <a:t>Because the grant recipient has spent the original advance, plus an additional $20,000</a:t>
            </a:r>
          </a:p>
          <a:p>
            <a:pPr lvl="1">
              <a:spcBef>
                <a:spcPts val="600"/>
              </a:spcBef>
              <a:buFont typeface="Arial" panose="020B0604020202020204" pitchFamily="34" charset="0"/>
              <a:buChar char="•"/>
              <a:defRPr/>
            </a:pPr>
            <a:endParaRPr lang="en-US" sz="3200" dirty="0">
              <a:solidFill>
                <a:prstClr val="black"/>
              </a:solidFill>
              <a:latin typeface="Calibri"/>
              <a:ea typeface="Times New Roman"/>
            </a:endParaRPr>
          </a:p>
          <a:p>
            <a:pPr lvl="1">
              <a:spcBef>
                <a:spcPts val="0"/>
              </a:spcBef>
              <a:buFont typeface="Arial" panose="020B0604020202020204" pitchFamily="34" charset="0"/>
              <a:buChar char="•"/>
              <a:defRPr/>
            </a:pPr>
            <a:endParaRPr lang="en-US" dirty="0">
              <a:solidFill>
                <a:prstClr val="black"/>
              </a:solidFill>
              <a:latin typeface="Calibri"/>
              <a:ea typeface="Times New Roman"/>
            </a:endParaRPr>
          </a:p>
          <a:p>
            <a:pPr lvl="2">
              <a:spcBef>
                <a:spcPts val="0"/>
              </a:spcBef>
              <a:defRPr/>
            </a:pPr>
            <a:endParaRPr lang="en-US" sz="2800" dirty="0">
              <a:solidFill>
                <a:prstClr val="black"/>
              </a:solidFill>
              <a:latin typeface="Calibri"/>
              <a:ea typeface="Times New Roman"/>
            </a:endParaRPr>
          </a:p>
          <a:p>
            <a:pPr lvl="1">
              <a:spcBef>
                <a:spcPts val="0"/>
              </a:spcBef>
              <a:buFontTx/>
              <a:buChar char="-"/>
            </a:pPr>
            <a:endParaRPr lang="en-US" sz="3200"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p:txBody>
      </p:sp>
    </p:spTree>
    <p:extLst>
      <p:ext uri="{BB962C8B-B14F-4D97-AF65-F5344CB8AC3E}">
        <p14:creationId xmlns:p14="http://schemas.microsoft.com/office/powerpoint/2010/main" val="25878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F13A20D6-F02A-9DE3-1F5D-A870D81F50A2}"/>
              </a:ext>
            </a:extLst>
          </p:cNvPr>
          <p:cNvSpPr txBox="1">
            <a:spLocks/>
          </p:cNvSpPr>
          <p:nvPr/>
        </p:nvSpPr>
        <p:spPr>
          <a:xfrm>
            <a:off x="200965" y="1294667"/>
            <a:ext cx="10085292" cy="489097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600"/>
              </a:spcBef>
              <a:buNone/>
              <a:defRPr/>
            </a:pPr>
            <a:r>
              <a:rPr lang="en-US" sz="3200" dirty="0">
                <a:solidFill>
                  <a:prstClr val="black"/>
                </a:solidFill>
                <a:latin typeface="Calibri"/>
                <a:ea typeface="Times New Roman"/>
              </a:rPr>
              <a:t>Example: </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$100,000 total contract amount</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$50,000 is advanced</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District receives receipts for $80,000 in materials costs.</a:t>
            </a:r>
          </a:p>
          <a:p>
            <a:pPr lvl="1">
              <a:spcBef>
                <a:spcPts val="600"/>
              </a:spcBef>
              <a:buFont typeface="Arial" panose="020B0604020202020204" pitchFamily="34" charset="0"/>
              <a:buChar char="•"/>
              <a:defRPr/>
            </a:pPr>
            <a:r>
              <a:rPr lang="en-US" sz="3200" dirty="0">
                <a:solidFill>
                  <a:prstClr val="black"/>
                </a:solidFill>
                <a:latin typeface="Calibri"/>
                <a:ea typeface="Times New Roman"/>
              </a:rPr>
              <a:t>Can you provide another payment for $30,000?</a:t>
            </a:r>
          </a:p>
          <a:p>
            <a:pPr marL="457200" lvl="1" indent="0" algn="ctr">
              <a:spcBef>
                <a:spcPts val="600"/>
              </a:spcBef>
              <a:buNone/>
              <a:defRPr/>
            </a:pPr>
            <a:r>
              <a:rPr lang="en-US" sz="3600" b="1" u="sng" dirty="0">
                <a:solidFill>
                  <a:srgbClr val="FF0000"/>
                </a:solidFill>
                <a:latin typeface="Calibri"/>
                <a:ea typeface="Times New Roman"/>
              </a:rPr>
              <a:t>NO!</a:t>
            </a:r>
          </a:p>
          <a:p>
            <a:pPr lvl="1">
              <a:spcBef>
                <a:spcPts val="600"/>
              </a:spcBef>
              <a:buFont typeface="Arial" panose="020B0604020202020204" pitchFamily="34" charset="0"/>
              <a:buChar char="•"/>
              <a:defRPr/>
            </a:pPr>
            <a:r>
              <a:rPr lang="en-US" sz="3200" dirty="0">
                <a:solidFill>
                  <a:prstClr val="black"/>
                </a:solidFill>
                <a:ea typeface="Times New Roman"/>
              </a:rPr>
              <a:t>Because you have to retain at least 30% of the contract for final payment</a:t>
            </a:r>
          </a:p>
          <a:p>
            <a:pPr lvl="1">
              <a:spcBef>
                <a:spcPts val="600"/>
              </a:spcBef>
              <a:buFont typeface="Arial" panose="020B0604020202020204" pitchFamily="34" charset="0"/>
              <a:buChar char="•"/>
              <a:defRPr/>
            </a:pPr>
            <a:r>
              <a:rPr lang="en-US" sz="3200" dirty="0">
                <a:solidFill>
                  <a:prstClr val="black"/>
                </a:solidFill>
                <a:ea typeface="Times New Roman"/>
              </a:rPr>
              <a:t>You can make a partial payment of $20,000. </a:t>
            </a:r>
          </a:p>
          <a:p>
            <a:pPr lvl="1">
              <a:spcBef>
                <a:spcPts val="600"/>
              </a:spcBef>
              <a:buFont typeface="Arial" panose="020B0604020202020204" pitchFamily="34" charset="0"/>
              <a:buChar char="•"/>
              <a:defRPr/>
            </a:pPr>
            <a:r>
              <a:rPr lang="en-US" sz="3200" dirty="0">
                <a:solidFill>
                  <a:prstClr val="black"/>
                </a:solidFill>
                <a:ea typeface="Times New Roman"/>
              </a:rPr>
              <a:t>The other $10,000 is part of the final payment.</a:t>
            </a:r>
          </a:p>
          <a:p>
            <a:pPr marL="457200" lvl="1" indent="0">
              <a:spcBef>
                <a:spcPts val="600"/>
              </a:spcBef>
              <a:buNone/>
              <a:defRPr/>
            </a:pPr>
            <a:endParaRPr lang="en-US" sz="3200" dirty="0">
              <a:solidFill>
                <a:prstClr val="black"/>
              </a:solidFill>
              <a:latin typeface="Calibri"/>
              <a:ea typeface="Times New Roman"/>
            </a:endParaRPr>
          </a:p>
          <a:p>
            <a:pPr lvl="1">
              <a:spcBef>
                <a:spcPts val="0"/>
              </a:spcBef>
              <a:buFont typeface="Arial" panose="020B0604020202020204" pitchFamily="34" charset="0"/>
              <a:buChar char="•"/>
              <a:defRPr/>
            </a:pPr>
            <a:endParaRPr lang="en-US" dirty="0">
              <a:solidFill>
                <a:prstClr val="black"/>
              </a:solidFill>
              <a:latin typeface="Calibri"/>
              <a:ea typeface="Times New Roman"/>
            </a:endParaRPr>
          </a:p>
          <a:p>
            <a:pPr lvl="2">
              <a:spcBef>
                <a:spcPts val="0"/>
              </a:spcBef>
              <a:defRPr/>
            </a:pPr>
            <a:endParaRPr lang="en-US" sz="2800" dirty="0">
              <a:solidFill>
                <a:prstClr val="black"/>
              </a:solidFill>
              <a:latin typeface="Calibri"/>
              <a:ea typeface="Times New Roman"/>
            </a:endParaRPr>
          </a:p>
          <a:p>
            <a:pPr lvl="1">
              <a:spcBef>
                <a:spcPts val="0"/>
              </a:spcBef>
              <a:buFontTx/>
              <a:buChar char="-"/>
            </a:pPr>
            <a:endParaRPr lang="en-US" sz="3200"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a:p>
            <a:pPr marL="914400" lvl="2" indent="0">
              <a:spcBef>
                <a:spcPts val="0"/>
              </a:spcBef>
              <a:buNone/>
              <a:defRPr/>
            </a:pPr>
            <a:endParaRPr lang="en-US" sz="3200" b="1" dirty="0">
              <a:solidFill>
                <a:prstClr val="black"/>
              </a:solidFill>
              <a:latin typeface="Calibri"/>
              <a:ea typeface="Times New Roman"/>
            </a:endParaRPr>
          </a:p>
        </p:txBody>
      </p:sp>
      <p:pic>
        <p:nvPicPr>
          <p:cNvPr id="8" name="Picture 7">
            <a:extLst>
              <a:ext uri="{FF2B5EF4-FFF2-40B4-BE49-F238E27FC236}">
                <a16:creationId xmlns:a16="http://schemas.microsoft.com/office/drawing/2014/main" id="{7E1BDB42-B6AC-FA9E-530B-8D28148718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3674543"/>
            <a:ext cx="804177" cy="685800"/>
          </a:xfrm>
          <a:prstGeom prst="rect">
            <a:avLst/>
          </a:prstGeom>
        </p:spPr>
      </p:pic>
      <p:pic>
        <p:nvPicPr>
          <p:cNvPr id="9" name="Picture 8">
            <a:extLst>
              <a:ext uri="{FF2B5EF4-FFF2-40B4-BE49-F238E27FC236}">
                <a16:creationId xmlns:a16="http://schemas.microsoft.com/office/drawing/2014/main" id="{64F52828-6677-7568-22BE-761B013ACA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144927" y="3674543"/>
            <a:ext cx="804177" cy="685800"/>
          </a:xfrm>
          <a:prstGeom prst="rect">
            <a:avLst/>
          </a:prstGeom>
        </p:spPr>
      </p:pic>
    </p:spTree>
    <p:extLst>
      <p:ext uri="{BB962C8B-B14F-4D97-AF65-F5344CB8AC3E}">
        <p14:creationId xmlns:p14="http://schemas.microsoft.com/office/powerpoint/2010/main" val="401758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sz="2000" dirty="0">
                <a:solidFill>
                  <a:srgbClr val="FFFFCC"/>
                </a:solidFill>
              </a:rPr>
              <a:t>Chap 3. CD Role</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3.4.5: Project Funds</a:t>
            </a:r>
          </a:p>
        </p:txBody>
      </p:sp>
      <p:sp>
        <p:nvSpPr>
          <p:cNvPr id="11" name="Arrow: Right 10">
            <a:extLst>
              <a:ext uri="{FF2B5EF4-FFF2-40B4-BE49-F238E27FC236}">
                <a16:creationId xmlns:a16="http://schemas.microsoft.com/office/drawing/2014/main" id="{7003F8D0-668C-4070-8622-391D77AC1154}"/>
              </a:ext>
            </a:extLst>
          </p:cNvPr>
          <p:cNvSpPr/>
          <p:nvPr/>
        </p:nvSpPr>
        <p:spPr>
          <a:xfrm>
            <a:off x="3980828" y="1452696"/>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E4E37669-5305-4733-B565-30140355D0F1}"/>
              </a:ext>
            </a:extLst>
          </p:cNvPr>
          <p:cNvSpPr/>
          <p:nvPr/>
        </p:nvSpPr>
        <p:spPr>
          <a:xfrm>
            <a:off x="7876122" y="1471719"/>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E8A8FBD0-AA90-42C8-8D54-A979E4383829}"/>
              </a:ext>
            </a:extLst>
          </p:cNvPr>
          <p:cNvGrpSpPr/>
          <p:nvPr/>
        </p:nvGrpSpPr>
        <p:grpSpPr>
          <a:xfrm>
            <a:off x="268716" y="453824"/>
            <a:ext cx="3308375" cy="2420192"/>
            <a:chOff x="8724150" y="451388"/>
            <a:chExt cx="3308375" cy="2420192"/>
          </a:xfrm>
        </p:grpSpPr>
        <p:pic>
          <p:nvPicPr>
            <p:cNvPr id="9" name="Graphic 8" descr="Dump truck">
              <a:extLst>
                <a:ext uri="{FF2B5EF4-FFF2-40B4-BE49-F238E27FC236}">
                  <a16:creationId xmlns:a16="http://schemas.microsoft.com/office/drawing/2014/main" id="{EB945552-81AD-4598-8484-88AFDD1A981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24617" y="531268"/>
              <a:ext cx="1107440" cy="1107440"/>
            </a:xfrm>
            <a:prstGeom prst="rect">
              <a:avLst/>
            </a:prstGeom>
          </p:spPr>
        </p:pic>
        <p:pic>
          <p:nvPicPr>
            <p:cNvPr id="15" name="Graphic 14" descr="Bulldozer">
              <a:extLst>
                <a:ext uri="{FF2B5EF4-FFF2-40B4-BE49-F238E27FC236}">
                  <a16:creationId xmlns:a16="http://schemas.microsoft.com/office/drawing/2014/main" id="{A88F9375-C0E6-4CB8-9DDD-40716F2F872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25085" y="569062"/>
              <a:ext cx="1107440" cy="1107440"/>
            </a:xfrm>
            <a:prstGeom prst="rect">
              <a:avLst/>
            </a:prstGeom>
          </p:spPr>
        </p:pic>
        <p:pic>
          <p:nvPicPr>
            <p:cNvPr id="36" name="Graphic 35" descr="Excavator">
              <a:extLst>
                <a:ext uri="{FF2B5EF4-FFF2-40B4-BE49-F238E27FC236}">
                  <a16:creationId xmlns:a16="http://schemas.microsoft.com/office/drawing/2014/main" id="{372205C8-504B-4FF8-B89A-B2358C3C94E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24150" y="451388"/>
              <a:ext cx="1107440" cy="1107440"/>
            </a:xfrm>
            <a:prstGeom prst="rect">
              <a:avLst/>
            </a:prstGeom>
          </p:spPr>
        </p:pic>
        <p:sp>
          <p:nvSpPr>
            <p:cNvPr id="43" name="TextBox 42">
              <a:extLst>
                <a:ext uri="{FF2B5EF4-FFF2-40B4-BE49-F238E27FC236}">
                  <a16:creationId xmlns:a16="http://schemas.microsoft.com/office/drawing/2014/main" id="{8B44D40C-1DE3-4DDA-996D-8893276BF052}"/>
                </a:ext>
              </a:extLst>
            </p:cNvPr>
            <p:cNvSpPr txBox="1"/>
            <p:nvPr/>
          </p:nvSpPr>
          <p:spPr>
            <a:xfrm>
              <a:off x="8930309" y="1671251"/>
              <a:ext cx="3102216" cy="1200329"/>
            </a:xfrm>
            <a:prstGeom prst="rect">
              <a:avLst/>
            </a:prstGeom>
            <a:noFill/>
          </p:spPr>
          <p:txBody>
            <a:bodyPr wrap="square" rtlCol="0">
              <a:spAutoFit/>
            </a:bodyPr>
            <a:lstStyle/>
            <a:p>
              <a:r>
                <a:rPr lang="en-US" sz="2400" b="1" dirty="0"/>
                <a:t>Construction with conservation district inspection/oversight</a:t>
              </a:r>
            </a:p>
          </p:txBody>
        </p:sp>
      </p:grpSp>
      <p:sp>
        <p:nvSpPr>
          <p:cNvPr id="20" name="TextBox 19">
            <a:extLst>
              <a:ext uri="{FF2B5EF4-FFF2-40B4-BE49-F238E27FC236}">
                <a16:creationId xmlns:a16="http://schemas.microsoft.com/office/drawing/2014/main" id="{0A58F5B5-6321-4AB4-8934-6F670362DEDF}"/>
              </a:ext>
            </a:extLst>
          </p:cNvPr>
          <p:cNvSpPr txBox="1"/>
          <p:nvPr/>
        </p:nvSpPr>
        <p:spPr>
          <a:xfrm>
            <a:off x="5615062" y="665984"/>
            <a:ext cx="1749666" cy="2215991"/>
          </a:xfrm>
          <a:prstGeom prst="rect">
            <a:avLst/>
          </a:prstGeom>
          <a:noFill/>
        </p:spPr>
        <p:txBody>
          <a:bodyPr wrap="square" rtlCol="0">
            <a:spAutoFit/>
          </a:bodyPr>
          <a:lstStyle/>
          <a:p>
            <a:pPr algn="ctr"/>
            <a:r>
              <a:rPr lang="en-US" sz="13800" b="1" dirty="0"/>
              <a:t>?</a:t>
            </a:r>
          </a:p>
        </p:txBody>
      </p:sp>
      <p:grpSp>
        <p:nvGrpSpPr>
          <p:cNvPr id="76" name="Group 75">
            <a:extLst>
              <a:ext uri="{FF2B5EF4-FFF2-40B4-BE49-F238E27FC236}">
                <a16:creationId xmlns:a16="http://schemas.microsoft.com/office/drawing/2014/main" id="{99CEE8DD-C791-48AF-B178-CF8D47883934}"/>
              </a:ext>
            </a:extLst>
          </p:cNvPr>
          <p:cNvGrpSpPr/>
          <p:nvPr/>
        </p:nvGrpSpPr>
        <p:grpSpPr>
          <a:xfrm>
            <a:off x="7876122" y="665984"/>
            <a:ext cx="4917188" cy="2291240"/>
            <a:chOff x="7926663" y="630296"/>
            <a:chExt cx="4917188" cy="2291240"/>
          </a:xfrm>
        </p:grpSpPr>
        <p:sp>
          <p:nvSpPr>
            <p:cNvPr id="57" name="TextBox 56">
              <a:extLst>
                <a:ext uri="{FF2B5EF4-FFF2-40B4-BE49-F238E27FC236}">
                  <a16:creationId xmlns:a16="http://schemas.microsoft.com/office/drawing/2014/main" id="{0BB85892-49FF-45F2-B595-01AC736ACA2D}"/>
                </a:ext>
              </a:extLst>
            </p:cNvPr>
            <p:cNvSpPr txBox="1"/>
            <p:nvPr/>
          </p:nvSpPr>
          <p:spPr>
            <a:xfrm>
              <a:off x="7926663" y="2090539"/>
              <a:ext cx="4917188" cy="830997"/>
            </a:xfrm>
            <a:prstGeom prst="rect">
              <a:avLst/>
            </a:prstGeom>
            <a:noFill/>
          </p:spPr>
          <p:txBody>
            <a:bodyPr wrap="square" rtlCol="0">
              <a:spAutoFit/>
            </a:bodyPr>
            <a:lstStyle/>
            <a:p>
              <a:pPr algn="ctr"/>
              <a:r>
                <a:rPr lang="en-US" sz="2400" b="1" dirty="0"/>
                <a:t>Final Payment</a:t>
              </a:r>
            </a:p>
            <a:p>
              <a:pPr algn="ctr"/>
              <a:r>
                <a:rPr lang="en-US" sz="2400" b="1" dirty="0"/>
                <a:t>(at least 30% of contract)</a:t>
              </a:r>
            </a:p>
          </p:txBody>
        </p:sp>
        <p:pic>
          <p:nvPicPr>
            <p:cNvPr id="59" name="Graphic 58" descr="Money">
              <a:extLst>
                <a:ext uri="{FF2B5EF4-FFF2-40B4-BE49-F238E27FC236}">
                  <a16:creationId xmlns:a16="http://schemas.microsoft.com/office/drawing/2014/main" id="{CE528221-1C2E-43CC-A110-BB1E1B7A14E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96082" y="630296"/>
              <a:ext cx="1383373" cy="1383373"/>
            </a:xfrm>
            <a:prstGeom prst="rect">
              <a:avLst/>
            </a:prstGeom>
          </p:spPr>
        </p:pic>
      </p:grpSp>
    </p:spTree>
    <p:extLst>
      <p:ext uri="{BB962C8B-B14F-4D97-AF65-F5344CB8AC3E}">
        <p14:creationId xmlns:p14="http://schemas.microsoft.com/office/powerpoint/2010/main" val="144435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b="1" u="sng" dirty="0"/>
              <a:t>DGLVR Program Overview</a:t>
            </a:r>
          </a:p>
          <a:p>
            <a:r>
              <a:rPr lang="en-US" sz="3600" dirty="0"/>
              <a:t>DGLVR Policy and Tracking Funds</a:t>
            </a:r>
          </a:p>
          <a:p>
            <a:r>
              <a:rPr lang="en-US" sz="3600" dirty="0"/>
              <a:t>Documenting DGLVR Funds</a:t>
            </a:r>
          </a:p>
          <a:p>
            <a:r>
              <a:rPr lang="en-US" sz="3600" dirty="0"/>
              <a:t>Reconciling Accounts</a:t>
            </a:r>
          </a:p>
          <a:p>
            <a:r>
              <a:rPr lang="en-US" sz="3600" dirty="0"/>
              <a:t>Budgeting and Spending Requirements</a:t>
            </a: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345658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sz="2000" dirty="0">
                <a:solidFill>
                  <a:srgbClr val="FFFFCC"/>
                </a:solidFill>
              </a:rPr>
              <a:t>Chap 3. CD Role</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3.4.5: Project Funds</a:t>
            </a:r>
          </a:p>
        </p:txBody>
      </p:sp>
      <p:grpSp>
        <p:nvGrpSpPr>
          <p:cNvPr id="46" name="Group 45">
            <a:extLst>
              <a:ext uri="{FF2B5EF4-FFF2-40B4-BE49-F238E27FC236}">
                <a16:creationId xmlns:a16="http://schemas.microsoft.com/office/drawing/2014/main" id="{E8A8FBD0-AA90-42C8-8D54-A979E4383829}"/>
              </a:ext>
            </a:extLst>
          </p:cNvPr>
          <p:cNvGrpSpPr/>
          <p:nvPr/>
        </p:nvGrpSpPr>
        <p:grpSpPr>
          <a:xfrm>
            <a:off x="268716" y="453824"/>
            <a:ext cx="3308375" cy="2420192"/>
            <a:chOff x="8724150" y="451388"/>
            <a:chExt cx="3308375" cy="2420192"/>
          </a:xfrm>
        </p:grpSpPr>
        <p:pic>
          <p:nvPicPr>
            <p:cNvPr id="9" name="Graphic 8" descr="Dump truck">
              <a:extLst>
                <a:ext uri="{FF2B5EF4-FFF2-40B4-BE49-F238E27FC236}">
                  <a16:creationId xmlns:a16="http://schemas.microsoft.com/office/drawing/2014/main" id="{EB945552-81AD-4598-8484-88AFDD1A981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24617" y="531268"/>
              <a:ext cx="1107440" cy="1107440"/>
            </a:xfrm>
            <a:prstGeom prst="rect">
              <a:avLst/>
            </a:prstGeom>
          </p:spPr>
        </p:pic>
        <p:pic>
          <p:nvPicPr>
            <p:cNvPr id="15" name="Graphic 14" descr="Bulldozer">
              <a:extLst>
                <a:ext uri="{FF2B5EF4-FFF2-40B4-BE49-F238E27FC236}">
                  <a16:creationId xmlns:a16="http://schemas.microsoft.com/office/drawing/2014/main" id="{A88F9375-C0E6-4CB8-9DDD-40716F2F872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25085" y="569062"/>
              <a:ext cx="1107440" cy="1107440"/>
            </a:xfrm>
            <a:prstGeom prst="rect">
              <a:avLst/>
            </a:prstGeom>
          </p:spPr>
        </p:pic>
        <p:pic>
          <p:nvPicPr>
            <p:cNvPr id="36" name="Graphic 35" descr="Excavator">
              <a:extLst>
                <a:ext uri="{FF2B5EF4-FFF2-40B4-BE49-F238E27FC236}">
                  <a16:creationId xmlns:a16="http://schemas.microsoft.com/office/drawing/2014/main" id="{372205C8-504B-4FF8-B89A-B2358C3C94E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24150" y="451388"/>
              <a:ext cx="1107440" cy="1107440"/>
            </a:xfrm>
            <a:prstGeom prst="rect">
              <a:avLst/>
            </a:prstGeom>
          </p:spPr>
        </p:pic>
        <p:sp>
          <p:nvSpPr>
            <p:cNvPr id="43" name="TextBox 42">
              <a:extLst>
                <a:ext uri="{FF2B5EF4-FFF2-40B4-BE49-F238E27FC236}">
                  <a16:creationId xmlns:a16="http://schemas.microsoft.com/office/drawing/2014/main" id="{8B44D40C-1DE3-4DDA-996D-8893276BF052}"/>
                </a:ext>
              </a:extLst>
            </p:cNvPr>
            <p:cNvSpPr txBox="1"/>
            <p:nvPr/>
          </p:nvSpPr>
          <p:spPr>
            <a:xfrm>
              <a:off x="8930309" y="1671251"/>
              <a:ext cx="3102216" cy="1200329"/>
            </a:xfrm>
            <a:prstGeom prst="rect">
              <a:avLst/>
            </a:prstGeom>
            <a:noFill/>
          </p:spPr>
          <p:txBody>
            <a:bodyPr wrap="square" rtlCol="0">
              <a:spAutoFit/>
            </a:bodyPr>
            <a:lstStyle/>
            <a:p>
              <a:r>
                <a:rPr lang="en-US" sz="2400" b="1" dirty="0"/>
                <a:t>Construction with conservation district inspection/oversight</a:t>
              </a:r>
            </a:p>
          </p:txBody>
        </p:sp>
      </p:grpSp>
      <p:sp>
        <p:nvSpPr>
          <p:cNvPr id="24" name="Arrow: Right 23">
            <a:extLst>
              <a:ext uri="{FF2B5EF4-FFF2-40B4-BE49-F238E27FC236}">
                <a16:creationId xmlns:a16="http://schemas.microsoft.com/office/drawing/2014/main" id="{71E877F5-39C6-42CA-B681-75A11AE71395}"/>
              </a:ext>
            </a:extLst>
          </p:cNvPr>
          <p:cNvSpPr/>
          <p:nvPr/>
        </p:nvSpPr>
        <p:spPr>
          <a:xfrm rot="5400000">
            <a:off x="1282147" y="3252264"/>
            <a:ext cx="1200328" cy="407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99CEE8DD-C791-48AF-B178-CF8D47883934}"/>
              </a:ext>
            </a:extLst>
          </p:cNvPr>
          <p:cNvGrpSpPr/>
          <p:nvPr/>
        </p:nvGrpSpPr>
        <p:grpSpPr>
          <a:xfrm>
            <a:off x="7939700" y="429918"/>
            <a:ext cx="4917188" cy="2291240"/>
            <a:chOff x="7926663" y="630296"/>
            <a:chExt cx="4917188" cy="2291240"/>
          </a:xfrm>
        </p:grpSpPr>
        <p:sp>
          <p:nvSpPr>
            <p:cNvPr id="57" name="TextBox 56">
              <a:extLst>
                <a:ext uri="{FF2B5EF4-FFF2-40B4-BE49-F238E27FC236}">
                  <a16:creationId xmlns:a16="http://schemas.microsoft.com/office/drawing/2014/main" id="{0BB85892-49FF-45F2-B595-01AC736ACA2D}"/>
                </a:ext>
              </a:extLst>
            </p:cNvPr>
            <p:cNvSpPr txBox="1"/>
            <p:nvPr/>
          </p:nvSpPr>
          <p:spPr>
            <a:xfrm>
              <a:off x="7926663" y="2090539"/>
              <a:ext cx="4917188" cy="830997"/>
            </a:xfrm>
            <a:prstGeom prst="rect">
              <a:avLst/>
            </a:prstGeom>
            <a:noFill/>
          </p:spPr>
          <p:txBody>
            <a:bodyPr wrap="square" rtlCol="0">
              <a:spAutoFit/>
            </a:bodyPr>
            <a:lstStyle/>
            <a:p>
              <a:pPr algn="ctr"/>
              <a:r>
                <a:rPr lang="en-US" sz="2400" b="1" dirty="0"/>
                <a:t>Final Payment</a:t>
              </a:r>
            </a:p>
            <a:p>
              <a:pPr algn="ctr"/>
              <a:r>
                <a:rPr lang="en-US" sz="2400" b="1" dirty="0"/>
                <a:t>(at least 30% of contract)</a:t>
              </a:r>
            </a:p>
          </p:txBody>
        </p:sp>
        <p:pic>
          <p:nvPicPr>
            <p:cNvPr id="59" name="Graphic 58" descr="Money">
              <a:extLst>
                <a:ext uri="{FF2B5EF4-FFF2-40B4-BE49-F238E27FC236}">
                  <a16:creationId xmlns:a16="http://schemas.microsoft.com/office/drawing/2014/main" id="{CE528221-1C2E-43CC-A110-BB1E1B7A14E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96082" y="630296"/>
              <a:ext cx="1383373" cy="1383373"/>
            </a:xfrm>
            <a:prstGeom prst="rect">
              <a:avLst/>
            </a:prstGeom>
          </p:spPr>
        </p:pic>
      </p:grpSp>
      <p:grpSp>
        <p:nvGrpSpPr>
          <p:cNvPr id="77" name="Group 76">
            <a:extLst>
              <a:ext uri="{FF2B5EF4-FFF2-40B4-BE49-F238E27FC236}">
                <a16:creationId xmlns:a16="http://schemas.microsoft.com/office/drawing/2014/main" id="{942C1537-5107-45D6-8C41-038CA6874E47}"/>
              </a:ext>
            </a:extLst>
          </p:cNvPr>
          <p:cNvGrpSpPr/>
          <p:nvPr/>
        </p:nvGrpSpPr>
        <p:grpSpPr>
          <a:xfrm>
            <a:off x="139187" y="4066485"/>
            <a:ext cx="3444876" cy="2488643"/>
            <a:chOff x="139187" y="4066485"/>
            <a:chExt cx="3444876" cy="2488643"/>
          </a:xfrm>
        </p:grpSpPr>
        <p:grpSp>
          <p:nvGrpSpPr>
            <p:cNvPr id="2" name="Group 1">
              <a:extLst>
                <a:ext uri="{FF2B5EF4-FFF2-40B4-BE49-F238E27FC236}">
                  <a16:creationId xmlns:a16="http://schemas.microsoft.com/office/drawing/2014/main" id="{5ACE43CE-CE59-46E0-8ED9-6354ABB1ED82}"/>
                </a:ext>
              </a:extLst>
            </p:cNvPr>
            <p:cNvGrpSpPr/>
            <p:nvPr/>
          </p:nvGrpSpPr>
          <p:grpSpPr>
            <a:xfrm>
              <a:off x="780385" y="5082471"/>
              <a:ext cx="914400" cy="914400"/>
              <a:chOff x="8946081" y="497545"/>
              <a:chExt cx="914400" cy="914400"/>
            </a:xfrm>
          </p:grpSpPr>
          <p:sp>
            <p:nvSpPr>
              <p:cNvPr id="37" name="Rectangle: Rounded Corners 36">
                <a:extLst>
                  <a:ext uri="{FF2B5EF4-FFF2-40B4-BE49-F238E27FC236}">
                    <a16:creationId xmlns:a16="http://schemas.microsoft.com/office/drawing/2014/main" id="{6D2EBBC6-0E5C-4310-AF6E-B2C154ADB2F4}"/>
                  </a:ext>
                </a:extLst>
              </p:cNvPr>
              <p:cNvSpPr/>
              <p:nvPr/>
            </p:nvSpPr>
            <p:spPr>
              <a:xfrm>
                <a:off x="9123371" y="999214"/>
                <a:ext cx="548793" cy="287425"/>
              </a:xfrm>
              <a:prstGeom prst="roundRect">
                <a:avLst>
                  <a:gd name="adj" fmla="val 38760"/>
                </a:avLst>
              </a:prstGeom>
              <a:solidFill>
                <a:srgbClr val="F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onstruction worker">
                <a:extLst>
                  <a:ext uri="{FF2B5EF4-FFF2-40B4-BE49-F238E27FC236}">
                    <a16:creationId xmlns:a16="http://schemas.microsoft.com/office/drawing/2014/main" id="{BDA42197-DB05-4256-B4B4-8A5B85693BD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46081" y="497545"/>
                <a:ext cx="914400" cy="914400"/>
              </a:xfrm>
              <a:prstGeom prst="rect">
                <a:avLst/>
              </a:prstGeom>
            </p:spPr>
          </p:pic>
        </p:grpSp>
        <p:sp>
          <p:nvSpPr>
            <p:cNvPr id="38" name="TextBox 37">
              <a:extLst>
                <a:ext uri="{FF2B5EF4-FFF2-40B4-BE49-F238E27FC236}">
                  <a16:creationId xmlns:a16="http://schemas.microsoft.com/office/drawing/2014/main" id="{70659BE4-54A6-48F3-91A4-78E0273D2165}"/>
                </a:ext>
              </a:extLst>
            </p:cNvPr>
            <p:cNvSpPr txBox="1"/>
            <p:nvPr/>
          </p:nvSpPr>
          <p:spPr>
            <a:xfrm>
              <a:off x="685854" y="6093463"/>
              <a:ext cx="2380069" cy="461665"/>
            </a:xfrm>
            <a:prstGeom prst="rect">
              <a:avLst/>
            </a:prstGeom>
            <a:noFill/>
          </p:spPr>
          <p:txBody>
            <a:bodyPr wrap="square" rtlCol="0">
              <a:spAutoFit/>
            </a:bodyPr>
            <a:lstStyle/>
            <a:p>
              <a:r>
                <a:rPr lang="en-US" sz="2400" b="1" dirty="0"/>
                <a:t>Final inspection</a:t>
              </a:r>
            </a:p>
          </p:txBody>
        </p:sp>
        <p:pic>
          <p:nvPicPr>
            <p:cNvPr id="39" name="Graphic 38" descr="Dump truck">
              <a:extLst>
                <a:ext uri="{FF2B5EF4-FFF2-40B4-BE49-F238E27FC236}">
                  <a16:creationId xmlns:a16="http://schemas.microsoft.com/office/drawing/2014/main" id="{1279D80F-D271-42C4-8305-CEC561C084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4455" y="4066485"/>
              <a:ext cx="1107440" cy="1107440"/>
            </a:xfrm>
            <a:prstGeom prst="rect">
              <a:avLst/>
            </a:prstGeom>
          </p:spPr>
        </p:pic>
        <p:pic>
          <p:nvPicPr>
            <p:cNvPr id="48" name="Graphic 47" descr="Bulldozer">
              <a:extLst>
                <a:ext uri="{FF2B5EF4-FFF2-40B4-BE49-F238E27FC236}">
                  <a16:creationId xmlns:a16="http://schemas.microsoft.com/office/drawing/2014/main" id="{84CCE05E-8BD5-436F-8DDB-05B19BA958F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76623" y="4518052"/>
              <a:ext cx="1107440" cy="1107440"/>
            </a:xfrm>
            <a:prstGeom prst="rect">
              <a:avLst/>
            </a:prstGeom>
          </p:spPr>
        </p:pic>
        <p:pic>
          <p:nvPicPr>
            <p:cNvPr id="51" name="Graphic 50" descr="Excavator">
              <a:extLst>
                <a:ext uri="{FF2B5EF4-FFF2-40B4-BE49-F238E27FC236}">
                  <a16:creationId xmlns:a16="http://schemas.microsoft.com/office/drawing/2014/main" id="{BF3CDF7D-FFAD-430F-8940-731E9D945A5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39187" y="4403022"/>
              <a:ext cx="1107440" cy="1107440"/>
            </a:xfrm>
            <a:prstGeom prst="rect">
              <a:avLst/>
            </a:prstGeom>
          </p:spPr>
        </p:pic>
        <p:grpSp>
          <p:nvGrpSpPr>
            <p:cNvPr id="56" name="Group 55">
              <a:extLst>
                <a:ext uri="{FF2B5EF4-FFF2-40B4-BE49-F238E27FC236}">
                  <a16:creationId xmlns:a16="http://schemas.microsoft.com/office/drawing/2014/main" id="{47ADA602-F2F1-4677-AC94-E7CE73D1F7E5}"/>
                </a:ext>
              </a:extLst>
            </p:cNvPr>
            <p:cNvGrpSpPr/>
            <p:nvPr/>
          </p:nvGrpSpPr>
          <p:grpSpPr>
            <a:xfrm>
              <a:off x="1698599" y="5128198"/>
              <a:ext cx="914400" cy="914400"/>
              <a:chOff x="8946081" y="497545"/>
              <a:chExt cx="914400" cy="914400"/>
            </a:xfrm>
          </p:grpSpPr>
          <p:sp>
            <p:nvSpPr>
              <p:cNvPr id="58" name="Rectangle: Rounded Corners 57">
                <a:extLst>
                  <a:ext uri="{FF2B5EF4-FFF2-40B4-BE49-F238E27FC236}">
                    <a16:creationId xmlns:a16="http://schemas.microsoft.com/office/drawing/2014/main" id="{7271C958-9970-47D0-92B3-AFB1A1D78DD2}"/>
                  </a:ext>
                </a:extLst>
              </p:cNvPr>
              <p:cNvSpPr/>
              <p:nvPr/>
            </p:nvSpPr>
            <p:spPr>
              <a:xfrm>
                <a:off x="9123371" y="999214"/>
                <a:ext cx="548793" cy="287425"/>
              </a:xfrm>
              <a:prstGeom prst="roundRect">
                <a:avLst>
                  <a:gd name="adj" fmla="val 38760"/>
                </a:avLst>
              </a:prstGeom>
              <a:solidFill>
                <a:srgbClr val="F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Construction worker">
                <a:extLst>
                  <a:ext uri="{FF2B5EF4-FFF2-40B4-BE49-F238E27FC236}">
                    <a16:creationId xmlns:a16="http://schemas.microsoft.com/office/drawing/2014/main" id="{912EDB2A-486B-407D-BB40-108FD7EEB10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46081" y="497545"/>
                <a:ext cx="914400" cy="914400"/>
              </a:xfrm>
              <a:prstGeom prst="rect">
                <a:avLst/>
              </a:prstGeom>
            </p:spPr>
          </p:pic>
        </p:grpSp>
      </p:grpSp>
      <p:grpSp>
        <p:nvGrpSpPr>
          <p:cNvPr id="14" name="Group 13">
            <a:extLst>
              <a:ext uri="{FF2B5EF4-FFF2-40B4-BE49-F238E27FC236}">
                <a16:creationId xmlns:a16="http://schemas.microsoft.com/office/drawing/2014/main" id="{928A96F7-0E24-452A-8DCD-1779ACA03B27}"/>
              </a:ext>
            </a:extLst>
          </p:cNvPr>
          <p:cNvGrpSpPr/>
          <p:nvPr/>
        </p:nvGrpSpPr>
        <p:grpSpPr>
          <a:xfrm>
            <a:off x="5146248" y="4195316"/>
            <a:ext cx="2626102" cy="2284153"/>
            <a:chOff x="4626505" y="4464910"/>
            <a:chExt cx="2626102" cy="2284153"/>
          </a:xfrm>
        </p:grpSpPr>
        <p:sp>
          <p:nvSpPr>
            <p:cNvPr id="61" name="TextBox 60">
              <a:extLst>
                <a:ext uri="{FF2B5EF4-FFF2-40B4-BE49-F238E27FC236}">
                  <a16:creationId xmlns:a16="http://schemas.microsoft.com/office/drawing/2014/main" id="{CCEF0940-F301-4334-8FB5-BF96EFAF7282}"/>
                </a:ext>
              </a:extLst>
            </p:cNvPr>
            <p:cNvSpPr txBox="1"/>
            <p:nvPr/>
          </p:nvSpPr>
          <p:spPr>
            <a:xfrm>
              <a:off x="4872538" y="5918066"/>
              <a:ext cx="2380069" cy="830997"/>
            </a:xfrm>
            <a:prstGeom prst="rect">
              <a:avLst/>
            </a:prstGeom>
            <a:noFill/>
          </p:spPr>
          <p:txBody>
            <a:bodyPr wrap="square" rtlCol="0">
              <a:spAutoFit/>
            </a:bodyPr>
            <a:lstStyle/>
            <a:p>
              <a:r>
                <a:rPr lang="en-US" sz="2400" b="1" dirty="0"/>
                <a:t>Adjustments on site as needed</a:t>
              </a:r>
            </a:p>
          </p:txBody>
        </p:sp>
        <p:pic>
          <p:nvPicPr>
            <p:cNvPr id="5" name="Graphic 4" descr="Watering pot">
              <a:extLst>
                <a:ext uri="{FF2B5EF4-FFF2-40B4-BE49-F238E27FC236}">
                  <a16:creationId xmlns:a16="http://schemas.microsoft.com/office/drawing/2014/main" id="{2AD87ED6-4994-4188-AE53-3AF0780ABC4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626505" y="4464910"/>
              <a:ext cx="914400" cy="914400"/>
            </a:xfrm>
            <a:prstGeom prst="rect">
              <a:avLst/>
            </a:prstGeom>
          </p:spPr>
        </p:pic>
        <p:pic>
          <p:nvPicPr>
            <p:cNvPr id="8" name="Graphic 7" descr="Seeds">
              <a:extLst>
                <a:ext uri="{FF2B5EF4-FFF2-40B4-BE49-F238E27FC236}">
                  <a16:creationId xmlns:a16="http://schemas.microsoft.com/office/drawing/2014/main" id="{F11285BA-6C82-4649-9A0B-C8C58921C13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430013" y="5063489"/>
              <a:ext cx="914400" cy="914400"/>
            </a:xfrm>
            <a:prstGeom prst="rect">
              <a:avLst/>
            </a:prstGeom>
          </p:spPr>
        </p:pic>
        <p:pic>
          <p:nvPicPr>
            <p:cNvPr id="12" name="Graphic 11" descr="Plant">
              <a:extLst>
                <a:ext uri="{FF2B5EF4-FFF2-40B4-BE49-F238E27FC236}">
                  <a16:creationId xmlns:a16="http://schemas.microsoft.com/office/drawing/2014/main" id="{041BDA44-2541-4457-8843-53A1D4B47923}"/>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138566" y="4518052"/>
              <a:ext cx="1009355" cy="1009355"/>
            </a:xfrm>
            <a:prstGeom prst="rect">
              <a:avLst/>
            </a:prstGeom>
          </p:spPr>
        </p:pic>
      </p:grpSp>
      <p:sp>
        <p:nvSpPr>
          <p:cNvPr id="62" name="Arrow: Right 61">
            <a:extLst>
              <a:ext uri="{FF2B5EF4-FFF2-40B4-BE49-F238E27FC236}">
                <a16:creationId xmlns:a16="http://schemas.microsoft.com/office/drawing/2014/main" id="{A99C5618-A85B-46D7-BAAA-234C9139453F}"/>
              </a:ext>
            </a:extLst>
          </p:cNvPr>
          <p:cNvSpPr/>
          <p:nvPr/>
        </p:nvSpPr>
        <p:spPr>
          <a:xfrm>
            <a:off x="3880977" y="5217666"/>
            <a:ext cx="1013358" cy="407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5032A55A-CE8A-4B8A-95C2-7F7EDD3C5034}"/>
              </a:ext>
            </a:extLst>
          </p:cNvPr>
          <p:cNvSpPr/>
          <p:nvPr/>
        </p:nvSpPr>
        <p:spPr>
          <a:xfrm>
            <a:off x="7939700" y="5222753"/>
            <a:ext cx="1071657" cy="407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95232AFB-4736-4957-BB4A-6846F30E33AE}"/>
              </a:ext>
            </a:extLst>
          </p:cNvPr>
          <p:cNvSpPr txBox="1"/>
          <p:nvPr/>
        </p:nvSpPr>
        <p:spPr>
          <a:xfrm>
            <a:off x="8475529" y="6152835"/>
            <a:ext cx="3792202" cy="461665"/>
          </a:xfrm>
          <a:prstGeom prst="rect">
            <a:avLst/>
          </a:prstGeom>
          <a:noFill/>
        </p:spPr>
        <p:txBody>
          <a:bodyPr wrap="square" rtlCol="0">
            <a:spAutoFit/>
          </a:bodyPr>
          <a:lstStyle/>
          <a:p>
            <a:pPr algn="ctr"/>
            <a:r>
              <a:rPr lang="en-US" sz="2400" b="1" dirty="0"/>
              <a:t>ALL Paperwork in CD file</a:t>
            </a:r>
          </a:p>
        </p:txBody>
      </p:sp>
      <p:grpSp>
        <p:nvGrpSpPr>
          <p:cNvPr id="75" name="Group 74">
            <a:extLst>
              <a:ext uri="{FF2B5EF4-FFF2-40B4-BE49-F238E27FC236}">
                <a16:creationId xmlns:a16="http://schemas.microsoft.com/office/drawing/2014/main" id="{C69D7593-5ED5-4D63-9746-F68CE30AEBC1}"/>
              </a:ext>
            </a:extLst>
          </p:cNvPr>
          <p:cNvGrpSpPr/>
          <p:nvPr/>
        </p:nvGrpSpPr>
        <p:grpSpPr>
          <a:xfrm>
            <a:off x="9315159" y="3656981"/>
            <a:ext cx="2545218" cy="2676584"/>
            <a:chOff x="9134889" y="3487903"/>
            <a:chExt cx="2545218" cy="2676584"/>
          </a:xfrm>
        </p:grpSpPr>
        <p:pic>
          <p:nvPicPr>
            <p:cNvPr id="19" name="Graphic 18" descr="Open folder">
              <a:extLst>
                <a:ext uri="{FF2B5EF4-FFF2-40B4-BE49-F238E27FC236}">
                  <a16:creationId xmlns:a16="http://schemas.microsoft.com/office/drawing/2014/main" id="{9DAC4CC3-F560-4F78-AE45-C8B28A2B1D74}"/>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701618" y="4934856"/>
              <a:ext cx="1229631" cy="1229631"/>
            </a:xfrm>
            <a:prstGeom prst="rect">
              <a:avLst/>
            </a:prstGeom>
          </p:spPr>
        </p:pic>
        <p:grpSp>
          <p:nvGrpSpPr>
            <p:cNvPr id="67" name="Group 66">
              <a:extLst>
                <a:ext uri="{FF2B5EF4-FFF2-40B4-BE49-F238E27FC236}">
                  <a16:creationId xmlns:a16="http://schemas.microsoft.com/office/drawing/2014/main" id="{B6F801DE-DD33-4AE2-A873-AE128D2BA173}"/>
                </a:ext>
              </a:extLst>
            </p:cNvPr>
            <p:cNvGrpSpPr/>
            <p:nvPr/>
          </p:nvGrpSpPr>
          <p:grpSpPr>
            <a:xfrm rot="20342523">
              <a:off x="9134889" y="3738231"/>
              <a:ext cx="921577" cy="1273466"/>
              <a:chOff x="176212" y="-490538"/>
              <a:chExt cx="8791575" cy="11340797"/>
            </a:xfrm>
          </p:grpSpPr>
          <p:pic>
            <p:nvPicPr>
              <p:cNvPr id="68" name="Picture 67">
                <a:extLst>
                  <a:ext uri="{FF2B5EF4-FFF2-40B4-BE49-F238E27FC236}">
                    <a16:creationId xmlns:a16="http://schemas.microsoft.com/office/drawing/2014/main" id="{27F6BC0B-DA6F-4230-AF69-C3F78A293BA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76212" y="-490538"/>
                <a:ext cx="8791575" cy="7839075"/>
              </a:xfrm>
              <a:prstGeom prst="rect">
                <a:avLst/>
              </a:prstGeom>
              <a:ln>
                <a:solidFill>
                  <a:schemeClr val="tx1"/>
                </a:solidFill>
              </a:ln>
            </p:spPr>
          </p:pic>
          <p:pic>
            <p:nvPicPr>
              <p:cNvPr id="69" name="Picture 68">
                <a:extLst>
                  <a:ext uri="{FF2B5EF4-FFF2-40B4-BE49-F238E27FC236}">
                    <a16:creationId xmlns:a16="http://schemas.microsoft.com/office/drawing/2014/main" id="{65131CB2-D053-49A6-ADE9-06A0C4D9085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85858" y="7297434"/>
                <a:ext cx="8677275" cy="3552825"/>
              </a:xfrm>
              <a:prstGeom prst="rect">
                <a:avLst/>
              </a:prstGeom>
              <a:ln>
                <a:solidFill>
                  <a:schemeClr val="tx1"/>
                </a:solidFill>
              </a:ln>
            </p:spPr>
          </p:pic>
        </p:grpSp>
        <p:pic>
          <p:nvPicPr>
            <p:cNvPr id="21" name="Picture 20">
              <a:extLst>
                <a:ext uri="{FF2B5EF4-FFF2-40B4-BE49-F238E27FC236}">
                  <a16:creationId xmlns:a16="http://schemas.microsoft.com/office/drawing/2014/main" id="{D1D2C148-FEE1-4A07-83DB-D30AA0A5D585}"/>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897689" y="3487903"/>
              <a:ext cx="969856" cy="1307323"/>
            </a:xfrm>
            <a:prstGeom prst="rect">
              <a:avLst/>
            </a:prstGeom>
            <a:ln>
              <a:solidFill>
                <a:schemeClr val="tx1"/>
              </a:solidFill>
            </a:ln>
          </p:spPr>
        </p:pic>
        <p:cxnSp>
          <p:nvCxnSpPr>
            <p:cNvPr id="25" name="Straight Arrow Connector 24">
              <a:extLst>
                <a:ext uri="{FF2B5EF4-FFF2-40B4-BE49-F238E27FC236}">
                  <a16:creationId xmlns:a16="http://schemas.microsoft.com/office/drawing/2014/main" id="{750EAD3E-35B3-4418-9852-618E66541FA1}"/>
                </a:ext>
              </a:extLst>
            </p:cNvPr>
            <p:cNvCxnSpPr>
              <a:cxnSpLocks/>
              <a:stCxn id="69" idx="2"/>
            </p:cNvCxnSpPr>
            <p:nvPr/>
          </p:nvCxnSpPr>
          <p:spPr>
            <a:xfrm>
              <a:off x="9818776" y="4971353"/>
              <a:ext cx="339933" cy="393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6F45AF7-2BE2-4F6D-8AFE-3EA77BB51223}"/>
                </a:ext>
              </a:extLst>
            </p:cNvPr>
            <p:cNvCxnSpPr>
              <a:cxnSpLocks/>
              <a:stCxn id="21" idx="2"/>
            </p:cNvCxnSpPr>
            <p:nvPr/>
          </p:nvCxnSpPr>
          <p:spPr>
            <a:xfrm flipH="1">
              <a:off x="10360644" y="4795226"/>
              <a:ext cx="21973" cy="5663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7577E32-E7F2-4A9E-8A68-AE31DB1A96B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rot="1313580">
              <a:off x="10667964" y="3661989"/>
              <a:ext cx="1012143" cy="1271504"/>
            </a:xfrm>
            <a:prstGeom prst="rect">
              <a:avLst/>
            </a:prstGeom>
            <a:ln>
              <a:solidFill>
                <a:schemeClr val="tx1"/>
              </a:solidFill>
            </a:ln>
          </p:spPr>
        </p:pic>
        <p:cxnSp>
          <p:nvCxnSpPr>
            <p:cNvPr id="73" name="Straight Arrow Connector 72">
              <a:extLst>
                <a:ext uri="{FF2B5EF4-FFF2-40B4-BE49-F238E27FC236}">
                  <a16:creationId xmlns:a16="http://schemas.microsoft.com/office/drawing/2014/main" id="{841150F4-BF41-4569-B2DF-F3682AE7A058}"/>
                </a:ext>
              </a:extLst>
            </p:cNvPr>
            <p:cNvCxnSpPr>
              <a:cxnSpLocks/>
            </p:cNvCxnSpPr>
            <p:nvPr/>
          </p:nvCxnSpPr>
          <p:spPr>
            <a:xfrm flipH="1">
              <a:off x="10584552" y="4845014"/>
              <a:ext cx="340394" cy="5581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Arrow: Right 2">
            <a:extLst>
              <a:ext uri="{FF2B5EF4-FFF2-40B4-BE49-F238E27FC236}">
                <a16:creationId xmlns:a16="http://schemas.microsoft.com/office/drawing/2014/main" id="{72120686-42B2-5E2A-B455-986B2C3C1E80}"/>
              </a:ext>
            </a:extLst>
          </p:cNvPr>
          <p:cNvSpPr/>
          <p:nvPr/>
        </p:nvSpPr>
        <p:spPr>
          <a:xfrm rot="16200000">
            <a:off x="10122025" y="3013801"/>
            <a:ext cx="709403" cy="407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4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2" grpId="0" animBg="1"/>
      <p:bldP spid="65" grpId="0" animBg="1"/>
      <p:bldP spid="66" grpId="0"/>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324408" y="1325275"/>
            <a:ext cx="6133542" cy="4727559"/>
          </a:xfrm>
        </p:spPr>
        <p:txBody>
          <a:bodyPr vert="horz" lIns="91440" tIns="45720" rIns="91440" bIns="45720" rtlCol="0" anchor="t">
            <a:normAutofit fontScale="92500" lnSpcReduction="10000"/>
          </a:bodyPr>
          <a:lstStyle/>
          <a:p>
            <a:r>
              <a:rPr lang="en-US" sz="3200" dirty="0"/>
              <a:t>Completion Report</a:t>
            </a:r>
          </a:p>
          <a:p>
            <a:pPr lvl="1"/>
            <a:r>
              <a:rPr lang="en-US" sz="2800" dirty="0"/>
              <a:t>Filled out by CD working with grant recipient</a:t>
            </a:r>
          </a:p>
          <a:p>
            <a:pPr lvl="1"/>
            <a:r>
              <a:rPr lang="en-US" sz="2800" dirty="0"/>
              <a:t>Summarizes final finances and project deliverables</a:t>
            </a:r>
          </a:p>
          <a:p>
            <a:pPr lvl="1"/>
            <a:r>
              <a:rPr lang="en-US" sz="2800" dirty="0"/>
              <a:t>Generated/filled out in GIS</a:t>
            </a:r>
          </a:p>
          <a:p>
            <a:pPr lvl="1"/>
            <a:r>
              <a:rPr lang="en-US" sz="2800" dirty="0"/>
              <a:t>Signed by CD and grant recipient</a:t>
            </a:r>
          </a:p>
          <a:p>
            <a:pPr lvl="1"/>
            <a:r>
              <a:rPr lang="en-US" sz="2800" dirty="0"/>
              <a:t>Required before making final payment</a:t>
            </a:r>
          </a:p>
          <a:p>
            <a:pPr lvl="2"/>
            <a:r>
              <a:rPr lang="en-US" sz="3000" dirty="0"/>
              <a:t>Recommended that manager/financial staff double check this </a:t>
            </a:r>
          </a:p>
          <a:p>
            <a:pPr lvl="1"/>
            <a:r>
              <a:rPr lang="en-US" sz="2800" dirty="0"/>
              <a:t>Being updated in 2024</a:t>
            </a:r>
          </a:p>
          <a:p>
            <a:pPr marL="0" indent="0">
              <a:buNone/>
            </a:pPr>
            <a:endParaRPr lang="en-US" sz="28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5" name="Picture 4">
            <a:extLst>
              <a:ext uri="{FF2B5EF4-FFF2-40B4-BE49-F238E27FC236}">
                <a16:creationId xmlns:a16="http://schemas.microsoft.com/office/drawing/2014/main" id="{487F5F10-EE1E-9F4B-3E61-714DF4CDC0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0868" y="662729"/>
            <a:ext cx="4776724" cy="5980774"/>
          </a:xfrm>
          <a:prstGeom prst="rect">
            <a:avLst/>
          </a:prstGeom>
          <a:ln>
            <a:solidFill>
              <a:schemeClr val="tx1"/>
            </a:solidFill>
          </a:ln>
        </p:spPr>
      </p:pic>
    </p:spTree>
    <p:extLst>
      <p:ext uri="{BB962C8B-B14F-4D97-AF65-F5344CB8AC3E}">
        <p14:creationId xmlns:p14="http://schemas.microsoft.com/office/powerpoint/2010/main" val="26810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166606" cy="4860371"/>
          </a:xfrm>
        </p:spPr>
        <p:txBody>
          <a:bodyPr vert="horz" lIns="91440" tIns="45720" rIns="91440" bIns="45720" rtlCol="0" anchor="t">
            <a:normAutofit/>
          </a:bodyPr>
          <a:lstStyle/>
          <a:p>
            <a:pPr lvl="1"/>
            <a:r>
              <a:rPr lang="en-US" sz="3600" dirty="0">
                <a:cs typeface="Calibri"/>
              </a:rPr>
              <a:t>Project Expense Tracker spreadsheet</a:t>
            </a:r>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BC7E41ED-47C0-4ED3-98EE-CBC20C8EE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3688"/>
          <a:stretch/>
        </p:blipFill>
        <p:spPr>
          <a:xfrm>
            <a:off x="840779" y="2067381"/>
            <a:ext cx="8016596" cy="4860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86A3DEC8-8921-27EA-C03C-14B0FA5A98C3}"/>
              </a:ext>
            </a:extLst>
          </p:cNvPr>
          <p:cNvSpPr/>
          <p:nvPr/>
        </p:nvSpPr>
        <p:spPr>
          <a:xfrm>
            <a:off x="9080846" y="2390950"/>
            <a:ext cx="2840121" cy="158132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3E08C1-D4CE-1C36-7409-B594C351D435}"/>
              </a:ext>
            </a:extLst>
          </p:cNvPr>
          <p:cNvSpPr txBox="1"/>
          <p:nvPr/>
        </p:nvSpPr>
        <p:spPr>
          <a:xfrm>
            <a:off x="9198321" y="2647299"/>
            <a:ext cx="2605170" cy="1200329"/>
          </a:xfrm>
          <a:prstGeom prst="rect">
            <a:avLst/>
          </a:prstGeom>
          <a:noFill/>
        </p:spPr>
        <p:txBody>
          <a:bodyPr wrap="square" rtlCol="0">
            <a:spAutoFit/>
          </a:bodyPr>
          <a:lstStyle/>
          <a:p>
            <a:pPr algn="ctr"/>
            <a:r>
              <a:rPr lang="en-US" sz="2400" b="1" dirty="0"/>
              <a:t>Template Available as an Excel Document</a:t>
            </a:r>
          </a:p>
        </p:txBody>
      </p:sp>
    </p:spTree>
    <p:extLst>
      <p:ext uri="{BB962C8B-B14F-4D97-AF65-F5344CB8AC3E}">
        <p14:creationId xmlns:p14="http://schemas.microsoft.com/office/powerpoint/2010/main" val="33715572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696144" cy="4727559"/>
          </a:xfrm>
        </p:spPr>
        <p:txBody>
          <a:bodyPr vert="horz" lIns="91440" tIns="45720" rIns="91440" bIns="45720" rtlCol="0" anchor="t">
            <a:normAutofit/>
          </a:bodyPr>
          <a:lstStyle/>
          <a:p>
            <a:pPr marL="0" indent="0">
              <a:buNone/>
            </a:pPr>
            <a:r>
              <a:rPr lang="en-US" sz="3200" b="1" dirty="0"/>
              <a:t>Other required documentation is summarized on the File checklist:</a:t>
            </a:r>
          </a:p>
          <a:p>
            <a:pPr marL="0" indent="0">
              <a:buNone/>
            </a:pPr>
            <a:r>
              <a:rPr lang="en-US" sz="3200" dirty="0"/>
              <a:t> </a:t>
            </a:r>
          </a:p>
          <a:p>
            <a:pPr lvl="1"/>
            <a:endParaRPr lang="en-US" sz="28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00558BD2-2BD2-CF18-94C4-1FFCBC9D8D7F}"/>
              </a:ext>
            </a:extLst>
          </p:cNvPr>
          <p:cNvPicPr>
            <a:picLocks noChangeAspect="1"/>
          </p:cNvPicPr>
          <p:nvPr/>
        </p:nvPicPr>
        <p:blipFill>
          <a:blip r:embed="rId3"/>
          <a:stretch>
            <a:fillRect/>
          </a:stretch>
        </p:blipFill>
        <p:spPr>
          <a:xfrm>
            <a:off x="1810874" y="1968208"/>
            <a:ext cx="8077026" cy="9628169"/>
          </a:xfrm>
          <a:prstGeom prst="rect">
            <a:avLst/>
          </a:prstGeom>
          <a:ln>
            <a:solidFill>
              <a:schemeClr val="tx1"/>
            </a:solidFill>
          </a:ln>
        </p:spPr>
      </p:pic>
    </p:spTree>
    <p:extLst>
      <p:ext uri="{BB962C8B-B14F-4D97-AF65-F5344CB8AC3E}">
        <p14:creationId xmlns:p14="http://schemas.microsoft.com/office/powerpoint/2010/main" val="10984197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4714319" cy="4727559"/>
          </a:xfrm>
        </p:spPr>
        <p:txBody>
          <a:bodyPr vert="horz" lIns="91440" tIns="45720" rIns="91440" bIns="45720" rtlCol="0" anchor="t">
            <a:normAutofit/>
          </a:bodyPr>
          <a:lstStyle/>
          <a:p>
            <a:pPr marL="0" indent="0">
              <a:buNone/>
            </a:pPr>
            <a:r>
              <a:rPr lang="en-US" sz="3200" b="1" dirty="0"/>
              <a:t>Blank Forms </a:t>
            </a:r>
          </a:p>
          <a:p>
            <a:pPr marL="0" indent="0">
              <a:buNone/>
            </a:pPr>
            <a:r>
              <a:rPr lang="en-US" sz="3200" b="1" dirty="0"/>
              <a:t>on Center for Dirt and Gravel Road Studies Website </a:t>
            </a:r>
          </a:p>
          <a:p>
            <a:r>
              <a:rPr lang="en-US" sz="2000" b="1" dirty="0">
                <a:hlinkClick r:id="rId2"/>
              </a:rPr>
              <a:t>https://dirtandgravel.psu.edu/pa-program-resources/program-specific-resources/blank-forms/</a:t>
            </a:r>
            <a:r>
              <a:rPr lang="en-US" sz="2000" b="1" dirty="0"/>
              <a:t> </a:t>
            </a:r>
          </a:p>
          <a:p>
            <a:pPr marL="0" indent="0">
              <a:buNone/>
            </a:pPr>
            <a:endParaRPr lang="en-US" sz="2000" b="1" dirty="0"/>
          </a:p>
          <a:p>
            <a:pPr marL="0" indent="0">
              <a:buNone/>
            </a:pPr>
            <a:endParaRPr lang="en-US" sz="3200" dirty="0"/>
          </a:p>
          <a:p>
            <a:pPr lvl="1"/>
            <a:endParaRPr lang="en-US" sz="28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Paying funds to grant recipients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A9221D31-AE48-E4C6-EF77-62441E7D02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7729" y="1325274"/>
            <a:ext cx="6839004" cy="5281715"/>
          </a:xfrm>
          <a:prstGeom prst="rect">
            <a:avLst/>
          </a:prstGeom>
          <a:ln>
            <a:solidFill>
              <a:schemeClr val="tx1"/>
            </a:solidFill>
          </a:ln>
        </p:spPr>
      </p:pic>
    </p:spTree>
    <p:extLst>
      <p:ext uri="{BB962C8B-B14F-4D97-AF65-F5344CB8AC3E}">
        <p14:creationId xmlns:p14="http://schemas.microsoft.com/office/powerpoint/2010/main" val="3328368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Program Overview</a:t>
            </a:r>
          </a:p>
          <a:p>
            <a:r>
              <a:rPr lang="en-US" sz="3600" dirty="0"/>
              <a:t>DGLVR Policy and Tracking Funds</a:t>
            </a:r>
          </a:p>
          <a:p>
            <a:r>
              <a:rPr lang="en-US" sz="3600" b="1" u="sng" dirty="0"/>
              <a:t>Documenting DGLVR Funds</a:t>
            </a:r>
          </a:p>
          <a:p>
            <a:r>
              <a:rPr lang="en-US" sz="3600" dirty="0"/>
              <a:t>Reconciling Accounts</a:t>
            </a:r>
          </a:p>
          <a:p>
            <a:r>
              <a:rPr lang="en-US" sz="3600" dirty="0"/>
              <a:t>Budgeting and Spending Requirements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3649184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200" dirty="0"/>
              <a:t>The district is responsible for keeping </a:t>
            </a:r>
            <a:r>
              <a:rPr lang="en-US" sz="3200" u="sng" dirty="0"/>
              <a:t>accurate</a:t>
            </a:r>
            <a:r>
              <a:rPr lang="en-US" sz="3200" dirty="0"/>
              <a:t> and </a:t>
            </a:r>
            <a:r>
              <a:rPr lang="en-US" sz="3200" u="sng" dirty="0"/>
              <a:t>detailed</a:t>
            </a:r>
            <a:r>
              <a:rPr lang="en-US" sz="3200" dirty="0"/>
              <a:t> records of what was paid for with DGLVR funds for a minimum of seven years from the end of the fiscal year in which the expenses were incurred. </a:t>
            </a:r>
          </a:p>
          <a:p>
            <a:r>
              <a:rPr lang="en-US" sz="3200" dirty="0"/>
              <a:t>This documentation must be available to the SCC upon request. </a:t>
            </a:r>
          </a:p>
          <a:p>
            <a:r>
              <a:rPr lang="en-US" sz="3200" dirty="0"/>
              <a:t>The district is responsible for properly reporting income and expenditures in the GIS Program.</a:t>
            </a:r>
            <a:endParaRPr lang="en-US" sz="4000" dirty="0">
              <a:cs typeface="Calibri"/>
            </a:endParaRPr>
          </a:p>
          <a:p>
            <a:pPr lvl="1"/>
            <a:endParaRPr lang="en-US"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spTree>
    <p:extLst>
      <p:ext uri="{BB962C8B-B14F-4D97-AF65-F5344CB8AC3E}">
        <p14:creationId xmlns:p14="http://schemas.microsoft.com/office/powerpoint/2010/main" val="22786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1343D6CA-E4F7-470C-8FEC-C6C1FD85F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114" y="152402"/>
            <a:ext cx="10837418" cy="6858000"/>
          </a:xfrm>
          <a:prstGeom prst="rect">
            <a:avLst/>
          </a:prstGeom>
        </p:spPr>
      </p:pic>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4448174" y="4449458"/>
            <a:ext cx="4751109" cy="1084076"/>
          </a:xfrm>
          <a:solidFill>
            <a:srgbClr val="FFFF00"/>
          </a:solidFill>
        </p:spPr>
        <p:txBody>
          <a:bodyPr vert="horz" lIns="91440" tIns="45720" rIns="91440" bIns="45720" rtlCol="0" anchor="t">
            <a:normAutofit fontScale="55000" lnSpcReduction="20000"/>
          </a:bodyPr>
          <a:lstStyle/>
          <a:p>
            <a:pPr marL="0" indent="0" algn="ctr">
              <a:buNone/>
            </a:pPr>
            <a:r>
              <a:rPr lang="en-US" sz="7800" b="1" dirty="0"/>
              <a:t>GIS Demo – Quarterly Reports</a:t>
            </a:r>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Tree>
    <p:extLst>
      <p:ext uri="{BB962C8B-B14F-4D97-AF65-F5344CB8AC3E}">
        <p14:creationId xmlns:p14="http://schemas.microsoft.com/office/powerpoint/2010/main" val="19614220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dirty="0">
                <a:cs typeface="Calibri"/>
              </a:rPr>
              <a:t>DGLVR Quarterly Report “Quick Guide” now available</a:t>
            </a:r>
          </a:p>
          <a:p>
            <a:pPr lvl="1"/>
            <a:endParaRPr lang="en-US"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pic>
        <p:nvPicPr>
          <p:cNvPr id="4" name="Picture 3">
            <a:extLst>
              <a:ext uri="{FF2B5EF4-FFF2-40B4-BE49-F238E27FC236}">
                <a16:creationId xmlns:a16="http://schemas.microsoft.com/office/drawing/2014/main" id="{DF93D8AB-D519-A678-774A-7975EC960E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5195" y="1968872"/>
            <a:ext cx="7919099" cy="4476750"/>
          </a:xfrm>
          <a:prstGeom prst="rect">
            <a:avLst/>
          </a:prstGeom>
        </p:spPr>
      </p:pic>
    </p:spTree>
    <p:extLst>
      <p:ext uri="{BB962C8B-B14F-4D97-AF65-F5344CB8AC3E}">
        <p14:creationId xmlns:p14="http://schemas.microsoft.com/office/powerpoint/2010/main" val="39214990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b="1" u="sng" dirty="0">
                <a:cs typeface="Calibri"/>
              </a:rPr>
              <a:t>Show where the income and expenses numbers in your quarterly report came from</a:t>
            </a:r>
          </a:p>
          <a:p>
            <a:r>
              <a:rPr lang="en-US" sz="3600" dirty="0">
                <a:cs typeface="Calibri"/>
              </a:rPr>
              <a:t>Many conservation districts summarize quarterly expenses on a 1-page document or spreadsheet</a:t>
            </a:r>
          </a:p>
          <a:p>
            <a:pPr lvl="1"/>
            <a:r>
              <a:rPr lang="en-US" sz="3200" dirty="0">
                <a:cs typeface="Calibri"/>
              </a:rPr>
              <a:t>Backed up by more other, more detailed documentation</a:t>
            </a:r>
          </a:p>
          <a:p>
            <a:pPr lvl="1"/>
            <a:r>
              <a:rPr lang="en-US" sz="3200" dirty="0">
                <a:cs typeface="Calibri"/>
              </a:rPr>
              <a:t>Can show income on same summary page</a:t>
            </a:r>
          </a:p>
          <a:p>
            <a:r>
              <a:rPr lang="en-US" sz="3600" dirty="0">
                <a:cs typeface="Calibri"/>
              </a:rPr>
              <a:t>A QuickBooks transaction report is a great place to start</a:t>
            </a:r>
          </a:p>
          <a:p>
            <a:pPr marL="457200" lvl="1"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spTree>
    <p:extLst>
      <p:ext uri="{BB962C8B-B14F-4D97-AF65-F5344CB8AC3E}">
        <p14:creationId xmlns:p14="http://schemas.microsoft.com/office/powerpoint/2010/main" val="11301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Provides grant funding for public roads that impact streams</a:t>
            </a:r>
          </a:p>
          <a:p>
            <a:r>
              <a:rPr lang="en-US" sz="3200" dirty="0">
                <a:cs typeface="Calibri"/>
              </a:rPr>
              <a:t>Focuses on managing water on roads </a:t>
            </a:r>
          </a:p>
          <a:p>
            <a:r>
              <a:rPr lang="en-US" sz="3200" dirty="0">
                <a:cs typeface="Calibri"/>
              </a:rPr>
              <a:t>Prevent road material from washing into streams</a:t>
            </a:r>
          </a:p>
          <a:p>
            <a:r>
              <a:rPr lang="en-US" sz="3200" dirty="0">
                <a:cs typeface="Calibri"/>
              </a:rPr>
              <a:t>Reduces maintenance needs and costs</a:t>
            </a:r>
          </a:p>
          <a:p>
            <a:r>
              <a:rPr lang="en-US" sz="3200" dirty="0">
                <a:cs typeface="Calibri"/>
              </a:rPr>
              <a:t>Improves water quality</a:t>
            </a:r>
          </a:p>
          <a:p>
            <a:endParaRPr lang="en-US" sz="32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Program</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4343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90C5B-ACA5-5777-391E-C3180ACC09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832" y="0"/>
            <a:ext cx="9426335" cy="6858000"/>
          </a:xfrm>
          <a:prstGeom prst="rect">
            <a:avLst/>
          </a:prstGeom>
        </p:spPr>
      </p:pic>
    </p:spTree>
    <p:extLst>
      <p:ext uri="{BB962C8B-B14F-4D97-AF65-F5344CB8AC3E}">
        <p14:creationId xmlns:p14="http://schemas.microsoft.com/office/powerpoint/2010/main" val="6674508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011FB1-43F5-4B71-AD37-64E3A5306036}"/>
              </a:ext>
            </a:extLst>
          </p:cNvPr>
          <p:cNvGrpSpPr/>
          <p:nvPr/>
        </p:nvGrpSpPr>
        <p:grpSpPr>
          <a:xfrm>
            <a:off x="179334" y="1141278"/>
            <a:ext cx="11833332" cy="4575444"/>
            <a:chOff x="179334" y="1141278"/>
            <a:chExt cx="11833332" cy="4575444"/>
          </a:xfrm>
        </p:grpSpPr>
        <p:grpSp>
          <p:nvGrpSpPr>
            <p:cNvPr id="5" name="Group 4">
              <a:extLst>
                <a:ext uri="{FF2B5EF4-FFF2-40B4-BE49-F238E27FC236}">
                  <a16:creationId xmlns:a16="http://schemas.microsoft.com/office/drawing/2014/main" id="{8CBCC7EB-E9CD-4AF0-A844-2107999D8FA0}"/>
                </a:ext>
              </a:extLst>
            </p:cNvPr>
            <p:cNvGrpSpPr/>
            <p:nvPr/>
          </p:nvGrpSpPr>
          <p:grpSpPr>
            <a:xfrm>
              <a:off x="179334" y="1141278"/>
              <a:ext cx="11833332" cy="4575444"/>
              <a:chOff x="591576" y="1223890"/>
              <a:chExt cx="10814611" cy="4181548"/>
            </a:xfrm>
          </p:grpSpPr>
          <p:sp>
            <p:nvSpPr>
              <p:cNvPr id="7" name="Rectangle 6">
                <a:extLst>
                  <a:ext uri="{FF2B5EF4-FFF2-40B4-BE49-F238E27FC236}">
                    <a16:creationId xmlns:a16="http://schemas.microsoft.com/office/drawing/2014/main" id="{2FEA012E-EB67-4A2E-A94A-083B2697B335}"/>
                  </a:ext>
                </a:extLst>
              </p:cNvPr>
              <p:cNvSpPr/>
              <p:nvPr/>
            </p:nvSpPr>
            <p:spPr>
              <a:xfrm>
                <a:off x="591576" y="1223890"/>
                <a:ext cx="10814611" cy="4181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1717832-05EF-4109-ABB2-962278A5B6FE}"/>
                  </a:ext>
                </a:extLst>
              </p:cNvPr>
              <p:cNvPicPr>
                <a:picLocks noChangeAspect="1"/>
              </p:cNvPicPr>
              <p:nvPr/>
            </p:nvPicPr>
            <p:blipFill>
              <a:blip r:embed="rId3"/>
              <a:stretch>
                <a:fillRect/>
              </a:stretch>
            </p:blipFill>
            <p:spPr>
              <a:xfrm>
                <a:off x="785812" y="1452562"/>
                <a:ext cx="10620375" cy="3952875"/>
              </a:xfrm>
              <a:prstGeom prst="rect">
                <a:avLst/>
              </a:prstGeom>
            </p:spPr>
          </p:pic>
        </p:grpSp>
        <p:sp>
          <p:nvSpPr>
            <p:cNvPr id="4" name="Rectangle 3">
              <a:extLst>
                <a:ext uri="{FF2B5EF4-FFF2-40B4-BE49-F238E27FC236}">
                  <a16:creationId xmlns:a16="http://schemas.microsoft.com/office/drawing/2014/main" id="{C79059F3-B693-491F-B647-87552632A0E7}"/>
                </a:ext>
              </a:extLst>
            </p:cNvPr>
            <p:cNvSpPr/>
            <p:nvPr/>
          </p:nvSpPr>
          <p:spPr>
            <a:xfrm>
              <a:off x="7225748" y="2613991"/>
              <a:ext cx="526774" cy="18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811295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dirty="0">
                <a:cs typeface="Calibri"/>
              </a:rPr>
              <a:t>Be able to explain and back up what each transaction is, especially the expenses.</a:t>
            </a:r>
          </a:p>
          <a:p>
            <a:r>
              <a:rPr lang="en-US" sz="3600" dirty="0">
                <a:cs typeface="Calibri"/>
              </a:rPr>
              <a:t>Can include written description, receipts/invoices, spreadsheets, etc.</a:t>
            </a:r>
          </a:p>
          <a:p>
            <a:pPr marL="457200" lvl="1"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spTree>
    <p:extLst>
      <p:ext uri="{BB962C8B-B14F-4D97-AF65-F5344CB8AC3E}">
        <p14:creationId xmlns:p14="http://schemas.microsoft.com/office/powerpoint/2010/main" val="14128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EA012E-EB67-4A2E-A94A-083B2697B335}"/>
              </a:ext>
            </a:extLst>
          </p:cNvPr>
          <p:cNvSpPr/>
          <p:nvPr/>
        </p:nvSpPr>
        <p:spPr>
          <a:xfrm>
            <a:off x="3657600" y="0"/>
            <a:ext cx="4459458" cy="6727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A85F5C-95DC-467E-BCA0-75BDBF876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8328" y="130126"/>
            <a:ext cx="4064839" cy="6597748"/>
          </a:xfrm>
          <a:prstGeom prst="rect">
            <a:avLst/>
          </a:prstGeom>
        </p:spPr>
      </p:pic>
    </p:spTree>
    <p:extLst>
      <p:ext uri="{BB962C8B-B14F-4D97-AF65-F5344CB8AC3E}">
        <p14:creationId xmlns:p14="http://schemas.microsoft.com/office/powerpoint/2010/main" val="15632852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C492C4-14E2-4770-A483-B944BA593157}"/>
              </a:ext>
            </a:extLst>
          </p:cNvPr>
          <p:cNvGrpSpPr/>
          <p:nvPr/>
        </p:nvGrpSpPr>
        <p:grpSpPr>
          <a:xfrm>
            <a:off x="2413589" y="130126"/>
            <a:ext cx="7559749" cy="6727874"/>
            <a:chOff x="3157869" y="0"/>
            <a:chExt cx="7559749" cy="6727874"/>
          </a:xfrm>
        </p:grpSpPr>
        <p:sp>
          <p:nvSpPr>
            <p:cNvPr id="7" name="Rectangle 6">
              <a:extLst>
                <a:ext uri="{FF2B5EF4-FFF2-40B4-BE49-F238E27FC236}">
                  <a16:creationId xmlns:a16="http://schemas.microsoft.com/office/drawing/2014/main" id="{2FEA012E-EB67-4A2E-A94A-083B2697B335}"/>
                </a:ext>
              </a:extLst>
            </p:cNvPr>
            <p:cNvSpPr/>
            <p:nvPr/>
          </p:nvSpPr>
          <p:spPr>
            <a:xfrm>
              <a:off x="3157869" y="0"/>
              <a:ext cx="7559749" cy="6727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A85F5C-95DC-467E-BCA0-75BDBF876A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02421" y="0"/>
              <a:ext cx="7270643" cy="6727874"/>
            </a:xfrm>
            <a:prstGeom prst="rect">
              <a:avLst/>
            </a:prstGeom>
          </p:spPr>
        </p:pic>
      </p:grpSp>
      <p:sp>
        <p:nvSpPr>
          <p:cNvPr id="3" name="Rectangle 2">
            <a:extLst>
              <a:ext uri="{FF2B5EF4-FFF2-40B4-BE49-F238E27FC236}">
                <a16:creationId xmlns:a16="http://schemas.microsoft.com/office/drawing/2014/main" id="{D04E0FDA-619A-4BFA-A8B3-5171D8BAC22F}"/>
              </a:ext>
            </a:extLst>
          </p:cNvPr>
          <p:cNvSpPr/>
          <p:nvPr/>
        </p:nvSpPr>
        <p:spPr>
          <a:xfrm>
            <a:off x="2700670" y="2817628"/>
            <a:ext cx="6933189" cy="308344"/>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8546875-1973-8D84-ACEC-8F0AD4970428}"/>
              </a:ext>
            </a:extLst>
          </p:cNvPr>
          <p:cNvSpPr/>
          <p:nvPr/>
        </p:nvSpPr>
        <p:spPr>
          <a:xfrm>
            <a:off x="8586035" y="4080681"/>
            <a:ext cx="1192376" cy="4230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4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5E7FF2-EC21-4627-9064-2D2101281422}"/>
              </a:ext>
            </a:extLst>
          </p:cNvPr>
          <p:cNvGrpSpPr/>
          <p:nvPr/>
        </p:nvGrpSpPr>
        <p:grpSpPr>
          <a:xfrm>
            <a:off x="886265" y="590842"/>
            <a:ext cx="10186547" cy="5557545"/>
            <a:chOff x="886265" y="590842"/>
            <a:chExt cx="10186547" cy="5557545"/>
          </a:xfrm>
        </p:grpSpPr>
        <p:pic>
          <p:nvPicPr>
            <p:cNvPr id="3" name="Picture 2">
              <a:extLst>
                <a:ext uri="{FF2B5EF4-FFF2-40B4-BE49-F238E27FC236}">
                  <a16:creationId xmlns:a16="http://schemas.microsoft.com/office/drawing/2014/main" id="{F17DFF0D-F0AD-46A0-889C-324F808137E1}"/>
                </a:ext>
              </a:extLst>
            </p:cNvPr>
            <p:cNvPicPr>
              <a:picLocks noChangeAspect="1"/>
            </p:cNvPicPr>
            <p:nvPr/>
          </p:nvPicPr>
          <p:blipFill>
            <a:blip r:embed="rId3"/>
            <a:stretch>
              <a:fillRect/>
            </a:stretch>
          </p:blipFill>
          <p:spPr>
            <a:xfrm>
              <a:off x="1119187" y="709612"/>
              <a:ext cx="9953625" cy="5438775"/>
            </a:xfrm>
            <a:prstGeom prst="rect">
              <a:avLst/>
            </a:prstGeom>
          </p:spPr>
        </p:pic>
        <p:sp>
          <p:nvSpPr>
            <p:cNvPr id="7" name="Rectangle 6">
              <a:extLst>
                <a:ext uri="{FF2B5EF4-FFF2-40B4-BE49-F238E27FC236}">
                  <a16:creationId xmlns:a16="http://schemas.microsoft.com/office/drawing/2014/main" id="{2FEA012E-EB67-4A2E-A94A-083B2697B335}"/>
                </a:ext>
              </a:extLst>
            </p:cNvPr>
            <p:cNvSpPr/>
            <p:nvPr/>
          </p:nvSpPr>
          <p:spPr>
            <a:xfrm>
              <a:off x="886265" y="590842"/>
              <a:ext cx="9953625" cy="5557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ctangle 4">
            <a:extLst>
              <a:ext uri="{FF2B5EF4-FFF2-40B4-BE49-F238E27FC236}">
                <a16:creationId xmlns:a16="http://schemas.microsoft.com/office/drawing/2014/main" id="{F23481A5-B681-47B9-B2BF-4D41F0D3F95D}"/>
              </a:ext>
            </a:extLst>
          </p:cNvPr>
          <p:cNvSpPr/>
          <p:nvPr/>
        </p:nvSpPr>
        <p:spPr>
          <a:xfrm>
            <a:off x="8261499" y="2573079"/>
            <a:ext cx="648586" cy="233917"/>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7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C492C4-14E2-4770-A483-B944BA593157}"/>
              </a:ext>
            </a:extLst>
          </p:cNvPr>
          <p:cNvGrpSpPr/>
          <p:nvPr/>
        </p:nvGrpSpPr>
        <p:grpSpPr>
          <a:xfrm>
            <a:off x="2413589" y="130126"/>
            <a:ext cx="7559749" cy="6727874"/>
            <a:chOff x="3157869" y="0"/>
            <a:chExt cx="7559749" cy="6727874"/>
          </a:xfrm>
        </p:grpSpPr>
        <p:sp>
          <p:nvSpPr>
            <p:cNvPr id="7" name="Rectangle 6">
              <a:extLst>
                <a:ext uri="{FF2B5EF4-FFF2-40B4-BE49-F238E27FC236}">
                  <a16:creationId xmlns:a16="http://schemas.microsoft.com/office/drawing/2014/main" id="{2FEA012E-EB67-4A2E-A94A-083B2697B335}"/>
                </a:ext>
              </a:extLst>
            </p:cNvPr>
            <p:cNvSpPr/>
            <p:nvPr/>
          </p:nvSpPr>
          <p:spPr>
            <a:xfrm>
              <a:off x="3157869" y="0"/>
              <a:ext cx="7559749" cy="6727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A85F5C-95DC-467E-BCA0-75BDBF876A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02421" y="0"/>
              <a:ext cx="7270643" cy="6727874"/>
            </a:xfrm>
            <a:prstGeom prst="rect">
              <a:avLst/>
            </a:prstGeom>
          </p:spPr>
        </p:pic>
      </p:grpSp>
      <p:sp>
        <p:nvSpPr>
          <p:cNvPr id="3" name="Rectangle 2">
            <a:extLst>
              <a:ext uri="{FF2B5EF4-FFF2-40B4-BE49-F238E27FC236}">
                <a16:creationId xmlns:a16="http://schemas.microsoft.com/office/drawing/2014/main" id="{D04E0FDA-619A-4BFA-A8B3-5171D8BAC22F}"/>
              </a:ext>
            </a:extLst>
          </p:cNvPr>
          <p:cNvSpPr/>
          <p:nvPr/>
        </p:nvSpPr>
        <p:spPr>
          <a:xfrm>
            <a:off x="2700670" y="3120656"/>
            <a:ext cx="6933189" cy="207335"/>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43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FBB53-9991-4C73-AFAC-5F5E56D7D7D6}"/>
              </a:ext>
            </a:extLst>
          </p:cNvPr>
          <p:cNvPicPr>
            <a:picLocks noChangeAspect="1"/>
          </p:cNvPicPr>
          <p:nvPr/>
        </p:nvPicPr>
        <p:blipFill>
          <a:blip r:embed="rId2"/>
          <a:stretch>
            <a:fillRect/>
          </a:stretch>
        </p:blipFill>
        <p:spPr>
          <a:xfrm>
            <a:off x="1738312" y="280987"/>
            <a:ext cx="8715375" cy="6296025"/>
          </a:xfrm>
          <a:prstGeom prst="rect">
            <a:avLst/>
          </a:prstGeom>
        </p:spPr>
      </p:pic>
      <p:sp>
        <p:nvSpPr>
          <p:cNvPr id="3" name="Rectangle 2">
            <a:extLst>
              <a:ext uri="{FF2B5EF4-FFF2-40B4-BE49-F238E27FC236}">
                <a16:creationId xmlns:a16="http://schemas.microsoft.com/office/drawing/2014/main" id="{12C2E8B6-382E-4EE7-8CD6-7884BAC97EAF}"/>
              </a:ext>
            </a:extLst>
          </p:cNvPr>
          <p:cNvSpPr/>
          <p:nvPr/>
        </p:nvSpPr>
        <p:spPr>
          <a:xfrm>
            <a:off x="4603898" y="1318437"/>
            <a:ext cx="691115" cy="925033"/>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29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15E904-CF8D-418B-BED5-34DD759ADA99}"/>
              </a:ext>
            </a:extLst>
          </p:cNvPr>
          <p:cNvGrpSpPr/>
          <p:nvPr/>
        </p:nvGrpSpPr>
        <p:grpSpPr>
          <a:xfrm>
            <a:off x="4018371" y="701187"/>
            <a:ext cx="4427845" cy="6156813"/>
            <a:chOff x="6657978" y="0"/>
            <a:chExt cx="4932123" cy="6858000"/>
          </a:xfrm>
        </p:grpSpPr>
        <p:pic>
          <p:nvPicPr>
            <p:cNvPr id="7" name="Picture 6" descr="Timeline&#10;&#10;Description automatically generated">
              <a:extLst>
                <a:ext uri="{FF2B5EF4-FFF2-40B4-BE49-F238E27FC236}">
                  <a16:creationId xmlns:a16="http://schemas.microsoft.com/office/drawing/2014/main" id="{77299853-7111-4ACC-8406-C8F3F6BE05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7978" y="0"/>
              <a:ext cx="493212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Rounded Corners 9">
              <a:extLst>
                <a:ext uri="{FF2B5EF4-FFF2-40B4-BE49-F238E27FC236}">
                  <a16:creationId xmlns:a16="http://schemas.microsoft.com/office/drawing/2014/main" id="{2A8BE516-EDBA-46C8-815A-F2A27FF27E63}"/>
                </a:ext>
              </a:extLst>
            </p:cNvPr>
            <p:cNvSpPr/>
            <p:nvPr/>
          </p:nvSpPr>
          <p:spPr>
            <a:xfrm>
              <a:off x="7646125" y="3429001"/>
              <a:ext cx="975361" cy="16764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itle 1">
            <a:extLst>
              <a:ext uri="{FF2B5EF4-FFF2-40B4-BE49-F238E27FC236}">
                <a16:creationId xmlns:a16="http://schemas.microsoft.com/office/drawing/2014/main" id="{F62FB6AE-FC88-41ED-95EB-FC90E489CBDC}"/>
              </a:ext>
            </a:extLst>
          </p:cNvPr>
          <p:cNvSpPr>
            <a:spLocks noGrp="1"/>
          </p:cNvSpPr>
          <p:nvPr>
            <p:ph type="title"/>
          </p:nvPr>
        </p:nvSpPr>
        <p:spPr>
          <a:xfrm>
            <a:off x="713295" y="90572"/>
            <a:ext cx="10765410" cy="595228"/>
          </a:xfrm>
          <a:solidFill>
            <a:schemeClr val="tx1">
              <a:lumMod val="75000"/>
              <a:lumOff val="25000"/>
            </a:schemeClr>
          </a:solidFill>
        </p:spPr>
        <p:txBody>
          <a:bodyPr vert="horz" lIns="91440" tIns="45720" rIns="91440" bIns="45720" rtlCol="0" anchor="b">
            <a:normAutofit fontScale="90000"/>
          </a:bodyPr>
          <a:lstStyle/>
          <a:p>
            <a:pPr algn="ctr"/>
            <a:r>
              <a:rPr lang="en-US" sz="4000" kern="1200" dirty="0">
                <a:solidFill>
                  <a:srgbClr val="FFFFFF"/>
                </a:solidFill>
                <a:latin typeface="+mj-lt"/>
                <a:ea typeface="+mj-ea"/>
                <a:cs typeface="+mj-cs"/>
              </a:rPr>
              <a:t>Example </a:t>
            </a:r>
            <a:r>
              <a:rPr lang="en-US" sz="4000" dirty="0">
                <a:solidFill>
                  <a:srgbClr val="FFFFFF"/>
                </a:solidFill>
              </a:rPr>
              <a:t>mileage </a:t>
            </a:r>
            <a:r>
              <a:rPr lang="en-US" sz="4000" kern="1200" dirty="0">
                <a:solidFill>
                  <a:srgbClr val="FFFFFF"/>
                </a:solidFill>
                <a:latin typeface="+mj-lt"/>
                <a:ea typeface="+mj-ea"/>
                <a:cs typeface="+mj-cs"/>
              </a:rPr>
              <a:t>tracking</a:t>
            </a:r>
          </a:p>
        </p:txBody>
      </p:sp>
    </p:spTree>
    <p:extLst>
      <p:ext uri="{BB962C8B-B14F-4D97-AF65-F5344CB8AC3E}">
        <p14:creationId xmlns:p14="http://schemas.microsoft.com/office/powerpoint/2010/main" val="22141208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EFDC3CB-35D3-4015-BAD4-F34C79AB0CEE}"/>
              </a:ext>
            </a:extLst>
          </p:cNvPr>
          <p:cNvGrpSpPr/>
          <p:nvPr/>
        </p:nvGrpSpPr>
        <p:grpSpPr>
          <a:xfrm>
            <a:off x="1026942" y="393896"/>
            <a:ext cx="10016197" cy="6231987"/>
            <a:chOff x="1026942" y="393896"/>
            <a:chExt cx="10016197" cy="6231987"/>
          </a:xfrm>
        </p:grpSpPr>
        <p:grpSp>
          <p:nvGrpSpPr>
            <p:cNvPr id="6" name="Group 5">
              <a:extLst>
                <a:ext uri="{FF2B5EF4-FFF2-40B4-BE49-F238E27FC236}">
                  <a16:creationId xmlns:a16="http://schemas.microsoft.com/office/drawing/2014/main" id="{604969E3-917D-41A3-B70E-3BD5C0EFBCBC}"/>
                </a:ext>
              </a:extLst>
            </p:cNvPr>
            <p:cNvGrpSpPr/>
            <p:nvPr/>
          </p:nvGrpSpPr>
          <p:grpSpPr>
            <a:xfrm>
              <a:off x="1214247" y="562707"/>
              <a:ext cx="9763505" cy="5954517"/>
              <a:chOff x="2028825" y="473076"/>
              <a:chExt cx="8134350" cy="4960936"/>
            </a:xfrm>
          </p:grpSpPr>
          <p:pic>
            <p:nvPicPr>
              <p:cNvPr id="4" name="Picture 3">
                <a:extLst>
                  <a:ext uri="{FF2B5EF4-FFF2-40B4-BE49-F238E27FC236}">
                    <a16:creationId xmlns:a16="http://schemas.microsoft.com/office/drawing/2014/main" id="{11BACE67-45D1-445F-8A6D-E40D3EF049CA}"/>
                  </a:ext>
                </a:extLst>
              </p:cNvPr>
              <p:cNvPicPr>
                <a:picLocks noChangeAspect="1"/>
              </p:cNvPicPr>
              <p:nvPr/>
            </p:nvPicPr>
            <p:blipFill>
              <a:blip r:embed="rId3"/>
              <a:stretch>
                <a:fillRect/>
              </a:stretch>
            </p:blipFill>
            <p:spPr>
              <a:xfrm>
                <a:off x="2028825" y="1423987"/>
                <a:ext cx="8134350" cy="4010025"/>
              </a:xfrm>
              <a:prstGeom prst="rect">
                <a:avLst/>
              </a:prstGeom>
            </p:spPr>
          </p:pic>
          <p:pic>
            <p:nvPicPr>
              <p:cNvPr id="5" name="Picture 4">
                <a:extLst>
                  <a:ext uri="{FF2B5EF4-FFF2-40B4-BE49-F238E27FC236}">
                    <a16:creationId xmlns:a16="http://schemas.microsoft.com/office/drawing/2014/main" id="{2C9A681A-FEEB-4B74-BC71-76488D4BBA80}"/>
                  </a:ext>
                </a:extLst>
              </p:cNvPr>
              <p:cNvPicPr>
                <a:picLocks noChangeAspect="1"/>
              </p:cNvPicPr>
              <p:nvPr/>
            </p:nvPicPr>
            <p:blipFill>
              <a:blip r:embed="rId4"/>
              <a:stretch>
                <a:fillRect/>
              </a:stretch>
            </p:blipFill>
            <p:spPr>
              <a:xfrm>
                <a:off x="2028825" y="473076"/>
                <a:ext cx="7877175" cy="628650"/>
              </a:xfrm>
              <a:prstGeom prst="rect">
                <a:avLst/>
              </a:prstGeom>
            </p:spPr>
          </p:pic>
        </p:grpSp>
        <p:sp>
          <p:nvSpPr>
            <p:cNvPr id="7" name="Rectangle 6">
              <a:extLst>
                <a:ext uri="{FF2B5EF4-FFF2-40B4-BE49-F238E27FC236}">
                  <a16:creationId xmlns:a16="http://schemas.microsoft.com/office/drawing/2014/main" id="{2FEA012E-EB67-4A2E-A94A-083B2697B335}"/>
                </a:ext>
              </a:extLst>
            </p:cNvPr>
            <p:cNvSpPr/>
            <p:nvPr/>
          </p:nvSpPr>
          <p:spPr>
            <a:xfrm>
              <a:off x="1026942" y="393896"/>
              <a:ext cx="10016197" cy="6231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259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oad with a guard rail and trees&#10;&#10;Description automatically generated">
            <a:extLst>
              <a:ext uri="{FF2B5EF4-FFF2-40B4-BE49-F238E27FC236}">
                <a16:creationId xmlns:a16="http://schemas.microsoft.com/office/drawing/2014/main" id="{D93106A9-DAD6-4172-90AC-0E8D3D78CF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501" y="0"/>
            <a:ext cx="12490499" cy="6858000"/>
          </a:xfrm>
          <a:prstGeom prst="rect">
            <a:avLst/>
          </a:prstGeom>
        </p:spPr>
      </p:pic>
      <p:sp>
        <p:nvSpPr>
          <p:cNvPr id="4" name="Slide Number Placeholder 3">
            <a:extLst>
              <a:ext uri="{FF2B5EF4-FFF2-40B4-BE49-F238E27FC236}">
                <a16:creationId xmlns:a16="http://schemas.microsoft.com/office/drawing/2014/main" id="{928187D6-3644-4C58-9AF0-E4C1E8E5D23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30EA680-D336-4FF7-8B7A-9848BB0A1C32}" type="slidenum">
              <a:rPr lang="en-US">
                <a:solidFill>
                  <a:srgbClr val="FFFFFF"/>
                </a:solidFill>
              </a:rPr>
              <a:pPr>
                <a:spcAft>
                  <a:spcPts val="600"/>
                </a:spcAft>
              </a:pPr>
              <a:t>14</a:t>
            </a:fld>
            <a:endParaRPr lang="en-US">
              <a:solidFill>
                <a:srgbClr val="FFFFFF"/>
              </a:solidFill>
            </a:endParaRPr>
          </a:p>
        </p:txBody>
      </p:sp>
      <p:sp>
        <p:nvSpPr>
          <p:cNvPr id="2" name="TextBox 1">
            <a:extLst>
              <a:ext uri="{FF2B5EF4-FFF2-40B4-BE49-F238E27FC236}">
                <a16:creationId xmlns:a16="http://schemas.microsoft.com/office/drawing/2014/main" id="{3ADDA617-3452-4C74-9358-4544126B28A4}"/>
              </a:ext>
            </a:extLst>
          </p:cNvPr>
          <p:cNvSpPr txBox="1"/>
          <p:nvPr/>
        </p:nvSpPr>
        <p:spPr>
          <a:xfrm>
            <a:off x="240145" y="267855"/>
            <a:ext cx="4959928" cy="461665"/>
          </a:xfrm>
          <a:prstGeom prst="rect">
            <a:avLst/>
          </a:prstGeom>
          <a:solidFill>
            <a:srgbClr val="F2F2F2">
              <a:alpha val="92157"/>
            </a:srgbClr>
          </a:solidFill>
        </p:spPr>
        <p:txBody>
          <a:bodyPr wrap="square" rtlCol="0">
            <a:spAutoFit/>
          </a:bodyPr>
          <a:lstStyle/>
          <a:p>
            <a:r>
              <a:rPr lang="en-US" sz="2400" dirty="0"/>
              <a:t>“Dirt and Gravel” roads are not paved</a:t>
            </a:r>
          </a:p>
        </p:txBody>
      </p:sp>
    </p:spTree>
    <p:extLst>
      <p:ext uri="{BB962C8B-B14F-4D97-AF65-F5344CB8AC3E}">
        <p14:creationId xmlns:p14="http://schemas.microsoft.com/office/powerpoint/2010/main" val="21672529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90C5B-ACA5-5777-391E-C3180ACC09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832" y="0"/>
            <a:ext cx="9426335" cy="6858000"/>
          </a:xfrm>
          <a:prstGeom prst="rect">
            <a:avLst/>
          </a:prstGeom>
        </p:spPr>
      </p:pic>
    </p:spTree>
    <p:extLst>
      <p:ext uri="{BB962C8B-B14F-4D97-AF65-F5344CB8AC3E}">
        <p14:creationId xmlns:p14="http://schemas.microsoft.com/office/powerpoint/2010/main" val="3334275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dirty="0">
                <a:cs typeface="Calibri"/>
              </a:rPr>
              <a:t>Example time tracking and mileage logs</a:t>
            </a:r>
          </a:p>
          <a:p>
            <a:endParaRPr lang="en-US" sz="3600" dirty="0">
              <a:cs typeface="Calibri"/>
            </a:endParaRPr>
          </a:p>
          <a:p>
            <a:pPr lvl="1"/>
            <a:endParaRPr lang="en-US"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spTree>
    <p:extLst>
      <p:ext uri="{BB962C8B-B14F-4D97-AF65-F5344CB8AC3E}">
        <p14:creationId xmlns:p14="http://schemas.microsoft.com/office/powerpoint/2010/main" val="10746273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462665A-3739-4B47-9281-7EE0B15E04A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8805" y="753762"/>
            <a:ext cx="10629900" cy="5867400"/>
          </a:xfrm>
          <a:prstGeom prst="rect">
            <a:avLst/>
          </a:prstGeom>
        </p:spPr>
      </p:pic>
      <p:sp>
        <p:nvSpPr>
          <p:cNvPr id="6" name="Title 1">
            <a:extLst>
              <a:ext uri="{FF2B5EF4-FFF2-40B4-BE49-F238E27FC236}">
                <a16:creationId xmlns:a16="http://schemas.microsoft.com/office/drawing/2014/main" id="{415C31BC-2395-4A58-B293-FD914EFFA4D2}"/>
              </a:ext>
            </a:extLst>
          </p:cNvPr>
          <p:cNvSpPr>
            <a:spLocks noGrp="1"/>
          </p:cNvSpPr>
          <p:nvPr>
            <p:ph type="title"/>
          </p:nvPr>
        </p:nvSpPr>
        <p:spPr>
          <a:xfrm>
            <a:off x="713295" y="90572"/>
            <a:ext cx="10765410" cy="566653"/>
          </a:xfrm>
          <a:solidFill>
            <a:schemeClr val="tx1">
              <a:lumMod val="75000"/>
              <a:lumOff val="25000"/>
            </a:schemeClr>
          </a:solidFill>
        </p:spPr>
        <p:txBody>
          <a:bodyPr vert="horz" lIns="91440" tIns="45720" rIns="91440" bIns="45720" rtlCol="0" anchor="b">
            <a:normAutofit fontScale="90000"/>
          </a:bodyPr>
          <a:lstStyle/>
          <a:p>
            <a:pPr algn="ctr"/>
            <a:r>
              <a:rPr lang="en-US" sz="3600" kern="1200" dirty="0">
                <a:solidFill>
                  <a:srgbClr val="FFFFFF"/>
                </a:solidFill>
                <a:latin typeface="+mj-lt"/>
                <a:ea typeface="+mj-ea"/>
                <a:cs typeface="+mj-cs"/>
              </a:rPr>
              <a:t>Example </a:t>
            </a:r>
            <a:r>
              <a:rPr lang="en-US" sz="3600" dirty="0">
                <a:solidFill>
                  <a:srgbClr val="FFFFFF"/>
                </a:solidFill>
              </a:rPr>
              <a:t>Staff Time Documentation</a:t>
            </a:r>
            <a:endParaRPr lang="en-US" sz="36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4D428DFB-547B-2965-0288-060125C29835}"/>
              </a:ext>
            </a:extLst>
          </p:cNvPr>
          <p:cNvSpPr/>
          <p:nvPr/>
        </p:nvSpPr>
        <p:spPr>
          <a:xfrm>
            <a:off x="6981825" y="2286000"/>
            <a:ext cx="449688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 name="Group 2">
            <a:extLst>
              <a:ext uri="{FF2B5EF4-FFF2-40B4-BE49-F238E27FC236}">
                <a16:creationId xmlns:a16="http://schemas.microsoft.com/office/drawing/2014/main" id="{D26C1AA9-CAA7-0A3A-CC1F-8000B541990A}"/>
              </a:ext>
            </a:extLst>
          </p:cNvPr>
          <p:cNvGrpSpPr/>
          <p:nvPr/>
        </p:nvGrpSpPr>
        <p:grpSpPr>
          <a:xfrm>
            <a:off x="9279186" y="409575"/>
            <a:ext cx="2840121" cy="1581329"/>
            <a:chOff x="9279186" y="409575"/>
            <a:chExt cx="2840121" cy="1581329"/>
          </a:xfrm>
        </p:grpSpPr>
        <p:sp>
          <p:nvSpPr>
            <p:cNvPr id="4" name="Oval 3">
              <a:extLst>
                <a:ext uri="{FF2B5EF4-FFF2-40B4-BE49-F238E27FC236}">
                  <a16:creationId xmlns:a16="http://schemas.microsoft.com/office/drawing/2014/main" id="{41BB416E-7451-1A50-0AD2-9A6A225E14BA}"/>
                </a:ext>
              </a:extLst>
            </p:cNvPr>
            <p:cNvSpPr/>
            <p:nvPr/>
          </p:nvSpPr>
          <p:spPr>
            <a:xfrm>
              <a:off x="9279186" y="409575"/>
              <a:ext cx="2840121" cy="158132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35F632-0F9B-6519-1EBE-51911ECD9F15}"/>
                </a:ext>
              </a:extLst>
            </p:cNvPr>
            <p:cNvSpPr txBox="1"/>
            <p:nvPr/>
          </p:nvSpPr>
          <p:spPr>
            <a:xfrm>
              <a:off x="9396662" y="674272"/>
              <a:ext cx="2605170" cy="1200329"/>
            </a:xfrm>
            <a:prstGeom prst="rect">
              <a:avLst/>
            </a:prstGeom>
            <a:noFill/>
          </p:spPr>
          <p:txBody>
            <a:bodyPr wrap="square" rtlCol="0">
              <a:spAutoFit/>
            </a:bodyPr>
            <a:lstStyle/>
            <a:p>
              <a:pPr algn="ctr"/>
              <a:r>
                <a:rPr lang="en-US" sz="2400" b="1" dirty="0"/>
                <a:t>Template Available as an Excel Document</a:t>
              </a:r>
            </a:p>
          </p:txBody>
        </p:sp>
      </p:grpSp>
    </p:spTree>
    <p:extLst>
      <p:ext uri="{BB962C8B-B14F-4D97-AF65-F5344CB8AC3E}">
        <p14:creationId xmlns:p14="http://schemas.microsoft.com/office/powerpoint/2010/main" val="15649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9AD2C4-F947-441D-B8FC-F87E5A5BDFB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13295" y="782319"/>
            <a:ext cx="6001830" cy="5980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7299853-7111-4ACC-8406-C8F3F6BE05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93280" y="763433"/>
            <a:ext cx="4736304" cy="5999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924F4DA7-282F-4154-8D38-03D0D7A7FBA5}"/>
              </a:ext>
            </a:extLst>
          </p:cNvPr>
          <p:cNvSpPr txBox="1"/>
          <p:nvPr/>
        </p:nvSpPr>
        <p:spPr>
          <a:xfrm>
            <a:off x="1201791" y="2267224"/>
            <a:ext cx="1236618"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Week 13</a:t>
            </a:r>
          </a:p>
        </p:txBody>
      </p:sp>
      <p:sp>
        <p:nvSpPr>
          <p:cNvPr id="6" name="Title 1">
            <a:extLst>
              <a:ext uri="{FF2B5EF4-FFF2-40B4-BE49-F238E27FC236}">
                <a16:creationId xmlns:a16="http://schemas.microsoft.com/office/drawing/2014/main" id="{DE9081F8-B9D3-405D-92D4-6F2984FB29EA}"/>
              </a:ext>
            </a:extLst>
          </p:cNvPr>
          <p:cNvSpPr>
            <a:spLocks noGrp="1"/>
          </p:cNvSpPr>
          <p:nvPr>
            <p:ph type="title"/>
          </p:nvPr>
        </p:nvSpPr>
        <p:spPr>
          <a:xfrm>
            <a:off x="713295" y="90572"/>
            <a:ext cx="10765410" cy="604753"/>
          </a:xfrm>
          <a:solidFill>
            <a:schemeClr val="tx1">
              <a:lumMod val="75000"/>
              <a:lumOff val="25000"/>
            </a:schemeClr>
          </a:solidFill>
        </p:spPr>
        <p:txBody>
          <a:bodyPr vert="horz" lIns="91440" tIns="45720" rIns="91440" bIns="45720" rtlCol="0" anchor="b">
            <a:normAutofit/>
          </a:bodyPr>
          <a:lstStyle/>
          <a:p>
            <a:pPr algn="ctr"/>
            <a:r>
              <a:rPr lang="en-US" sz="3600" kern="1200" dirty="0">
                <a:solidFill>
                  <a:srgbClr val="FFFFFF"/>
                </a:solidFill>
                <a:latin typeface="+mj-lt"/>
                <a:ea typeface="+mj-ea"/>
                <a:cs typeface="+mj-cs"/>
              </a:rPr>
              <a:t>Example Time Tracking</a:t>
            </a:r>
          </a:p>
        </p:txBody>
      </p:sp>
    </p:spTree>
    <p:extLst>
      <p:ext uri="{BB962C8B-B14F-4D97-AF65-F5344CB8AC3E}">
        <p14:creationId xmlns:p14="http://schemas.microsoft.com/office/powerpoint/2010/main" val="22696274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62665A-3739-4B47-9281-7EE0B15E04A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95" y="804182"/>
            <a:ext cx="8306880" cy="5963246"/>
          </a:xfrm>
          <a:prstGeom prst="rect">
            <a:avLst/>
          </a:prstGeom>
        </p:spPr>
      </p:pic>
      <p:sp>
        <p:nvSpPr>
          <p:cNvPr id="6" name="Title 1">
            <a:extLst>
              <a:ext uri="{FF2B5EF4-FFF2-40B4-BE49-F238E27FC236}">
                <a16:creationId xmlns:a16="http://schemas.microsoft.com/office/drawing/2014/main" id="{415C31BC-2395-4A58-B293-FD914EFFA4D2}"/>
              </a:ext>
            </a:extLst>
          </p:cNvPr>
          <p:cNvSpPr>
            <a:spLocks noGrp="1"/>
          </p:cNvSpPr>
          <p:nvPr>
            <p:ph type="title"/>
          </p:nvPr>
        </p:nvSpPr>
        <p:spPr>
          <a:xfrm>
            <a:off x="713295" y="90571"/>
            <a:ext cx="10765410" cy="614279"/>
          </a:xfrm>
          <a:solidFill>
            <a:schemeClr val="tx1">
              <a:lumMod val="75000"/>
              <a:lumOff val="25000"/>
            </a:schemeClr>
          </a:solidFill>
        </p:spPr>
        <p:txBody>
          <a:bodyPr vert="horz" lIns="91440" tIns="45720" rIns="91440" bIns="45720" rtlCol="0" anchor="b">
            <a:normAutofit/>
          </a:bodyPr>
          <a:lstStyle/>
          <a:p>
            <a:pPr algn="ctr"/>
            <a:r>
              <a:rPr lang="en-US" sz="3600" kern="1200" dirty="0">
                <a:solidFill>
                  <a:srgbClr val="FFFFFF"/>
                </a:solidFill>
                <a:latin typeface="+mj-lt"/>
                <a:ea typeface="+mj-ea"/>
                <a:cs typeface="+mj-cs"/>
              </a:rPr>
              <a:t>Example </a:t>
            </a:r>
            <a:r>
              <a:rPr lang="en-US" sz="3600" dirty="0">
                <a:solidFill>
                  <a:srgbClr val="FFFFFF"/>
                </a:solidFill>
              </a:rPr>
              <a:t>Staff Time Documentation</a:t>
            </a:r>
            <a:endParaRPr lang="en-US" sz="36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BE676961-F7D0-41D6-B1BE-47301FCF2069}"/>
              </a:ext>
            </a:extLst>
          </p:cNvPr>
          <p:cNvSpPr txBox="1"/>
          <p:nvPr/>
        </p:nvSpPr>
        <p:spPr>
          <a:xfrm>
            <a:off x="9222377" y="2907302"/>
            <a:ext cx="233470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Additional Activity Report not pictured here</a:t>
            </a:r>
          </a:p>
        </p:txBody>
      </p:sp>
      <p:sp>
        <p:nvSpPr>
          <p:cNvPr id="3" name="Rectangle 2">
            <a:extLst>
              <a:ext uri="{FF2B5EF4-FFF2-40B4-BE49-F238E27FC236}">
                <a16:creationId xmlns:a16="http://schemas.microsoft.com/office/drawing/2014/main" id="{5EEC978D-41E3-3FF5-8ECA-FB18EB074984}"/>
              </a:ext>
            </a:extLst>
          </p:cNvPr>
          <p:cNvSpPr/>
          <p:nvPr/>
        </p:nvSpPr>
        <p:spPr>
          <a:xfrm>
            <a:off x="666750" y="4886325"/>
            <a:ext cx="8382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165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5C31BC-2395-4A58-B293-FD914EFFA4D2}"/>
              </a:ext>
            </a:extLst>
          </p:cNvPr>
          <p:cNvSpPr>
            <a:spLocks noGrp="1"/>
          </p:cNvSpPr>
          <p:nvPr>
            <p:ph type="title"/>
          </p:nvPr>
        </p:nvSpPr>
        <p:spPr>
          <a:xfrm>
            <a:off x="713295" y="90572"/>
            <a:ext cx="10765410" cy="642853"/>
          </a:xfrm>
          <a:solidFill>
            <a:schemeClr val="tx1">
              <a:lumMod val="75000"/>
              <a:lumOff val="25000"/>
            </a:schemeClr>
          </a:solidFill>
        </p:spPr>
        <p:txBody>
          <a:bodyPr vert="horz" lIns="91440" tIns="45720" rIns="91440" bIns="45720" rtlCol="0" anchor="b">
            <a:normAutofit/>
          </a:bodyPr>
          <a:lstStyle/>
          <a:p>
            <a:pPr algn="ctr"/>
            <a:r>
              <a:rPr lang="en-US" sz="3600" kern="1200" dirty="0">
                <a:solidFill>
                  <a:srgbClr val="FFFFFF"/>
                </a:solidFill>
                <a:latin typeface="+mj-lt"/>
                <a:ea typeface="+mj-ea"/>
                <a:cs typeface="+mj-cs"/>
              </a:rPr>
              <a:t>Example </a:t>
            </a:r>
            <a:r>
              <a:rPr lang="en-US" sz="3600" dirty="0">
                <a:solidFill>
                  <a:srgbClr val="FFFFFF"/>
                </a:solidFill>
              </a:rPr>
              <a:t>Staff Time Documentation</a:t>
            </a:r>
            <a:endParaRPr lang="en-US" sz="3600" kern="1200" dirty="0">
              <a:solidFill>
                <a:srgbClr val="FFFFFF"/>
              </a:solidFill>
              <a:latin typeface="+mj-lt"/>
              <a:ea typeface="+mj-ea"/>
              <a:cs typeface="+mj-cs"/>
            </a:endParaRPr>
          </a:p>
        </p:txBody>
      </p:sp>
      <p:grpSp>
        <p:nvGrpSpPr>
          <p:cNvPr id="3" name="Group 2">
            <a:extLst>
              <a:ext uri="{FF2B5EF4-FFF2-40B4-BE49-F238E27FC236}">
                <a16:creationId xmlns:a16="http://schemas.microsoft.com/office/drawing/2014/main" id="{2C304F96-3F5F-427A-840D-618E6D7AB3D5}"/>
              </a:ext>
            </a:extLst>
          </p:cNvPr>
          <p:cNvGrpSpPr/>
          <p:nvPr/>
        </p:nvGrpSpPr>
        <p:grpSpPr>
          <a:xfrm>
            <a:off x="1838326" y="819150"/>
            <a:ext cx="8412112" cy="5763537"/>
            <a:chOff x="2077072" y="969213"/>
            <a:chExt cx="8173365" cy="5613474"/>
          </a:xfrm>
        </p:grpSpPr>
        <p:pic>
          <p:nvPicPr>
            <p:cNvPr id="5" name="Picture 4">
              <a:extLst>
                <a:ext uri="{FF2B5EF4-FFF2-40B4-BE49-F238E27FC236}">
                  <a16:creationId xmlns:a16="http://schemas.microsoft.com/office/drawing/2014/main" id="{C462665A-3739-4B47-9281-7EE0B15E04A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77072" y="969213"/>
              <a:ext cx="8173365" cy="5613474"/>
            </a:xfrm>
            <a:prstGeom prst="rect">
              <a:avLst/>
            </a:prstGeom>
          </p:spPr>
        </p:pic>
        <p:sp>
          <p:nvSpPr>
            <p:cNvPr id="2" name="Rectangle: Rounded Corners 1">
              <a:extLst>
                <a:ext uri="{FF2B5EF4-FFF2-40B4-BE49-F238E27FC236}">
                  <a16:creationId xmlns:a16="http://schemas.microsoft.com/office/drawing/2014/main" id="{3223EA47-A922-4B5C-A5B7-EBBA3A48C3EA}"/>
                </a:ext>
              </a:extLst>
            </p:cNvPr>
            <p:cNvSpPr/>
            <p:nvPr/>
          </p:nvSpPr>
          <p:spPr>
            <a:xfrm>
              <a:off x="4728754" y="4789715"/>
              <a:ext cx="505097" cy="95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27D1CA65-C4C0-4C7E-834C-730D4C1DABD8}"/>
                </a:ext>
              </a:extLst>
            </p:cNvPr>
            <p:cNvSpPr/>
            <p:nvPr/>
          </p:nvSpPr>
          <p:spPr>
            <a:xfrm>
              <a:off x="4855028" y="4942115"/>
              <a:ext cx="256903" cy="95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F9EFE42-ECA3-4112-A3A9-C6D09F8EDD9C}"/>
                </a:ext>
              </a:extLst>
            </p:cNvPr>
            <p:cNvSpPr/>
            <p:nvPr/>
          </p:nvSpPr>
          <p:spPr>
            <a:xfrm>
              <a:off x="4754881" y="4171406"/>
              <a:ext cx="400595" cy="95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3A269B21-F698-4BB4-9A54-EBCF43A5C130}"/>
                </a:ext>
              </a:extLst>
            </p:cNvPr>
            <p:cNvSpPr/>
            <p:nvPr/>
          </p:nvSpPr>
          <p:spPr>
            <a:xfrm>
              <a:off x="4075611" y="4641669"/>
              <a:ext cx="378825" cy="1088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8EE18F86-4CE3-7503-CD89-7670465C018B}"/>
              </a:ext>
            </a:extLst>
          </p:cNvPr>
          <p:cNvSpPr/>
          <p:nvPr/>
        </p:nvSpPr>
        <p:spPr>
          <a:xfrm>
            <a:off x="5514975" y="1269908"/>
            <a:ext cx="4000500" cy="196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43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dirty="0">
                <a:cs typeface="Calibri"/>
              </a:rPr>
              <a:t>Example quarterly summary sheets</a:t>
            </a:r>
          </a:p>
          <a:p>
            <a:endParaRPr lang="en-US" sz="3600" dirty="0">
              <a:cs typeface="Calibri"/>
            </a:endParaRPr>
          </a:p>
          <a:p>
            <a:pPr lvl="1"/>
            <a:endParaRPr lang="en-US"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Documenting DGLVR Funds</a:t>
            </a:r>
          </a:p>
        </p:txBody>
      </p:sp>
    </p:spTree>
    <p:extLst>
      <p:ext uri="{BB962C8B-B14F-4D97-AF65-F5344CB8AC3E}">
        <p14:creationId xmlns:p14="http://schemas.microsoft.com/office/powerpoint/2010/main" val="3380156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1341A-33F4-4D69-9689-82C357780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E145C04-0735-48E7-AACB-8C07B9F555D4}"/>
              </a:ext>
            </a:extLst>
          </p:cNvPr>
          <p:cNvSpPr txBox="1"/>
          <p:nvPr/>
        </p:nvSpPr>
        <p:spPr>
          <a:xfrm>
            <a:off x="8836152" y="421916"/>
            <a:ext cx="3086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Quarterly Summary Sheet</a:t>
            </a:r>
          </a:p>
        </p:txBody>
      </p:sp>
      <p:grpSp>
        <p:nvGrpSpPr>
          <p:cNvPr id="3" name="Group 2">
            <a:extLst>
              <a:ext uri="{FF2B5EF4-FFF2-40B4-BE49-F238E27FC236}">
                <a16:creationId xmlns:a16="http://schemas.microsoft.com/office/drawing/2014/main" id="{C45A4D48-D23D-4002-D999-A89EE3950861}"/>
              </a:ext>
            </a:extLst>
          </p:cNvPr>
          <p:cNvGrpSpPr/>
          <p:nvPr/>
        </p:nvGrpSpPr>
        <p:grpSpPr>
          <a:xfrm>
            <a:off x="416897" y="0"/>
            <a:ext cx="7101000" cy="6858000"/>
            <a:chOff x="416897" y="0"/>
            <a:chExt cx="7101000" cy="6858000"/>
          </a:xfrm>
        </p:grpSpPr>
        <p:pic>
          <p:nvPicPr>
            <p:cNvPr id="6" name="Picture 5">
              <a:extLst>
                <a:ext uri="{FF2B5EF4-FFF2-40B4-BE49-F238E27FC236}">
                  <a16:creationId xmlns:a16="http://schemas.microsoft.com/office/drawing/2014/main" id="{C6124C70-7768-44A6-938F-6FC1ABE366F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6897" y="0"/>
              <a:ext cx="7101000" cy="6858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3F487A0A-6DB2-834C-7CBA-32097286D352}"/>
                </a:ext>
              </a:extLst>
            </p:cNvPr>
            <p:cNvSpPr/>
            <p:nvPr/>
          </p:nvSpPr>
          <p:spPr>
            <a:xfrm>
              <a:off x="4892722" y="2941093"/>
              <a:ext cx="532263" cy="68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87103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A2F597-9E98-482E-8A0C-D5F9329ABB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655B745-3325-491F-B656-77CB1EF0C15B}"/>
              </a:ext>
            </a:extLst>
          </p:cNvPr>
          <p:cNvSpPr/>
          <p:nvPr/>
        </p:nvSpPr>
        <p:spPr>
          <a:xfrm>
            <a:off x="3581401" y="6315074"/>
            <a:ext cx="2238374" cy="295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9891C6-B50E-4A38-8630-6C70D41D4F3C}"/>
              </a:ext>
            </a:extLst>
          </p:cNvPr>
          <p:cNvSpPr/>
          <p:nvPr/>
        </p:nvSpPr>
        <p:spPr>
          <a:xfrm>
            <a:off x="3362326" y="5295899"/>
            <a:ext cx="2733674" cy="295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D7E320B-C2B2-4309-AD88-50DCBB112179}"/>
              </a:ext>
            </a:extLst>
          </p:cNvPr>
          <p:cNvGrpSpPr/>
          <p:nvPr/>
        </p:nvGrpSpPr>
        <p:grpSpPr>
          <a:xfrm>
            <a:off x="3279913" y="0"/>
            <a:ext cx="5632174" cy="6858000"/>
            <a:chOff x="3279913" y="0"/>
            <a:chExt cx="5632174" cy="6858000"/>
          </a:xfrm>
        </p:grpSpPr>
        <p:grpSp>
          <p:nvGrpSpPr>
            <p:cNvPr id="8" name="Group 7">
              <a:extLst>
                <a:ext uri="{FF2B5EF4-FFF2-40B4-BE49-F238E27FC236}">
                  <a16:creationId xmlns:a16="http://schemas.microsoft.com/office/drawing/2014/main" id="{8328B186-1D46-4DCD-BDF2-05E2615524E2}"/>
                </a:ext>
              </a:extLst>
            </p:cNvPr>
            <p:cNvGrpSpPr/>
            <p:nvPr/>
          </p:nvGrpSpPr>
          <p:grpSpPr>
            <a:xfrm>
              <a:off x="3279913" y="0"/>
              <a:ext cx="5632174" cy="6858000"/>
              <a:chOff x="3279913" y="0"/>
              <a:chExt cx="5632174" cy="6858000"/>
            </a:xfrm>
          </p:grpSpPr>
          <p:pic>
            <p:nvPicPr>
              <p:cNvPr id="5" name="Picture 4">
                <a:extLst>
                  <a:ext uri="{FF2B5EF4-FFF2-40B4-BE49-F238E27FC236}">
                    <a16:creationId xmlns:a16="http://schemas.microsoft.com/office/drawing/2014/main" id="{5E488722-5D68-4E2B-A5A3-FA796B0727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9913" y="0"/>
                <a:ext cx="5632174" cy="6858000"/>
              </a:xfrm>
              <a:prstGeom prst="rect">
                <a:avLst/>
              </a:prstGeom>
            </p:spPr>
          </p:pic>
          <p:sp>
            <p:nvSpPr>
              <p:cNvPr id="6" name="Rectangle 5">
                <a:extLst>
                  <a:ext uri="{FF2B5EF4-FFF2-40B4-BE49-F238E27FC236}">
                    <a16:creationId xmlns:a16="http://schemas.microsoft.com/office/drawing/2014/main" id="{B5979C79-382C-461A-B1AD-1106AC0906AE}"/>
                  </a:ext>
                </a:extLst>
              </p:cNvPr>
              <p:cNvSpPr/>
              <p:nvPr/>
            </p:nvSpPr>
            <p:spPr>
              <a:xfrm>
                <a:off x="3838575" y="542926"/>
                <a:ext cx="1762125"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5CE3C8-E79D-407E-9DEA-6F372212F2B9}"/>
                  </a:ext>
                </a:extLst>
              </p:cNvPr>
              <p:cNvSpPr/>
              <p:nvPr/>
            </p:nvSpPr>
            <p:spPr>
              <a:xfrm>
                <a:off x="6724650" y="542926"/>
                <a:ext cx="1762125"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5AE5C26D-137D-47EB-A098-6388FEA6C89F}"/>
                </a:ext>
              </a:extLst>
            </p:cNvPr>
            <p:cNvSpPr txBox="1"/>
            <p:nvPr/>
          </p:nvSpPr>
          <p:spPr>
            <a:xfrm>
              <a:off x="3730034" y="449113"/>
              <a:ext cx="17621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Justin   Roy  Sherri  Andy</a:t>
              </a:r>
            </a:p>
          </p:txBody>
        </p:sp>
        <p:sp>
          <p:nvSpPr>
            <p:cNvPr id="12" name="TextBox 11">
              <a:extLst>
                <a:ext uri="{FF2B5EF4-FFF2-40B4-BE49-F238E27FC236}">
                  <a16:creationId xmlns:a16="http://schemas.microsoft.com/office/drawing/2014/main" id="{80390990-4FCE-45B7-8517-0DF6DE5D5B09}"/>
                </a:ext>
              </a:extLst>
            </p:cNvPr>
            <p:cNvSpPr txBox="1"/>
            <p:nvPr/>
          </p:nvSpPr>
          <p:spPr>
            <a:xfrm>
              <a:off x="6587886" y="444020"/>
              <a:ext cx="17621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Justin   Roy  Sherri  Andy</a:t>
              </a:r>
            </a:p>
          </p:txBody>
        </p:sp>
      </p:grpSp>
      <p:sp>
        <p:nvSpPr>
          <p:cNvPr id="2" name="TextBox 1">
            <a:extLst>
              <a:ext uri="{FF2B5EF4-FFF2-40B4-BE49-F238E27FC236}">
                <a16:creationId xmlns:a16="http://schemas.microsoft.com/office/drawing/2014/main" id="{7CD7A787-078D-4D9C-8454-824CB8A1BE4C}"/>
              </a:ext>
            </a:extLst>
          </p:cNvPr>
          <p:cNvSpPr txBox="1"/>
          <p:nvPr/>
        </p:nvSpPr>
        <p:spPr>
          <a:xfrm>
            <a:off x="8836152" y="421916"/>
            <a:ext cx="3086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Quarterly Summary Sheet</a:t>
            </a:r>
          </a:p>
        </p:txBody>
      </p:sp>
    </p:spTree>
    <p:extLst>
      <p:ext uri="{BB962C8B-B14F-4D97-AF65-F5344CB8AC3E}">
        <p14:creationId xmlns:p14="http://schemas.microsoft.com/office/powerpoint/2010/main" val="35853923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1341A-33F4-4D69-9689-82C357780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Table&#10;&#10;Description automatically generated">
            <a:extLst>
              <a:ext uri="{FF2B5EF4-FFF2-40B4-BE49-F238E27FC236}">
                <a16:creationId xmlns:a16="http://schemas.microsoft.com/office/drawing/2014/main" id="{A109EE89-EB8C-401D-B7F7-D60F0DF1E7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823" y="0"/>
            <a:ext cx="8507392" cy="6858000"/>
          </a:xfrm>
          <a:prstGeom prst="rect">
            <a:avLst/>
          </a:prstGeom>
        </p:spPr>
      </p:pic>
      <p:sp>
        <p:nvSpPr>
          <p:cNvPr id="5" name="TextBox 4">
            <a:extLst>
              <a:ext uri="{FF2B5EF4-FFF2-40B4-BE49-F238E27FC236}">
                <a16:creationId xmlns:a16="http://schemas.microsoft.com/office/drawing/2014/main" id="{FCDBB1EF-8A16-4950-8AAA-42BD173F51DD}"/>
              </a:ext>
            </a:extLst>
          </p:cNvPr>
          <p:cNvSpPr txBox="1"/>
          <p:nvPr/>
        </p:nvSpPr>
        <p:spPr>
          <a:xfrm>
            <a:off x="8836152" y="421916"/>
            <a:ext cx="3086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Quarterly Summary Sheet</a:t>
            </a:r>
          </a:p>
        </p:txBody>
      </p:sp>
    </p:spTree>
    <p:extLst>
      <p:ext uri="{BB962C8B-B14F-4D97-AF65-F5344CB8AC3E}">
        <p14:creationId xmlns:p14="http://schemas.microsoft.com/office/powerpoint/2010/main" val="206063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stone&#10;&#10;Description automatically generated">
            <a:extLst>
              <a:ext uri="{FF2B5EF4-FFF2-40B4-BE49-F238E27FC236}">
                <a16:creationId xmlns:a16="http://schemas.microsoft.com/office/drawing/2014/main" id="{6D16028A-E134-4D8A-AA3B-13FF70F20B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7000" y="-2667000"/>
            <a:ext cx="6858000" cy="12192000"/>
          </a:xfrm>
          <a:prstGeom prst="rect">
            <a:avLst/>
          </a:prstGeom>
        </p:spPr>
      </p:pic>
      <p:sp>
        <p:nvSpPr>
          <p:cNvPr id="4" name="Slide Number Placeholder 3">
            <a:extLst>
              <a:ext uri="{FF2B5EF4-FFF2-40B4-BE49-F238E27FC236}">
                <a16:creationId xmlns:a16="http://schemas.microsoft.com/office/drawing/2014/main" id="{928187D6-3644-4C58-9AF0-E4C1E8E5D23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30EA680-D336-4FF7-8B7A-9848BB0A1C32}" type="slidenum">
              <a:rPr lang="en-US">
                <a:solidFill>
                  <a:srgbClr val="FFFFFF"/>
                </a:solidFill>
              </a:rPr>
              <a:pPr>
                <a:spcAft>
                  <a:spcPts val="600"/>
                </a:spcAft>
              </a:pPr>
              <a:t>15</a:t>
            </a:fld>
            <a:endParaRPr lang="en-US">
              <a:solidFill>
                <a:srgbClr val="FFFFFF"/>
              </a:solidFill>
            </a:endParaRPr>
          </a:p>
        </p:txBody>
      </p:sp>
      <p:sp>
        <p:nvSpPr>
          <p:cNvPr id="2" name="TextBox 1">
            <a:extLst>
              <a:ext uri="{FF2B5EF4-FFF2-40B4-BE49-F238E27FC236}">
                <a16:creationId xmlns:a16="http://schemas.microsoft.com/office/drawing/2014/main" id="{3ADDA617-3452-4C74-9358-4544126B28A4}"/>
              </a:ext>
            </a:extLst>
          </p:cNvPr>
          <p:cNvSpPr txBox="1"/>
          <p:nvPr/>
        </p:nvSpPr>
        <p:spPr>
          <a:xfrm>
            <a:off x="242105" y="214621"/>
            <a:ext cx="7647710" cy="830997"/>
          </a:xfrm>
          <a:prstGeom prst="rect">
            <a:avLst/>
          </a:prstGeom>
          <a:solidFill>
            <a:srgbClr val="F2F2F2">
              <a:alpha val="92157"/>
            </a:srgbClr>
          </a:solidFill>
        </p:spPr>
        <p:txBody>
          <a:bodyPr wrap="square" rtlCol="0">
            <a:spAutoFit/>
          </a:bodyPr>
          <a:lstStyle/>
          <a:p>
            <a:r>
              <a:rPr lang="en-US" sz="2400" dirty="0"/>
              <a:t>“Low Volume” roads are paved and have low traffic volume </a:t>
            </a:r>
          </a:p>
          <a:p>
            <a:pPr marL="342900" indent="-342900">
              <a:buFont typeface="Arial" panose="020B0604020202020204" pitchFamily="34" charset="0"/>
              <a:buChar char="•"/>
            </a:pPr>
            <a:r>
              <a:rPr lang="en-US" sz="2400" dirty="0"/>
              <a:t>(500 or less vehicles per day)</a:t>
            </a:r>
          </a:p>
        </p:txBody>
      </p:sp>
    </p:spTree>
    <p:extLst>
      <p:ext uri="{BB962C8B-B14F-4D97-AF65-F5344CB8AC3E}">
        <p14:creationId xmlns:p14="http://schemas.microsoft.com/office/powerpoint/2010/main" val="9701381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1341A-33F4-4D69-9689-82C357780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Diagram, table&#10;&#10;Description automatically generated">
            <a:extLst>
              <a:ext uri="{FF2B5EF4-FFF2-40B4-BE49-F238E27FC236}">
                <a16:creationId xmlns:a16="http://schemas.microsoft.com/office/drawing/2014/main" id="{46F425E6-DAEE-4E24-8862-A0CCB7A4F4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316" y="0"/>
            <a:ext cx="9204960" cy="6858000"/>
          </a:xfrm>
          <a:prstGeom prst="rect">
            <a:avLst/>
          </a:prstGeom>
        </p:spPr>
      </p:pic>
      <p:sp>
        <p:nvSpPr>
          <p:cNvPr id="7" name="TextBox 6">
            <a:extLst>
              <a:ext uri="{FF2B5EF4-FFF2-40B4-BE49-F238E27FC236}">
                <a16:creationId xmlns:a16="http://schemas.microsoft.com/office/drawing/2014/main" id="{232530AC-0CCF-4CE9-9F52-8C75A8F995EF}"/>
              </a:ext>
            </a:extLst>
          </p:cNvPr>
          <p:cNvSpPr txBox="1"/>
          <p:nvPr/>
        </p:nvSpPr>
        <p:spPr>
          <a:xfrm>
            <a:off x="8836152" y="421916"/>
            <a:ext cx="3086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Quarterly Summary Sheet</a:t>
            </a:r>
          </a:p>
        </p:txBody>
      </p:sp>
    </p:spTree>
    <p:extLst>
      <p:ext uri="{BB962C8B-B14F-4D97-AF65-F5344CB8AC3E}">
        <p14:creationId xmlns:p14="http://schemas.microsoft.com/office/powerpoint/2010/main" val="33854912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1341A-33F4-4D69-9689-82C357780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A picture containing diagram&#10;&#10;Description automatically generated">
            <a:extLst>
              <a:ext uri="{FF2B5EF4-FFF2-40B4-BE49-F238E27FC236}">
                <a16:creationId xmlns:a16="http://schemas.microsoft.com/office/drawing/2014/main" id="{5451C37D-C302-4BC1-83A1-24D11369C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58480"/>
            <a:ext cx="12192000" cy="4980432"/>
          </a:xfrm>
          <a:prstGeom prst="rect">
            <a:avLst/>
          </a:prstGeom>
        </p:spPr>
      </p:pic>
      <p:sp>
        <p:nvSpPr>
          <p:cNvPr id="7" name="TextBox 6">
            <a:extLst>
              <a:ext uri="{FF2B5EF4-FFF2-40B4-BE49-F238E27FC236}">
                <a16:creationId xmlns:a16="http://schemas.microsoft.com/office/drawing/2014/main" id="{DC9CD41C-A78F-4BFA-8C2D-52BB3060EF99}"/>
              </a:ext>
            </a:extLst>
          </p:cNvPr>
          <p:cNvSpPr txBox="1"/>
          <p:nvPr/>
        </p:nvSpPr>
        <p:spPr>
          <a:xfrm>
            <a:off x="8836152" y="421916"/>
            <a:ext cx="3086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Quarterly Summary Sheet</a:t>
            </a:r>
          </a:p>
        </p:txBody>
      </p:sp>
    </p:spTree>
    <p:extLst>
      <p:ext uri="{BB962C8B-B14F-4D97-AF65-F5344CB8AC3E}">
        <p14:creationId xmlns:p14="http://schemas.microsoft.com/office/powerpoint/2010/main" val="34262881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1341A-33F4-4D69-9689-82C357780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Application, table&#10;&#10;Description automatically generated">
            <a:extLst>
              <a:ext uri="{FF2B5EF4-FFF2-40B4-BE49-F238E27FC236}">
                <a16:creationId xmlns:a16="http://schemas.microsoft.com/office/drawing/2014/main" id="{453C8B0F-C1C5-434E-A058-21F304B5E4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12878"/>
            <a:ext cx="12192000" cy="4906616"/>
          </a:xfrm>
          <a:prstGeom prst="rect">
            <a:avLst/>
          </a:prstGeom>
        </p:spPr>
      </p:pic>
      <p:sp>
        <p:nvSpPr>
          <p:cNvPr id="6" name="TextBox 5">
            <a:extLst>
              <a:ext uri="{FF2B5EF4-FFF2-40B4-BE49-F238E27FC236}">
                <a16:creationId xmlns:a16="http://schemas.microsoft.com/office/drawing/2014/main" id="{FD5B0C33-B7A0-492A-9DE6-81EBD9F58AD6}"/>
              </a:ext>
            </a:extLst>
          </p:cNvPr>
          <p:cNvSpPr txBox="1"/>
          <p:nvPr/>
        </p:nvSpPr>
        <p:spPr>
          <a:xfrm>
            <a:off x="8836152" y="421916"/>
            <a:ext cx="3086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Quarterly Summary Sheet</a:t>
            </a:r>
          </a:p>
        </p:txBody>
      </p:sp>
    </p:spTree>
    <p:extLst>
      <p:ext uri="{BB962C8B-B14F-4D97-AF65-F5344CB8AC3E}">
        <p14:creationId xmlns:p14="http://schemas.microsoft.com/office/powerpoint/2010/main" val="4869537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dirty="0">
                <a:cs typeface="Calibri"/>
              </a:rPr>
              <a:t>Administrative and Education purchases</a:t>
            </a:r>
          </a:p>
          <a:p>
            <a:pPr lvl="1"/>
            <a:r>
              <a:rPr lang="en-US" sz="3200" dirty="0">
                <a:cs typeface="Calibri"/>
              </a:rPr>
              <a:t>Retain receipts</a:t>
            </a:r>
          </a:p>
          <a:p>
            <a:pPr lvl="1"/>
            <a:r>
              <a:rPr lang="en-US" sz="3200" dirty="0">
                <a:cs typeface="Calibri"/>
              </a:rPr>
              <a:t>Document how much of the receipt is a DGLVR expense and why</a:t>
            </a:r>
            <a:endParaRPr lang="en-US" sz="2800" dirty="0">
              <a:cs typeface="Calibri"/>
            </a:endParaRPr>
          </a:p>
          <a:p>
            <a:pPr marL="457200" lvl="1"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Documenting DGLVR Funds</a:t>
            </a:r>
          </a:p>
        </p:txBody>
      </p:sp>
    </p:spTree>
    <p:extLst>
      <p:ext uri="{BB962C8B-B14F-4D97-AF65-F5344CB8AC3E}">
        <p14:creationId xmlns:p14="http://schemas.microsoft.com/office/powerpoint/2010/main" val="16276562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155434" cy="4942712"/>
          </a:xfrm>
        </p:spPr>
        <p:txBody>
          <a:bodyPr vert="horz" lIns="91440" tIns="45720" rIns="91440" bIns="45720" rtlCol="0" anchor="t">
            <a:normAutofit/>
          </a:bodyPr>
          <a:lstStyle/>
          <a:p>
            <a:r>
              <a:rPr lang="en-US" sz="3600" dirty="0">
                <a:cs typeface="Calibri"/>
              </a:rPr>
              <a:t>Documenting cost allocation methods (CAM)</a:t>
            </a:r>
          </a:p>
          <a:p>
            <a:pPr lvl="1"/>
            <a:r>
              <a:rPr lang="en-US" sz="3200" dirty="0">
                <a:cs typeface="Calibri"/>
              </a:rPr>
              <a:t>Record </a:t>
            </a:r>
            <a:r>
              <a:rPr lang="en-US" sz="3200" u="sng" dirty="0">
                <a:cs typeface="Calibri"/>
              </a:rPr>
              <a:t>what</a:t>
            </a:r>
            <a:r>
              <a:rPr lang="en-US" sz="3200" dirty="0">
                <a:cs typeface="Calibri"/>
              </a:rPr>
              <a:t> the CAM is</a:t>
            </a:r>
          </a:p>
          <a:p>
            <a:pPr lvl="1"/>
            <a:r>
              <a:rPr lang="en-US" sz="3200" dirty="0">
                <a:cs typeface="Calibri"/>
              </a:rPr>
              <a:t>Explain </a:t>
            </a:r>
            <a:r>
              <a:rPr lang="en-US" sz="3200" u="sng" dirty="0">
                <a:cs typeface="Calibri"/>
              </a:rPr>
              <a:t>how you came up with </a:t>
            </a:r>
            <a:r>
              <a:rPr lang="en-US" sz="3200" dirty="0">
                <a:cs typeface="Calibri"/>
              </a:rPr>
              <a:t>the CAM</a:t>
            </a:r>
          </a:p>
          <a:p>
            <a:pPr lvl="1"/>
            <a:r>
              <a:rPr lang="en-US" sz="3200" dirty="0">
                <a:cs typeface="Calibri"/>
              </a:rPr>
              <a:t>Document that you </a:t>
            </a:r>
            <a:r>
              <a:rPr lang="en-US" sz="3200" u="sng" dirty="0">
                <a:cs typeface="Calibri"/>
              </a:rPr>
              <a:t>followed the CAM</a:t>
            </a:r>
          </a:p>
          <a:p>
            <a:pPr lvl="1"/>
            <a:r>
              <a:rPr lang="en-US" sz="3200" dirty="0">
                <a:cs typeface="Calibri"/>
              </a:rPr>
              <a:t>Ways to document these items:</a:t>
            </a:r>
          </a:p>
          <a:p>
            <a:pPr lvl="2"/>
            <a:r>
              <a:rPr lang="en-US" sz="2800" dirty="0">
                <a:cs typeface="Calibri"/>
              </a:rPr>
              <a:t>Narrative</a:t>
            </a:r>
          </a:p>
          <a:p>
            <a:pPr lvl="2"/>
            <a:r>
              <a:rPr lang="en-US" sz="2800" dirty="0">
                <a:cs typeface="Calibri"/>
              </a:rPr>
              <a:t>Spreadsheet</a:t>
            </a:r>
          </a:p>
          <a:p>
            <a:pPr lvl="2"/>
            <a:r>
              <a:rPr lang="en-US" sz="2800" dirty="0">
                <a:cs typeface="Calibri"/>
              </a:rPr>
              <a:t>Receipts</a:t>
            </a:r>
          </a:p>
          <a:p>
            <a:pPr marL="457200" lvl="1"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CFC6FB9E-37D9-44F2-BB53-7FFE8DACC629}"/>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Documenting DGLVR Funds</a:t>
            </a:r>
          </a:p>
        </p:txBody>
      </p:sp>
    </p:spTree>
    <p:extLst>
      <p:ext uri="{BB962C8B-B14F-4D97-AF65-F5344CB8AC3E}">
        <p14:creationId xmlns:p14="http://schemas.microsoft.com/office/powerpoint/2010/main" val="22609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0B177B-1A62-4CA3-B08D-8E0B708D3776}"/>
              </a:ext>
            </a:extLst>
          </p:cNvPr>
          <p:cNvSpPr>
            <a:spLocks noGrp="1"/>
          </p:cNvSpPr>
          <p:nvPr>
            <p:ph type="sldNum" sz="quarter" idx="12"/>
          </p:nvPr>
        </p:nvSpPr>
        <p:spPr/>
        <p:txBody>
          <a:bodyPr/>
          <a:lstStyle/>
          <a:p>
            <a:fld id="{330EA680-D336-4FF7-8B7A-9848BB0A1C32}" type="slidenum">
              <a:rPr lang="en-US" smtClean="0"/>
              <a:t>155</a:t>
            </a:fld>
            <a:endParaRPr lang="en-US"/>
          </a:p>
        </p:txBody>
      </p:sp>
      <p:pic>
        <p:nvPicPr>
          <p:cNvPr id="7" name="Picture 6">
            <a:extLst>
              <a:ext uri="{FF2B5EF4-FFF2-40B4-BE49-F238E27FC236}">
                <a16:creationId xmlns:a16="http://schemas.microsoft.com/office/drawing/2014/main" id="{E8395CA4-ABCF-21F9-13D7-094F598EB1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1143" y="253409"/>
            <a:ext cx="9529714" cy="5882640"/>
          </a:xfrm>
          <a:prstGeom prst="rect">
            <a:avLst/>
          </a:prstGeom>
        </p:spPr>
      </p:pic>
    </p:spTree>
    <p:extLst>
      <p:ext uri="{BB962C8B-B14F-4D97-AF65-F5344CB8AC3E}">
        <p14:creationId xmlns:p14="http://schemas.microsoft.com/office/powerpoint/2010/main" val="2846392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0B177B-1A62-4CA3-B08D-8E0B708D3776}"/>
              </a:ext>
            </a:extLst>
          </p:cNvPr>
          <p:cNvSpPr>
            <a:spLocks noGrp="1"/>
          </p:cNvSpPr>
          <p:nvPr>
            <p:ph type="sldNum" sz="quarter" idx="12"/>
          </p:nvPr>
        </p:nvSpPr>
        <p:spPr/>
        <p:txBody>
          <a:bodyPr/>
          <a:lstStyle/>
          <a:p>
            <a:fld id="{330EA680-D336-4FF7-8B7A-9848BB0A1C32}" type="slidenum">
              <a:rPr lang="en-US" smtClean="0"/>
              <a:t>156</a:t>
            </a:fld>
            <a:endParaRPr lang="en-US"/>
          </a:p>
        </p:txBody>
      </p:sp>
      <p:grpSp>
        <p:nvGrpSpPr>
          <p:cNvPr id="8" name="Group 7">
            <a:extLst>
              <a:ext uri="{FF2B5EF4-FFF2-40B4-BE49-F238E27FC236}">
                <a16:creationId xmlns:a16="http://schemas.microsoft.com/office/drawing/2014/main" id="{CBF29F23-4A9C-4FA7-AD22-77C1949955F9}"/>
              </a:ext>
            </a:extLst>
          </p:cNvPr>
          <p:cNvGrpSpPr/>
          <p:nvPr/>
        </p:nvGrpSpPr>
        <p:grpSpPr>
          <a:xfrm>
            <a:off x="2445150" y="0"/>
            <a:ext cx="8559000" cy="6858000"/>
            <a:chOff x="1816500" y="0"/>
            <a:chExt cx="8559000" cy="6858000"/>
          </a:xfrm>
        </p:grpSpPr>
        <p:pic>
          <p:nvPicPr>
            <p:cNvPr id="5" name="Picture 4">
              <a:extLst>
                <a:ext uri="{FF2B5EF4-FFF2-40B4-BE49-F238E27FC236}">
                  <a16:creationId xmlns:a16="http://schemas.microsoft.com/office/drawing/2014/main" id="{40366D2C-3D0F-4A99-93FE-9FB408286A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500" y="0"/>
              <a:ext cx="8559000" cy="6858000"/>
            </a:xfrm>
            <a:prstGeom prst="rect">
              <a:avLst/>
            </a:prstGeom>
          </p:spPr>
        </p:pic>
        <p:sp>
          <p:nvSpPr>
            <p:cNvPr id="6" name="Rectangle 5">
              <a:extLst>
                <a:ext uri="{FF2B5EF4-FFF2-40B4-BE49-F238E27FC236}">
                  <a16:creationId xmlns:a16="http://schemas.microsoft.com/office/drawing/2014/main" id="{B5C37796-D39D-44BA-B54C-ABA231B41700}"/>
                </a:ext>
              </a:extLst>
            </p:cNvPr>
            <p:cNvSpPr/>
            <p:nvPr/>
          </p:nvSpPr>
          <p:spPr>
            <a:xfrm>
              <a:off x="5781675" y="1838326"/>
              <a:ext cx="31432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0C5BCF-D48A-4822-97FE-038954E44E1C}"/>
                </a:ext>
              </a:extLst>
            </p:cNvPr>
            <p:cNvSpPr/>
            <p:nvPr/>
          </p:nvSpPr>
          <p:spPr>
            <a:xfrm>
              <a:off x="6724650" y="1838326"/>
              <a:ext cx="561975" cy="161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FB4CF4E-5972-454E-9288-27BDAE28B899}"/>
              </a:ext>
            </a:extLst>
          </p:cNvPr>
          <p:cNvSpPr txBox="1"/>
          <p:nvPr/>
        </p:nvSpPr>
        <p:spPr>
          <a:xfrm>
            <a:off x="6458935" y="456188"/>
            <a:ext cx="914400" cy="1031051"/>
          </a:xfrm>
          <a:prstGeom prst="rect">
            <a:avLst/>
          </a:prstGeom>
          <a:noFill/>
        </p:spPr>
        <p:txBody>
          <a:bodyPr wrap="square" rtlCol="0">
            <a:spAutoFit/>
          </a:bodyPr>
          <a:lstStyle/>
          <a:p>
            <a:r>
              <a:rPr lang="en-US" sz="1000" dirty="0"/>
              <a:t>Employee 1</a:t>
            </a:r>
          </a:p>
          <a:p>
            <a:r>
              <a:rPr lang="en-US" sz="1000" dirty="0"/>
              <a:t>Employee 1</a:t>
            </a:r>
          </a:p>
          <a:p>
            <a:r>
              <a:rPr lang="en-US" sz="1000" dirty="0"/>
              <a:t>Employee 2</a:t>
            </a:r>
          </a:p>
          <a:p>
            <a:r>
              <a:rPr lang="en-US" sz="1000" dirty="0"/>
              <a:t>Employee 2</a:t>
            </a:r>
          </a:p>
          <a:p>
            <a:r>
              <a:rPr lang="en-US" sz="1000" dirty="0"/>
              <a:t>Employee 3</a:t>
            </a:r>
          </a:p>
          <a:p>
            <a:endParaRPr lang="en-US" sz="1100" dirty="0"/>
          </a:p>
        </p:txBody>
      </p:sp>
      <p:sp>
        <p:nvSpPr>
          <p:cNvPr id="10" name="TextBox 9">
            <a:extLst>
              <a:ext uri="{FF2B5EF4-FFF2-40B4-BE49-F238E27FC236}">
                <a16:creationId xmlns:a16="http://schemas.microsoft.com/office/drawing/2014/main" id="{635EACA2-89CB-42B9-8F65-6B1A0DF72DEF}"/>
              </a:ext>
            </a:extLst>
          </p:cNvPr>
          <p:cNvSpPr txBox="1"/>
          <p:nvPr/>
        </p:nvSpPr>
        <p:spPr>
          <a:xfrm>
            <a:off x="235670" y="329609"/>
            <a:ext cx="2017336" cy="1569660"/>
          </a:xfrm>
          <a:prstGeom prst="rect">
            <a:avLst/>
          </a:prstGeom>
          <a:noFill/>
          <a:ln>
            <a:solidFill>
              <a:schemeClr val="tx1"/>
            </a:solidFill>
          </a:ln>
        </p:spPr>
        <p:txBody>
          <a:bodyPr wrap="square" rtlCol="0">
            <a:spAutoFit/>
          </a:bodyPr>
          <a:lstStyle/>
          <a:p>
            <a:r>
              <a:rPr lang="en-US" sz="2400" dirty="0"/>
              <a:t>Summary report backed up with Receipts </a:t>
            </a:r>
          </a:p>
        </p:txBody>
      </p:sp>
      <p:sp>
        <p:nvSpPr>
          <p:cNvPr id="2" name="Rectangle 1">
            <a:extLst>
              <a:ext uri="{FF2B5EF4-FFF2-40B4-BE49-F238E27FC236}">
                <a16:creationId xmlns:a16="http://schemas.microsoft.com/office/drawing/2014/main" id="{BB968115-5082-676F-3E5D-B1FDCA7B08D2}"/>
              </a:ext>
            </a:extLst>
          </p:cNvPr>
          <p:cNvSpPr/>
          <p:nvPr/>
        </p:nvSpPr>
        <p:spPr>
          <a:xfrm>
            <a:off x="2647950" y="2181226"/>
            <a:ext cx="3412725" cy="152399"/>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41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0B177B-1A62-4CA3-B08D-8E0B708D3776}"/>
              </a:ext>
            </a:extLst>
          </p:cNvPr>
          <p:cNvSpPr>
            <a:spLocks noGrp="1"/>
          </p:cNvSpPr>
          <p:nvPr>
            <p:ph type="sldNum" sz="quarter" idx="12"/>
          </p:nvPr>
        </p:nvSpPr>
        <p:spPr/>
        <p:txBody>
          <a:bodyPr/>
          <a:lstStyle/>
          <a:p>
            <a:fld id="{330EA680-D336-4FF7-8B7A-9848BB0A1C32}" type="slidenum">
              <a:rPr lang="en-US" smtClean="0"/>
              <a:t>157</a:t>
            </a:fld>
            <a:endParaRPr lang="en-US"/>
          </a:p>
        </p:txBody>
      </p:sp>
      <p:sp>
        <p:nvSpPr>
          <p:cNvPr id="10" name="TextBox 9">
            <a:extLst>
              <a:ext uri="{FF2B5EF4-FFF2-40B4-BE49-F238E27FC236}">
                <a16:creationId xmlns:a16="http://schemas.microsoft.com/office/drawing/2014/main" id="{635EACA2-89CB-42B9-8F65-6B1A0DF72DEF}"/>
              </a:ext>
            </a:extLst>
          </p:cNvPr>
          <p:cNvSpPr txBox="1"/>
          <p:nvPr/>
        </p:nvSpPr>
        <p:spPr>
          <a:xfrm>
            <a:off x="235670" y="329609"/>
            <a:ext cx="2017336" cy="1569660"/>
          </a:xfrm>
          <a:prstGeom prst="rect">
            <a:avLst/>
          </a:prstGeom>
          <a:noFill/>
          <a:ln>
            <a:solidFill>
              <a:schemeClr val="tx1"/>
            </a:solidFill>
          </a:ln>
        </p:spPr>
        <p:txBody>
          <a:bodyPr wrap="square" rtlCol="0">
            <a:spAutoFit/>
          </a:bodyPr>
          <a:lstStyle/>
          <a:p>
            <a:r>
              <a:rPr lang="en-US" sz="2400" dirty="0"/>
              <a:t>Summary report backed up with Receipts </a:t>
            </a:r>
          </a:p>
        </p:txBody>
      </p:sp>
      <p:pic>
        <p:nvPicPr>
          <p:cNvPr id="3" name="Picture 2">
            <a:extLst>
              <a:ext uri="{FF2B5EF4-FFF2-40B4-BE49-F238E27FC236}">
                <a16:creationId xmlns:a16="http://schemas.microsoft.com/office/drawing/2014/main" id="{C17C2A42-7DEE-996E-C074-8A2A6ADAFDC5}"/>
              </a:ext>
            </a:extLst>
          </p:cNvPr>
          <p:cNvPicPr>
            <a:picLocks noChangeAspect="1"/>
          </p:cNvPicPr>
          <p:nvPr/>
        </p:nvPicPr>
        <p:blipFill>
          <a:blip r:embed="rId2"/>
          <a:stretch>
            <a:fillRect/>
          </a:stretch>
        </p:blipFill>
        <p:spPr>
          <a:xfrm>
            <a:off x="3895184" y="136525"/>
            <a:ext cx="7762875" cy="6477000"/>
          </a:xfrm>
          <a:prstGeom prst="rect">
            <a:avLst/>
          </a:prstGeom>
          <a:ln>
            <a:solidFill>
              <a:schemeClr val="tx1"/>
            </a:solidFill>
          </a:ln>
        </p:spPr>
      </p:pic>
      <p:sp>
        <p:nvSpPr>
          <p:cNvPr id="11" name="TextBox 10">
            <a:extLst>
              <a:ext uri="{FF2B5EF4-FFF2-40B4-BE49-F238E27FC236}">
                <a16:creationId xmlns:a16="http://schemas.microsoft.com/office/drawing/2014/main" id="{3BD37A5E-9A77-D43E-26BA-2244E14EDA86}"/>
              </a:ext>
            </a:extLst>
          </p:cNvPr>
          <p:cNvSpPr txBox="1"/>
          <p:nvPr/>
        </p:nvSpPr>
        <p:spPr>
          <a:xfrm>
            <a:off x="108996" y="3392068"/>
            <a:ext cx="3786188" cy="1631216"/>
          </a:xfrm>
          <a:prstGeom prst="rect">
            <a:avLst/>
          </a:prstGeom>
          <a:noFill/>
        </p:spPr>
        <p:txBody>
          <a:bodyPr wrap="square" rtlCol="0">
            <a:spAutoFit/>
          </a:bodyPr>
          <a:lstStyle/>
          <a:p>
            <a:r>
              <a:rPr lang="en-US" sz="2800" dirty="0"/>
              <a:t>$131.10 x 0.05 = $6.55</a:t>
            </a:r>
          </a:p>
          <a:p>
            <a:pPr marL="285750" indent="-285750">
              <a:buFont typeface="Arial" panose="020B0604020202020204" pitchFamily="34" charset="0"/>
              <a:buChar char="•"/>
            </a:pPr>
            <a:r>
              <a:rPr lang="en-US" dirty="0"/>
              <a:t>5% of staff time is spent on DGR activities</a:t>
            </a:r>
          </a:p>
          <a:p>
            <a:pPr marL="285750" indent="-285750">
              <a:buFont typeface="Arial" panose="020B0604020202020204" pitchFamily="34" charset="0"/>
              <a:buChar char="•"/>
            </a:pPr>
            <a:r>
              <a:rPr lang="en-US" dirty="0"/>
              <a:t>5% of shared expenses are paid for with DGR admin funds</a:t>
            </a:r>
          </a:p>
        </p:txBody>
      </p:sp>
      <p:sp>
        <p:nvSpPr>
          <p:cNvPr id="12" name="Rectangle 11">
            <a:extLst>
              <a:ext uri="{FF2B5EF4-FFF2-40B4-BE49-F238E27FC236}">
                <a16:creationId xmlns:a16="http://schemas.microsoft.com/office/drawing/2014/main" id="{27006EA7-12C1-FF46-E326-3805EB52474B}"/>
              </a:ext>
            </a:extLst>
          </p:cNvPr>
          <p:cNvSpPr/>
          <p:nvPr/>
        </p:nvSpPr>
        <p:spPr>
          <a:xfrm>
            <a:off x="10452248" y="3022268"/>
            <a:ext cx="711052" cy="224170"/>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F9DBAE-8462-4F1E-6FF9-7D7AA8ED806B}"/>
              </a:ext>
            </a:extLst>
          </p:cNvPr>
          <p:cNvSpPr/>
          <p:nvPr/>
        </p:nvSpPr>
        <p:spPr>
          <a:xfrm>
            <a:off x="6172200" y="5614019"/>
            <a:ext cx="1295400" cy="662956"/>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6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Program Overview</a:t>
            </a:r>
          </a:p>
          <a:p>
            <a:r>
              <a:rPr lang="en-US" sz="3600" dirty="0"/>
              <a:t>DGLVR Policy and Tracking Funds</a:t>
            </a:r>
          </a:p>
          <a:p>
            <a:r>
              <a:rPr lang="en-US" sz="3600" dirty="0"/>
              <a:t>Documenting DGLVR Funds</a:t>
            </a:r>
          </a:p>
          <a:p>
            <a:r>
              <a:rPr lang="en-US" sz="3600" b="1" u="sng" dirty="0"/>
              <a:t>Reconciling Accounts</a:t>
            </a:r>
          </a:p>
          <a:p>
            <a:r>
              <a:rPr lang="en-US" sz="3600" dirty="0"/>
              <a:t>Budgeting and Spending Requirements</a:t>
            </a:r>
          </a:p>
          <a:p>
            <a:endParaRPr lang="en-US" sz="3600"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9146456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155978" y="1144875"/>
            <a:ext cx="8072454" cy="5047246"/>
          </a:xfrm>
        </p:spPr>
        <p:txBody>
          <a:bodyPr vert="horz" lIns="91440" tIns="45720" rIns="91440" bIns="45720" rtlCol="0" anchor="t">
            <a:normAutofit/>
          </a:bodyPr>
          <a:lstStyle/>
          <a:p>
            <a:pPr marL="0" indent="0">
              <a:buNone/>
            </a:pPr>
            <a:r>
              <a:rPr lang="en-US" sz="3100" b="1" u="sng" dirty="0"/>
              <a:t>How to verify balances</a:t>
            </a:r>
            <a:r>
              <a:rPr lang="en-US" sz="3600" b="1" dirty="0"/>
              <a:t>:</a:t>
            </a:r>
          </a:p>
          <a:p>
            <a:pPr marL="285750" indent="-285750"/>
            <a:r>
              <a:rPr lang="en-US" dirty="0"/>
              <a:t>If income and expenses are properly reported in GIS, then </a:t>
            </a:r>
            <a:r>
              <a:rPr lang="en-US" b="1" u="sng" dirty="0"/>
              <a:t>the “Ending Balance” in GIS should match the conservation district’s local DGR (or LVR) bank account balance as of the last day of the quarter.</a:t>
            </a:r>
          </a:p>
          <a:p>
            <a:pPr marL="285750" indent="-285750"/>
            <a:r>
              <a:rPr lang="en-US" dirty="0"/>
              <a:t>Review your bank statement (for the last month of the quarter) and your quarterly report:</a:t>
            </a:r>
          </a:p>
          <a:p>
            <a:pPr marL="742950" lvl="1" indent="-285750"/>
            <a:r>
              <a:rPr lang="en-US" b="1" dirty="0"/>
              <a:t>If the end balances match</a:t>
            </a:r>
            <a:r>
              <a:rPr lang="en-US" dirty="0"/>
              <a:t>, check the “balances verified box” and move on to the next portion of your quarterly report. </a:t>
            </a:r>
          </a:p>
          <a:p>
            <a:pPr marL="742950" lvl="1" indent="-285750"/>
            <a:r>
              <a:rPr lang="en-US" b="1" dirty="0"/>
              <a:t>If the end balances don’t match</a:t>
            </a:r>
            <a:r>
              <a:rPr lang="en-US" dirty="0"/>
              <a:t>, reconcile accounts</a:t>
            </a: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47057C32-DFC4-CE55-86A4-23CF07601A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8432" y="1432393"/>
            <a:ext cx="3723841" cy="2932709"/>
          </a:xfrm>
          <a:prstGeom prst="rect">
            <a:avLst/>
          </a:prstGeom>
        </p:spPr>
      </p:pic>
      <p:sp>
        <p:nvSpPr>
          <p:cNvPr id="4" name="TextBox 3">
            <a:extLst>
              <a:ext uri="{FF2B5EF4-FFF2-40B4-BE49-F238E27FC236}">
                <a16:creationId xmlns:a16="http://schemas.microsoft.com/office/drawing/2014/main" id="{EC94659E-DD83-5672-BF7B-C07AA743F556}"/>
              </a:ext>
            </a:extLst>
          </p:cNvPr>
          <p:cNvSpPr txBox="1"/>
          <p:nvPr/>
        </p:nvSpPr>
        <p:spPr>
          <a:xfrm>
            <a:off x="8602787" y="4817900"/>
            <a:ext cx="3081449" cy="1200329"/>
          </a:xfrm>
          <a:prstGeom prst="rect">
            <a:avLst/>
          </a:prstGeom>
          <a:noFill/>
          <a:ln w="28575">
            <a:solidFill>
              <a:srgbClr val="FF0000"/>
            </a:solidFill>
          </a:ln>
        </p:spPr>
        <p:txBody>
          <a:bodyPr wrap="square" rtlCol="0">
            <a:spAutoFit/>
          </a:bodyPr>
          <a:lstStyle/>
          <a:p>
            <a:r>
              <a:rPr lang="en-US" sz="1200" dirty="0"/>
              <a:t>This number should match the conservation district DGR (or LVR) bank account balance as of the last day of the quarter (3/31/2024 in this example) to the penny. </a:t>
            </a:r>
            <a:r>
              <a:rPr lang="en-US" sz="1200" u="sng" dirty="0"/>
              <a:t>If the account balances do not match, do NOT check the “balances verified” checkbox </a:t>
            </a:r>
          </a:p>
        </p:txBody>
      </p:sp>
      <p:cxnSp>
        <p:nvCxnSpPr>
          <p:cNvPr id="5" name="Straight Arrow Connector 4">
            <a:extLst>
              <a:ext uri="{FF2B5EF4-FFF2-40B4-BE49-F238E27FC236}">
                <a16:creationId xmlns:a16="http://schemas.microsoft.com/office/drawing/2014/main" id="{A8995C47-7923-FC69-4CC5-A5ABE573B17B}"/>
              </a:ext>
            </a:extLst>
          </p:cNvPr>
          <p:cNvCxnSpPr>
            <a:cxnSpLocks/>
            <a:stCxn id="8" idx="2"/>
            <a:endCxn id="4" idx="0"/>
          </p:cNvCxnSpPr>
          <p:nvPr/>
        </p:nvCxnSpPr>
        <p:spPr>
          <a:xfrm>
            <a:off x="10143511" y="4182222"/>
            <a:ext cx="1" cy="635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AEA3D14-99B6-48A5-9DF4-E19E323C8157}"/>
              </a:ext>
            </a:extLst>
          </p:cNvPr>
          <p:cNvSpPr/>
          <p:nvPr/>
        </p:nvSpPr>
        <p:spPr>
          <a:xfrm>
            <a:off x="8959434" y="3943181"/>
            <a:ext cx="2368153" cy="239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229210-9D44-FF5A-ED38-9A6B7666FD97}"/>
              </a:ext>
            </a:extLst>
          </p:cNvPr>
          <p:cNvSpPr txBox="1"/>
          <p:nvPr/>
        </p:nvSpPr>
        <p:spPr>
          <a:xfrm>
            <a:off x="8228432" y="1751958"/>
            <a:ext cx="1706292" cy="263245"/>
          </a:xfrm>
          <a:prstGeom prst="rect">
            <a:avLst/>
          </a:prstGeom>
          <a:solidFill>
            <a:schemeClr val="bg1"/>
          </a:solidFill>
          <a:ln>
            <a:solidFill>
              <a:schemeClr val="accent1">
                <a:lumMod val="20000"/>
                <a:lumOff val="80000"/>
              </a:schemeClr>
            </a:solidFill>
          </a:ln>
        </p:spPr>
        <p:txBody>
          <a:bodyPr wrap="square" rtlCol="0">
            <a:spAutoFit/>
          </a:bodyPr>
          <a:lstStyle/>
          <a:p>
            <a:r>
              <a:rPr lang="en-US" sz="1200" dirty="0"/>
              <a:t>1/1/2024 – 3/31/2024</a:t>
            </a:r>
          </a:p>
        </p:txBody>
      </p:sp>
    </p:spTree>
    <p:extLst>
      <p:ext uri="{BB962C8B-B14F-4D97-AF65-F5344CB8AC3E}">
        <p14:creationId xmlns:p14="http://schemas.microsoft.com/office/powerpoint/2010/main" val="40383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th with trees on the side of a dirt road&#10;&#10;Description automatically generated">
            <a:extLst>
              <a:ext uri="{FF2B5EF4-FFF2-40B4-BE49-F238E27FC236}">
                <a16:creationId xmlns:a16="http://schemas.microsoft.com/office/drawing/2014/main" id="{13586903-8999-44FF-B77D-C806DBEC8B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31202779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413018" cy="4727559"/>
          </a:xfrm>
        </p:spPr>
        <p:txBody>
          <a:bodyPr vert="horz" lIns="91440" tIns="45720" rIns="91440" bIns="45720" rtlCol="0" anchor="t">
            <a:normAutofit/>
          </a:bodyPr>
          <a:lstStyle/>
          <a:p>
            <a:pPr marL="285750" indent="-285750"/>
            <a:r>
              <a:rPr lang="en-US" b="1" u="sng" dirty="0"/>
              <a:t>DO NOT check the “balances verified” box if the Ending Balance in GIS does not match your local account balance</a:t>
            </a:r>
            <a:r>
              <a:rPr lang="en-US" dirty="0"/>
              <a:t>.</a:t>
            </a:r>
          </a:p>
          <a:p>
            <a:pPr marL="742950" lvl="1" indent="-285750"/>
            <a:r>
              <a:rPr lang="en-US" dirty="0"/>
              <a:t>It’s better to submit the report late and correctly than to check this box incorrectly.</a:t>
            </a:r>
          </a:p>
          <a:p>
            <a:pPr marL="742950" lvl="1" indent="-285750"/>
            <a:r>
              <a:rPr lang="en-US" dirty="0"/>
              <a:t>The SCC and Ken Corradini are available for assistance in verifying account balances.</a:t>
            </a:r>
          </a:p>
          <a:p>
            <a:pPr marL="742950" lvl="1" indent="-285750"/>
            <a:r>
              <a:rPr lang="en-US" dirty="0"/>
              <a:t>There is a flow chart in the GIS Quick Guide to help</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402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4158B6C-0AD7-41C8-A014-1A36DD6C01C3}"/>
              </a:ext>
            </a:extLst>
          </p:cNvPr>
          <p:cNvSpPr/>
          <p:nvPr/>
        </p:nvSpPr>
        <p:spPr>
          <a:xfrm>
            <a:off x="0" y="1"/>
            <a:ext cx="12192000" cy="610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3C2D32A-587F-4D40-A73F-382085E76D27}"/>
              </a:ext>
            </a:extLst>
          </p:cNvPr>
          <p:cNvSpPr txBox="1"/>
          <p:nvPr/>
        </p:nvSpPr>
        <p:spPr>
          <a:xfrm>
            <a:off x="492035" y="25831"/>
            <a:ext cx="113781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Verifying Balances in the DGLVR Quarterly Report</a:t>
            </a:r>
          </a:p>
        </p:txBody>
      </p:sp>
      <p:sp>
        <p:nvSpPr>
          <p:cNvPr id="7" name="TextBox 6">
            <a:extLst>
              <a:ext uri="{FF2B5EF4-FFF2-40B4-BE49-F238E27FC236}">
                <a16:creationId xmlns:a16="http://schemas.microsoft.com/office/drawing/2014/main" id="{79ED6F69-2567-4AAC-996B-E553CDA33D4F}"/>
              </a:ext>
            </a:extLst>
          </p:cNvPr>
          <p:cNvSpPr txBox="1"/>
          <p:nvPr/>
        </p:nvSpPr>
        <p:spPr>
          <a:xfrm>
            <a:off x="259865" y="778814"/>
            <a:ext cx="11932135"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Does the “ending balance” in the QR match your local bank account balance to the penny as of the last day of the quarter?</a:t>
            </a:r>
          </a:p>
        </p:txBody>
      </p:sp>
      <p:grpSp>
        <p:nvGrpSpPr>
          <p:cNvPr id="3" name="Group 2">
            <a:extLst>
              <a:ext uri="{FF2B5EF4-FFF2-40B4-BE49-F238E27FC236}">
                <a16:creationId xmlns:a16="http://schemas.microsoft.com/office/drawing/2014/main" id="{6F05AA82-6592-6E79-9455-9A170ECC1B64}"/>
              </a:ext>
            </a:extLst>
          </p:cNvPr>
          <p:cNvGrpSpPr/>
          <p:nvPr/>
        </p:nvGrpSpPr>
        <p:grpSpPr>
          <a:xfrm>
            <a:off x="6225933" y="1104310"/>
            <a:ext cx="2700661" cy="555298"/>
            <a:chOff x="6225933" y="1104310"/>
            <a:chExt cx="2700661" cy="555298"/>
          </a:xfrm>
        </p:grpSpPr>
        <p:cxnSp>
          <p:nvCxnSpPr>
            <p:cNvPr id="20" name="Straight Arrow Connector 19">
              <a:extLst>
                <a:ext uri="{FF2B5EF4-FFF2-40B4-BE49-F238E27FC236}">
                  <a16:creationId xmlns:a16="http://schemas.microsoft.com/office/drawing/2014/main" id="{09671144-A1D4-44FC-BF4F-0955A9E171BA}"/>
                </a:ext>
              </a:extLst>
            </p:cNvPr>
            <p:cNvCxnSpPr>
              <a:cxnSpLocks/>
              <a:stCxn id="7" idx="2"/>
              <a:endCxn id="28" idx="0"/>
            </p:cNvCxnSpPr>
            <p:nvPr/>
          </p:nvCxnSpPr>
          <p:spPr>
            <a:xfrm>
              <a:off x="6225933" y="1148146"/>
              <a:ext cx="2700661" cy="5114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8C06B0-9DCA-4CFE-893B-638D349831DD}"/>
                </a:ext>
              </a:extLst>
            </p:cNvPr>
            <p:cNvSpPr txBox="1"/>
            <p:nvPr/>
          </p:nvSpPr>
          <p:spPr>
            <a:xfrm>
              <a:off x="7419383" y="1104310"/>
              <a:ext cx="51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grpSp>
      <p:grpSp>
        <p:nvGrpSpPr>
          <p:cNvPr id="2" name="Group 1">
            <a:extLst>
              <a:ext uri="{FF2B5EF4-FFF2-40B4-BE49-F238E27FC236}">
                <a16:creationId xmlns:a16="http://schemas.microsoft.com/office/drawing/2014/main" id="{162157E7-3D50-CC29-79F1-DE1A1DEC00F6}"/>
              </a:ext>
            </a:extLst>
          </p:cNvPr>
          <p:cNvGrpSpPr/>
          <p:nvPr/>
        </p:nvGrpSpPr>
        <p:grpSpPr>
          <a:xfrm>
            <a:off x="2438468" y="1104310"/>
            <a:ext cx="3787465" cy="533134"/>
            <a:chOff x="2438468" y="1104310"/>
            <a:chExt cx="3787465" cy="533134"/>
          </a:xfrm>
        </p:grpSpPr>
        <p:cxnSp>
          <p:nvCxnSpPr>
            <p:cNvPr id="17" name="Straight Arrow Connector 16">
              <a:extLst>
                <a:ext uri="{FF2B5EF4-FFF2-40B4-BE49-F238E27FC236}">
                  <a16:creationId xmlns:a16="http://schemas.microsoft.com/office/drawing/2014/main" id="{5EE7B9BE-C6BD-42BE-BBA0-B67958D92388}"/>
                </a:ext>
              </a:extLst>
            </p:cNvPr>
            <p:cNvCxnSpPr>
              <a:cxnSpLocks/>
              <a:stCxn id="7" idx="2"/>
              <a:endCxn id="29" idx="0"/>
            </p:cNvCxnSpPr>
            <p:nvPr/>
          </p:nvCxnSpPr>
          <p:spPr>
            <a:xfrm flipH="1">
              <a:off x="2438468" y="1148146"/>
              <a:ext cx="3787465" cy="489298"/>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48E2D7A-81BD-41F1-9473-323ECA44CBF5}"/>
                </a:ext>
              </a:extLst>
            </p:cNvPr>
            <p:cNvSpPr txBox="1"/>
            <p:nvPr/>
          </p:nvSpPr>
          <p:spPr>
            <a:xfrm>
              <a:off x="3509843" y="1104310"/>
              <a:ext cx="51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Yes</a:t>
              </a:r>
            </a:p>
          </p:txBody>
        </p:sp>
      </p:grpSp>
      <p:sp>
        <p:nvSpPr>
          <p:cNvPr id="28" name="TextBox 27">
            <a:extLst>
              <a:ext uri="{FF2B5EF4-FFF2-40B4-BE49-F238E27FC236}">
                <a16:creationId xmlns:a16="http://schemas.microsoft.com/office/drawing/2014/main" id="{516CC3EF-6BF7-497D-B61E-6FF4CD315F33}"/>
              </a:ext>
            </a:extLst>
          </p:cNvPr>
          <p:cNvSpPr txBox="1"/>
          <p:nvPr/>
        </p:nvSpPr>
        <p:spPr>
          <a:xfrm>
            <a:off x="7537061" y="1659608"/>
            <a:ext cx="2779066"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Do you know why the balances do not match?</a:t>
            </a:r>
          </a:p>
        </p:txBody>
      </p:sp>
      <p:sp>
        <p:nvSpPr>
          <p:cNvPr id="29" name="TextBox 28">
            <a:extLst>
              <a:ext uri="{FF2B5EF4-FFF2-40B4-BE49-F238E27FC236}">
                <a16:creationId xmlns:a16="http://schemas.microsoft.com/office/drawing/2014/main" id="{973F31EF-C4F2-40F9-B4CF-232AAC961F40}"/>
              </a:ext>
            </a:extLst>
          </p:cNvPr>
          <p:cNvSpPr txBox="1"/>
          <p:nvPr/>
        </p:nvSpPr>
        <p:spPr>
          <a:xfrm>
            <a:off x="526936" y="1637444"/>
            <a:ext cx="38230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Click the “Balances Verified” box on the quarterly report.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Congratulations!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You’re done verifying balances.</a:t>
            </a:r>
          </a:p>
        </p:txBody>
      </p:sp>
      <p:grpSp>
        <p:nvGrpSpPr>
          <p:cNvPr id="5" name="Group 4">
            <a:extLst>
              <a:ext uri="{FF2B5EF4-FFF2-40B4-BE49-F238E27FC236}">
                <a16:creationId xmlns:a16="http://schemas.microsoft.com/office/drawing/2014/main" id="{703AFCED-6C80-2FD5-56A2-6E57D31CACBD}"/>
              </a:ext>
            </a:extLst>
          </p:cNvPr>
          <p:cNvGrpSpPr/>
          <p:nvPr/>
        </p:nvGrpSpPr>
        <p:grpSpPr>
          <a:xfrm>
            <a:off x="5027922" y="2305939"/>
            <a:ext cx="3898672" cy="753730"/>
            <a:chOff x="5027922" y="2305939"/>
            <a:chExt cx="3898672" cy="753730"/>
          </a:xfrm>
        </p:grpSpPr>
        <p:cxnSp>
          <p:nvCxnSpPr>
            <p:cNvPr id="38" name="Straight Arrow Connector 37">
              <a:extLst>
                <a:ext uri="{FF2B5EF4-FFF2-40B4-BE49-F238E27FC236}">
                  <a16:creationId xmlns:a16="http://schemas.microsoft.com/office/drawing/2014/main" id="{16DD9773-44F8-4ABB-9558-3CBD3709FA39}"/>
                </a:ext>
              </a:extLst>
            </p:cNvPr>
            <p:cNvCxnSpPr>
              <a:cxnSpLocks/>
              <a:stCxn id="28" idx="2"/>
              <a:endCxn id="49" idx="0"/>
            </p:cNvCxnSpPr>
            <p:nvPr/>
          </p:nvCxnSpPr>
          <p:spPr>
            <a:xfrm flipH="1">
              <a:off x="5027922" y="2305939"/>
              <a:ext cx="3898672" cy="75373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E8C16E-96F3-4246-A8EA-8F2DD4789F04}"/>
                </a:ext>
              </a:extLst>
            </p:cNvPr>
            <p:cNvSpPr txBox="1"/>
            <p:nvPr/>
          </p:nvSpPr>
          <p:spPr>
            <a:xfrm>
              <a:off x="6527883" y="2357090"/>
              <a:ext cx="51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Yes</a:t>
              </a:r>
            </a:p>
          </p:txBody>
        </p:sp>
      </p:grpSp>
      <p:grpSp>
        <p:nvGrpSpPr>
          <p:cNvPr id="4" name="Group 3">
            <a:extLst>
              <a:ext uri="{FF2B5EF4-FFF2-40B4-BE49-F238E27FC236}">
                <a16:creationId xmlns:a16="http://schemas.microsoft.com/office/drawing/2014/main" id="{62BB3B17-565A-4ABC-91CB-843C4CB8D6BD}"/>
              </a:ext>
            </a:extLst>
          </p:cNvPr>
          <p:cNvGrpSpPr/>
          <p:nvPr/>
        </p:nvGrpSpPr>
        <p:grpSpPr>
          <a:xfrm>
            <a:off x="8926594" y="2305939"/>
            <a:ext cx="817180" cy="1897301"/>
            <a:chOff x="8926594" y="2305939"/>
            <a:chExt cx="817180" cy="1897301"/>
          </a:xfrm>
        </p:grpSpPr>
        <p:cxnSp>
          <p:nvCxnSpPr>
            <p:cNvPr id="37" name="Straight Arrow Connector 36">
              <a:extLst>
                <a:ext uri="{FF2B5EF4-FFF2-40B4-BE49-F238E27FC236}">
                  <a16:creationId xmlns:a16="http://schemas.microsoft.com/office/drawing/2014/main" id="{698F0B1A-3DA9-45DF-8B8E-EA1DFA6DA03C}"/>
                </a:ext>
              </a:extLst>
            </p:cNvPr>
            <p:cNvCxnSpPr>
              <a:cxnSpLocks/>
              <a:stCxn id="28" idx="2"/>
              <a:endCxn id="79" idx="0"/>
            </p:cNvCxnSpPr>
            <p:nvPr/>
          </p:nvCxnSpPr>
          <p:spPr>
            <a:xfrm>
              <a:off x="8926594" y="2305939"/>
              <a:ext cx="643801" cy="18973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747BF49-F33A-4219-8524-84305E032440}"/>
                </a:ext>
              </a:extLst>
            </p:cNvPr>
            <p:cNvSpPr txBox="1"/>
            <p:nvPr/>
          </p:nvSpPr>
          <p:spPr>
            <a:xfrm>
              <a:off x="9225614" y="2823393"/>
              <a:ext cx="51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grpSp>
      <p:sp>
        <p:nvSpPr>
          <p:cNvPr id="49" name="TextBox 48">
            <a:extLst>
              <a:ext uri="{FF2B5EF4-FFF2-40B4-BE49-F238E27FC236}">
                <a16:creationId xmlns:a16="http://schemas.microsoft.com/office/drawing/2014/main" id="{57437C78-9266-420A-89D7-5102BDECF3C7}"/>
              </a:ext>
            </a:extLst>
          </p:cNvPr>
          <p:cNvSpPr txBox="1"/>
          <p:nvPr/>
        </p:nvSpPr>
        <p:spPr>
          <a:xfrm>
            <a:off x="4102636" y="3059669"/>
            <a:ext cx="1850571"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Can you fix it?</a:t>
            </a:r>
          </a:p>
        </p:txBody>
      </p:sp>
      <p:sp>
        <p:nvSpPr>
          <p:cNvPr id="58" name="TextBox 57">
            <a:extLst>
              <a:ext uri="{FF2B5EF4-FFF2-40B4-BE49-F238E27FC236}">
                <a16:creationId xmlns:a16="http://schemas.microsoft.com/office/drawing/2014/main" id="{F4FF6874-C7D4-49C4-AE25-BEE11602D51B}"/>
              </a:ext>
            </a:extLst>
          </p:cNvPr>
          <p:cNvSpPr txBox="1"/>
          <p:nvPr/>
        </p:nvSpPr>
        <p:spPr>
          <a:xfrm>
            <a:off x="224373" y="3833908"/>
            <a:ext cx="30709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Make the necessary transactions, edits to the quarterly report, etc. as needed to make the account balances match.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Once the corrections are made and the balances match, Click the “Balances Verified” box on the quarterly report.</a:t>
            </a:r>
          </a:p>
        </p:txBody>
      </p:sp>
      <p:grpSp>
        <p:nvGrpSpPr>
          <p:cNvPr id="8" name="Group 7">
            <a:extLst>
              <a:ext uri="{FF2B5EF4-FFF2-40B4-BE49-F238E27FC236}">
                <a16:creationId xmlns:a16="http://schemas.microsoft.com/office/drawing/2014/main" id="{B5CDABC0-A47F-E68D-4CD5-292FB7D08694}"/>
              </a:ext>
            </a:extLst>
          </p:cNvPr>
          <p:cNvGrpSpPr/>
          <p:nvPr/>
        </p:nvGrpSpPr>
        <p:grpSpPr>
          <a:xfrm>
            <a:off x="1759831" y="3194493"/>
            <a:ext cx="3268091" cy="639415"/>
            <a:chOff x="1759831" y="3194493"/>
            <a:chExt cx="3268091" cy="639415"/>
          </a:xfrm>
        </p:grpSpPr>
        <p:cxnSp>
          <p:nvCxnSpPr>
            <p:cNvPr id="52" name="Straight Arrow Connector 51">
              <a:extLst>
                <a:ext uri="{FF2B5EF4-FFF2-40B4-BE49-F238E27FC236}">
                  <a16:creationId xmlns:a16="http://schemas.microsoft.com/office/drawing/2014/main" id="{8F545F9C-B8EB-493E-B193-075C94B37EFD}"/>
                </a:ext>
              </a:extLst>
            </p:cNvPr>
            <p:cNvCxnSpPr>
              <a:cxnSpLocks/>
              <a:stCxn id="49" idx="2"/>
              <a:endCxn id="58" idx="0"/>
            </p:cNvCxnSpPr>
            <p:nvPr/>
          </p:nvCxnSpPr>
          <p:spPr>
            <a:xfrm flipH="1">
              <a:off x="1759831" y="3429001"/>
              <a:ext cx="3268091" cy="40490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325C3DE-6B19-41AE-902B-B59D804C1593}"/>
                </a:ext>
              </a:extLst>
            </p:cNvPr>
            <p:cNvSpPr txBox="1"/>
            <p:nvPr/>
          </p:nvSpPr>
          <p:spPr>
            <a:xfrm>
              <a:off x="3252151" y="3194493"/>
              <a:ext cx="51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Yes</a:t>
              </a:r>
            </a:p>
          </p:txBody>
        </p:sp>
      </p:grpSp>
      <p:grpSp>
        <p:nvGrpSpPr>
          <p:cNvPr id="9" name="Group 8">
            <a:extLst>
              <a:ext uri="{FF2B5EF4-FFF2-40B4-BE49-F238E27FC236}">
                <a16:creationId xmlns:a16="http://schemas.microsoft.com/office/drawing/2014/main" id="{CAB8B5BF-64ED-FD06-3824-E3AB51E2F664}"/>
              </a:ext>
            </a:extLst>
          </p:cNvPr>
          <p:cNvGrpSpPr/>
          <p:nvPr/>
        </p:nvGrpSpPr>
        <p:grpSpPr>
          <a:xfrm>
            <a:off x="5027390" y="3429001"/>
            <a:ext cx="518160" cy="774239"/>
            <a:chOff x="5027390" y="3429001"/>
            <a:chExt cx="518160" cy="774239"/>
          </a:xfrm>
        </p:grpSpPr>
        <p:cxnSp>
          <p:nvCxnSpPr>
            <p:cNvPr id="51" name="Straight Arrow Connector 50">
              <a:extLst>
                <a:ext uri="{FF2B5EF4-FFF2-40B4-BE49-F238E27FC236}">
                  <a16:creationId xmlns:a16="http://schemas.microsoft.com/office/drawing/2014/main" id="{5EC3DEC3-57BD-413B-AA42-420F40B7A20F}"/>
                </a:ext>
              </a:extLst>
            </p:cNvPr>
            <p:cNvCxnSpPr>
              <a:cxnSpLocks/>
              <a:stCxn id="49" idx="2"/>
              <a:endCxn id="66" idx="0"/>
            </p:cNvCxnSpPr>
            <p:nvPr/>
          </p:nvCxnSpPr>
          <p:spPr>
            <a:xfrm>
              <a:off x="5027922" y="3429001"/>
              <a:ext cx="169386" cy="7742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D83B4F2-B269-48F6-B158-CE039986090F}"/>
                </a:ext>
              </a:extLst>
            </p:cNvPr>
            <p:cNvSpPr txBox="1"/>
            <p:nvPr/>
          </p:nvSpPr>
          <p:spPr>
            <a:xfrm>
              <a:off x="5027390" y="3533404"/>
              <a:ext cx="51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grpSp>
      <p:sp>
        <p:nvSpPr>
          <p:cNvPr id="66" name="TextBox 65">
            <a:extLst>
              <a:ext uri="{FF2B5EF4-FFF2-40B4-BE49-F238E27FC236}">
                <a16:creationId xmlns:a16="http://schemas.microsoft.com/office/drawing/2014/main" id="{A6FB4D30-D086-4EE4-A7FA-57A8E1D31234}"/>
              </a:ext>
            </a:extLst>
          </p:cNvPr>
          <p:cNvSpPr txBox="1"/>
          <p:nvPr/>
        </p:nvSpPr>
        <p:spPr>
          <a:xfrm>
            <a:off x="3563262" y="4203240"/>
            <a:ext cx="326809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example, a DGLVR project check has not been cashed by the grant recipient yet. If the balances match when accounting for these outstanding checks, then click the “Balances Verified” box on the quarterly report.</a:t>
            </a:r>
          </a:p>
        </p:txBody>
      </p:sp>
      <p:sp>
        <p:nvSpPr>
          <p:cNvPr id="79" name="TextBox 78">
            <a:extLst>
              <a:ext uri="{FF2B5EF4-FFF2-40B4-BE49-F238E27FC236}">
                <a16:creationId xmlns:a16="http://schemas.microsoft.com/office/drawing/2014/main" id="{9F0F8806-4230-4DF4-B58C-B941045E76BF}"/>
              </a:ext>
            </a:extLst>
          </p:cNvPr>
          <p:cNvSpPr txBox="1"/>
          <p:nvPr/>
        </p:nvSpPr>
        <p:spPr>
          <a:xfrm>
            <a:off x="7046043" y="4203240"/>
            <a:ext cx="5048703"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 Account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Reconciliation Checklist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template Excel spreadsheet for comparing conservation district financial documentation to the quarterly report is available for 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Contact Ken Corradini or the SCC with questions or for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not check the “balances verified” QR box until the GIS and local account(s) are reconciled.</a:t>
            </a:r>
          </a:p>
        </p:txBody>
      </p:sp>
      <p:grpSp>
        <p:nvGrpSpPr>
          <p:cNvPr id="12" name="Group 11">
            <a:extLst>
              <a:ext uri="{FF2B5EF4-FFF2-40B4-BE49-F238E27FC236}">
                <a16:creationId xmlns:a16="http://schemas.microsoft.com/office/drawing/2014/main" id="{BCEA60BE-7DA0-4967-A40F-9EE372E4D7A7}"/>
              </a:ext>
            </a:extLst>
          </p:cNvPr>
          <p:cNvGrpSpPr/>
          <p:nvPr/>
        </p:nvGrpSpPr>
        <p:grpSpPr>
          <a:xfrm>
            <a:off x="10314995" y="1148146"/>
            <a:ext cx="2001847" cy="1859913"/>
            <a:chOff x="2281521" y="1214122"/>
            <a:chExt cx="2840121" cy="1581329"/>
          </a:xfrm>
        </p:grpSpPr>
        <p:sp>
          <p:nvSpPr>
            <p:cNvPr id="10" name="Oval 9">
              <a:extLst>
                <a:ext uri="{FF2B5EF4-FFF2-40B4-BE49-F238E27FC236}">
                  <a16:creationId xmlns:a16="http://schemas.microsoft.com/office/drawing/2014/main" id="{11F9BB2D-8D7E-4198-73F8-18CAD191A293}"/>
                </a:ext>
              </a:extLst>
            </p:cNvPr>
            <p:cNvSpPr/>
            <p:nvPr/>
          </p:nvSpPr>
          <p:spPr>
            <a:xfrm>
              <a:off x="2281521" y="1214122"/>
              <a:ext cx="2840121" cy="158132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4FA92D-068E-A84A-FA8A-7BA6D1FC7FB0}"/>
                </a:ext>
              </a:extLst>
            </p:cNvPr>
            <p:cNvSpPr txBox="1"/>
            <p:nvPr/>
          </p:nvSpPr>
          <p:spPr>
            <a:xfrm>
              <a:off x="2450693" y="1356242"/>
              <a:ext cx="2605170" cy="1200329"/>
            </a:xfrm>
            <a:prstGeom prst="rect">
              <a:avLst/>
            </a:prstGeom>
            <a:noFill/>
          </p:spPr>
          <p:txBody>
            <a:bodyPr wrap="square" rtlCol="0">
              <a:spAutoFit/>
            </a:bodyPr>
            <a:lstStyle/>
            <a:p>
              <a:pPr algn="ctr"/>
              <a:r>
                <a:rPr lang="en-US" sz="2400" b="1" dirty="0"/>
                <a:t>Included in Quarterly Report Quick Guide</a:t>
              </a:r>
            </a:p>
          </p:txBody>
        </p:sp>
      </p:grpSp>
    </p:spTree>
    <p:extLst>
      <p:ext uri="{BB962C8B-B14F-4D97-AF65-F5344CB8AC3E}">
        <p14:creationId xmlns:p14="http://schemas.microsoft.com/office/powerpoint/2010/main" val="2882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9" grpId="0" animBg="1"/>
      <p:bldP spid="58" grpId="0"/>
      <p:bldP spid="66" grpId="0"/>
      <p:bldP spid="79"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2" cy="4727559"/>
          </a:xfrm>
        </p:spPr>
        <p:txBody>
          <a:bodyPr vert="horz" lIns="91440" tIns="45720" rIns="91440" bIns="45720" rtlCol="0" anchor="t">
            <a:normAutofit/>
          </a:bodyPr>
          <a:lstStyle/>
          <a:p>
            <a:r>
              <a:rPr lang="en-US" dirty="0"/>
              <a:t>Common reasons local accounts and DGLVR GIS do not match:</a:t>
            </a:r>
          </a:p>
          <a:p>
            <a:pPr lvl="1"/>
            <a:r>
              <a:rPr lang="en-US" sz="2800" dirty="0"/>
              <a:t>typos – accidentally typing the wrong number</a:t>
            </a:r>
          </a:p>
          <a:p>
            <a:pPr lvl="2"/>
            <a:r>
              <a:rPr lang="en-US" sz="2400" dirty="0"/>
              <a:t>When completing quarterly reports</a:t>
            </a:r>
          </a:p>
          <a:p>
            <a:pPr lvl="2"/>
            <a:r>
              <a:rPr lang="en-US" sz="2400" dirty="0"/>
              <a:t>When doing math</a:t>
            </a:r>
          </a:p>
          <a:p>
            <a:pPr lvl="2"/>
            <a:r>
              <a:rPr lang="en-US" sz="2400" dirty="0"/>
              <a:t>When making journal entries</a:t>
            </a:r>
          </a:p>
          <a:p>
            <a:pPr lvl="2"/>
            <a:r>
              <a:rPr lang="en-US" sz="2400" dirty="0"/>
              <a:t>When making transfers</a:t>
            </a: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43443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2" cy="4727559"/>
          </a:xfrm>
        </p:spPr>
        <p:txBody>
          <a:bodyPr vert="horz" lIns="91440" tIns="45720" rIns="91440" bIns="45720" rtlCol="0" anchor="t">
            <a:normAutofit/>
          </a:bodyPr>
          <a:lstStyle/>
          <a:p>
            <a:r>
              <a:rPr lang="en-US" dirty="0"/>
              <a:t>Common reasons local accounts and DGLVR GIS do not match:</a:t>
            </a:r>
          </a:p>
          <a:p>
            <a:pPr lvl="1"/>
            <a:r>
              <a:rPr lang="en-US" sz="2800" dirty="0"/>
              <a:t>Timing</a:t>
            </a:r>
          </a:p>
          <a:p>
            <a:pPr lvl="2"/>
            <a:r>
              <a:rPr lang="en-US" sz="2400" dirty="0"/>
              <a:t>Report income when it is deposited in the DGLVR account(s)</a:t>
            </a:r>
          </a:p>
          <a:p>
            <a:pPr lvl="2"/>
            <a:r>
              <a:rPr lang="en-US" sz="2400" dirty="0"/>
              <a:t>Report project checks when they are written</a:t>
            </a:r>
          </a:p>
          <a:p>
            <a:pPr lvl="2"/>
            <a:r>
              <a:rPr lang="en-US" sz="2400" dirty="0"/>
              <a:t>Report admin and </a:t>
            </a:r>
            <a:r>
              <a:rPr lang="en-US" sz="2400" dirty="0" err="1"/>
              <a:t>edu</a:t>
            </a:r>
            <a:r>
              <a:rPr lang="en-US" sz="2400" dirty="0"/>
              <a:t> expenses when DGLVR funds are used to pay for them</a:t>
            </a: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61942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6218091" cy="4415752"/>
          </a:xfrm>
        </p:spPr>
        <p:txBody>
          <a:bodyPr vert="horz" lIns="91440" tIns="45720" rIns="91440" bIns="45720" rtlCol="0" anchor="t">
            <a:normAutofit/>
          </a:bodyPr>
          <a:lstStyle/>
          <a:p>
            <a:pPr>
              <a:spcBef>
                <a:spcPts val="600"/>
              </a:spcBef>
            </a:pPr>
            <a:r>
              <a:rPr lang="en-US" dirty="0"/>
              <a:t>Remember what counts as a DGLVR admin/</a:t>
            </a:r>
            <a:r>
              <a:rPr lang="en-US" dirty="0" err="1"/>
              <a:t>edu</a:t>
            </a:r>
            <a:r>
              <a:rPr lang="en-US" dirty="0"/>
              <a:t> expense:</a:t>
            </a:r>
          </a:p>
          <a:p>
            <a:pPr lvl="1">
              <a:spcBef>
                <a:spcPts val="600"/>
              </a:spcBef>
            </a:pPr>
            <a:r>
              <a:rPr lang="en-US" sz="2800" dirty="0">
                <a:solidFill>
                  <a:prstClr val="black"/>
                </a:solidFill>
                <a:ea typeface="Times New Roman"/>
              </a:rPr>
              <a:t>An admin/</a:t>
            </a:r>
            <a:r>
              <a:rPr lang="en-US" sz="2800" dirty="0" err="1">
                <a:solidFill>
                  <a:prstClr val="black"/>
                </a:solidFill>
                <a:ea typeface="Times New Roman"/>
              </a:rPr>
              <a:t>edu</a:t>
            </a:r>
            <a:r>
              <a:rPr lang="en-US" sz="2800" dirty="0">
                <a:solidFill>
                  <a:prstClr val="black"/>
                </a:solidFill>
                <a:ea typeface="Times New Roman"/>
              </a:rPr>
              <a:t> expense is </a:t>
            </a:r>
            <a:r>
              <a:rPr lang="en-US" sz="2800" u="sng" dirty="0">
                <a:solidFill>
                  <a:prstClr val="black"/>
                </a:solidFill>
                <a:ea typeface="Times New Roman"/>
              </a:rPr>
              <a:t>when DGLVR funds leave your Program account</a:t>
            </a:r>
            <a:endParaRPr lang="en-US" sz="2800" dirty="0"/>
          </a:p>
          <a:p>
            <a:pPr lvl="2">
              <a:spcBef>
                <a:spcPts val="600"/>
              </a:spcBef>
            </a:pPr>
            <a:r>
              <a:rPr lang="en-US" sz="2800" dirty="0">
                <a:solidFill>
                  <a:prstClr val="black"/>
                </a:solidFill>
                <a:ea typeface="Times New Roman"/>
              </a:rPr>
              <a:t>An admin/</a:t>
            </a:r>
            <a:r>
              <a:rPr lang="en-US" sz="2800" dirty="0" err="1">
                <a:solidFill>
                  <a:prstClr val="black"/>
                </a:solidFill>
                <a:ea typeface="Times New Roman"/>
              </a:rPr>
              <a:t>edu</a:t>
            </a:r>
            <a:r>
              <a:rPr lang="en-US" sz="2800" dirty="0">
                <a:solidFill>
                  <a:prstClr val="black"/>
                </a:solidFill>
                <a:ea typeface="Times New Roman"/>
              </a:rPr>
              <a:t> expense has been paid with </a:t>
            </a:r>
            <a:r>
              <a:rPr lang="en-US" sz="2800" u="sng" dirty="0">
                <a:solidFill>
                  <a:prstClr val="black"/>
                </a:solidFill>
                <a:ea typeface="Times New Roman"/>
              </a:rPr>
              <a:t>Program</a:t>
            </a:r>
            <a:r>
              <a:rPr lang="en-US" sz="2800" dirty="0">
                <a:solidFill>
                  <a:prstClr val="black"/>
                </a:solidFill>
                <a:ea typeface="Times New Roman"/>
              </a:rPr>
              <a:t> funds</a:t>
            </a:r>
          </a:p>
          <a:p>
            <a:pPr lvl="2">
              <a:spcBef>
                <a:spcPts val="600"/>
              </a:spcBef>
            </a:pPr>
            <a:endParaRPr lang="en-US" sz="2800" dirty="0">
              <a:cs typeface="Calibri"/>
            </a:endParaRPr>
          </a:p>
          <a:p>
            <a:pPr lvl="1">
              <a:spcBef>
                <a:spcPts val="600"/>
              </a:spcBef>
            </a:pPr>
            <a:r>
              <a:rPr lang="en-US" sz="2800" dirty="0">
                <a:cs typeface="Calibri"/>
              </a:rPr>
              <a:t>DGLVR quarterly reports are on a </a:t>
            </a:r>
            <a:r>
              <a:rPr lang="en-US" sz="2800" u="sng" dirty="0">
                <a:cs typeface="Calibri"/>
              </a:rPr>
              <a:t>cash basis of accounting</a:t>
            </a:r>
          </a:p>
          <a:p>
            <a:endParaRPr lang="en-US" sz="4400"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6EC449D1-6F1B-C888-5A10-26225CEEE7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921" y="1994244"/>
            <a:ext cx="5216214" cy="3477476"/>
          </a:xfrm>
          <a:prstGeom prst="rect">
            <a:avLst/>
          </a:prstGeom>
        </p:spPr>
      </p:pic>
      <p:sp>
        <p:nvSpPr>
          <p:cNvPr id="4" name="TextBox 3">
            <a:extLst>
              <a:ext uri="{FF2B5EF4-FFF2-40B4-BE49-F238E27FC236}">
                <a16:creationId xmlns:a16="http://schemas.microsoft.com/office/drawing/2014/main" id="{F8C1E980-0204-58C5-CF03-001C14B9934F}"/>
              </a:ext>
            </a:extLst>
          </p:cNvPr>
          <p:cNvSpPr txBox="1"/>
          <p:nvPr/>
        </p:nvSpPr>
        <p:spPr>
          <a:xfrm>
            <a:off x="295830" y="6345379"/>
            <a:ext cx="4025245" cy="261610"/>
          </a:xfrm>
          <a:prstGeom prst="rect">
            <a:avLst/>
          </a:prstGeom>
          <a:noFill/>
        </p:spPr>
        <p:txBody>
          <a:bodyPr wrap="square" rtlCol="0">
            <a:spAutoFit/>
          </a:bodyPr>
          <a:lstStyle/>
          <a:p>
            <a:r>
              <a:rPr lang="en-US" sz="1100" dirty="0">
                <a:hlinkClick r:id="rId5"/>
              </a:rPr>
              <a:t>https://www.istockphoto.com/photos/paying-for-ice-cream</a:t>
            </a:r>
            <a:r>
              <a:rPr lang="en-US" sz="1100" dirty="0"/>
              <a:t> </a:t>
            </a:r>
          </a:p>
        </p:txBody>
      </p:sp>
    </p:spTree>
    <p:extLst>
      <p:ext uri="{BB962C8B-B14F-4D97-AF65-F5344CB8AC3E}">
        <p14:creationId xmlns:p14="http://schemas.microsoft.com/office/powerpoint/2010/main" val="13616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2" cy="4727559"/>
          </a:xfrm>
        </p:spPr>
        <p:txBody>
          <a:bodyPr vert="horz" lIns="91440" tIns="45720" rIns="91440" bIns="45720" rtlCol="0" anchor="t">
            <a:normAutofit/>
          </a:bodyPr>
          <a:lstStyle/>
          <a:p>
            <a:r>
              <a:rPr lang="en-US" dirty="0"/>
              <a:t>Common reasons local accounts and DGLVR GIS do not match:</a:t>
            </a:r>
          </a:p>
          <a:p>
            <a:pPr lvl="1"/>
            <a:r>
              <a:rPr lang="en-US" sz="2800" dirty="0"/>
              <a:t>Incorrect transfers (less common)</a:t>
            </a:r>
          </a:p>
          <a:p>
            <a:pPr lvl="2"/>
            <a:r>
              <a:rPr lang="en-US" sz="2800" dirty="0"/>
              <a:t>DGR income/expenses being transferred into/out of the LVR account</a:t>
            </a:r>
          </a:p>
          <a:p>
            <a:pPr lvl="2"/>
            <a:r>
              <a:rPr lang="en-US" sz="2800" dirty="0"/>
              <a:t>LVR income/expenses being transferred into/out of the DGR account</a:t>
            </a:r>
          </a:p>
          <a:p>
            <a:pPr lvl="2"/>
            <a:r>
              <a:rPr lang="en-US" sz="2800" dirty="0"/>
              <a:t>DGLVR income/expenses being transferred into/out of non-DGLVR accounts</a:t>
            </a: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2672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413018" cy="4727559"/>
          </a:xfrm>
        </p:spPr>
        <p:txBody>
          <a:bodyPr vert="horz" lIns="91440" tIns="45720" rIns="91440" bIns="45720" rtlCol="0" anchor="t">
            <a:normAutofit/>
          </a:bodyPr>
          <a:lstStyle/>
          <a:p>
            <a:r>
              <a:rPr lang="en-US" dirty="0"/>
              <a:t>If the </a:t>
            </a:r>
            <a:r>
              <a:rPr lang="en-US" u="sng" dirty="0"/>
              <a:t>GIS is higher </a:t>
            </a:r>
            <a:r>
              <a:rPr lang="en-US" dirty="0"/>
              <a:t>than the local account:</a:t>
            </a:r>
          </a:p>
          <a:p>
            <a:pPr lvl="1"/>
            <a:r>
              <a:rPr lang="en-US" dirty="0"/>
              <a:t>You may have forgotten to report an expense</a:t>
            </a:r>
          </a:p>
          <a:p>
            <a:pPr lvl="1"/>
            <a:r>
              <a:rPr lang="en-US" dirty="0"/>
              <a:t>You may have reported a replenishment or advance before depositing it into your local DGLVR account(s)</a:t>
            </a:r>
          </a:p>
          <a:p>
            <a:pPr lvl="1"/>
            <a:r>
              <a:rPr lang="en-US" dirty="0"/>
              <a:t>A project check was not put in GIS but was cashed</a:t>
            </a:r>
          </a:p>
          <a:p>
            <a:r>
              <a:rPr lang="en-US" dirty="0"/>
              <a:t>If the </a:t>
            </a:r>
            <a:r>
              <a:rPr lang="en-US" u="sng" dirty="0"/>
              <a:t>GIS is lower </a:t>
            </a:r>
            <a:r>
              <a:rPr lang="en-US" dirty="0"/>
              <a:t>than the local account:</a:t>
            </a:r>
          </a:p>
          <a:p>
            <a:pPr lvl="1"/>
            <a:r>
              <a:rPr lang="en-US" dirty="0"/>
              <a:t>You may have forgotten to transfer funds out of the DGR (LVR) account for admin and </a:t>
            </a:r>
            <a:r>
              <a:rPr lang="en-US" dirty="0" err="1"/>
              <a:t>edu</a:t>
            </a:r>
            <a:r>
              <a:rPr lang="en-US" dirty="0"/>
              <a:t> expenses</a:t>
            </a:r>
          </a:p>
          <a:p>
            <a:pPr lvl="1"/>
            <a:r>
              <a:rPr lang="en-US" dirty="0"/>
              <a:t>You may not have reported all replenishments/advances yet</a:t>
            </a:r>
          </a:p>
          <a:p>
            <a:pPr lvl="1"/>
            <a:r>
              <a:rPr lang="en-US" dirty="0"/>
              <a:t>A project check was put in GIS but was not cashed yet</a:t>
            </a:r>
          </a:p>
          <a:p>
            <a:pPr lvl="1"/>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1021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4158B6C-0AD7-41C8-A014-1A36DD6C01C3}"/>
              </a:ext>
            </a:extLst>
          </p:cNvPr>
          <p:cNvSpPr/>
          <p:nvPr/>
        </p:nvSpPr>
        <p:spPr>
          <a:xfrm>
            <a:off x="0" y="1"/>
            <a:ext cx="12192000" cy="610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3C2D32A-587F-4D40-A73F-382085E76D27}"/>
              </a:ext>
            </a:extLst>
          </p:cNvPr>
          <p:cNvSpPr txBox="1"/>
          <p:nvPr/>
        </p:nvSpPr>
        <p:spPr>
          <a:xfrm>
            <a:off x="492035" y="25831"/>
            <a:ext cx="113781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Account Balance Reconciliation Checklist</a:t>
            </a:r>
          </a:p>
        </p:txBody>
      </p:sp>
      <p:sp>
        <p:nvSpPr>
          <p:cNvPr id="79" name="TextBox 78">
            <a:extLst>
              <a:ext uri="{FF2B5EF4-FFF2-40B4-BE49-F238E27FC236}">
                <a16:creationId xmlns:a16="http://schemas.microsoft.com/office/drawing/2014/main" id="{9F0F8806-4230-4DF4-B58C-B941045E76BF}"/>
              </a:ext>
            </a:extLst>
          </p:cNvPr>
          <p:cNvSpPr txBox="1"/>
          <p:nvPr/>
        </p:nvSpPr>
        <p:spPr>
          <a:xfrm>
            <a:off x="146693" y="636436"/>
            <a:ext cx="11898614"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Check for typos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Were all income and expenses entered into the GIS correctly?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Were all income and expenses properly calculated before entering them in GIS?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correcting mathematical errors and typos does not reconcile the accounts, then: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Check that the correct transactions were made.</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Identify the last time that the local and GIS accounts matched. </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Review all transfers of funds into and out of the local account since the last time that accounts matched to see if any errors were made.</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Were the correct amounts transferred?</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Was the funding transferred to/from the correct accounts?</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Was the funding transferred during the quarter it was reported? </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Quarterly report income and expenses can be downloaded from GIS as a spreadsheet. A template Excel spreadsheet is available to assist in comparing GIS data to local documentation. </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transaction errors were made, corrections may be needed in the GIS and/or the local accounts. </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Reach out for assistance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you cannot identify why the local and GIS account balances do not match, the SCC and Center for Dirt and Gravel Road Studies GIS staff can assist.</a:t>
            </a:r>
          </a:p>
          <a:p>
            <a:pPr marL="1428750" marR="0" lvl="2"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640123B6-1430-C578-ED95-007FEEF61CC2}"/>
              </a:ext>
            </a:extLst>
          </p:cNvPr>
          <p:cNvSpPr/>
          <p:nvPr/>
        </p:nvSpPr>
        <p:spPr>
          <a:xfrm>
            <a:off x="10083009" y="752220"/>
            <a:ext cx="2001847" cy="1859913"/>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DABDB8-2D15-65D1-31B3-4D5D2CD7AA7E}"/>
              </a:ext>
            </a:extLst>
          </p:cNvPr>
          <p:cNvSpPr txBox="1"/>
          <p:nvPr/>
        </p:nvSpPr>
        <p:spPr>
          <a:xfrm>
            <a:off x="10202249" y="919377"/>
            <a:ext cx="1836243" cy="1411792"/>
          </a:xfrm>
          <a:prstGeom prst="rect">
            <a:avLst/>
          </a:prstGeom>
          <a:noFill/>
        </p:spPr>
        <p:txBody>
          <a:bodyPr wrap="square" rtlCol="0">
            <a:spAutoFit/>
          </a:bodyPr>
          <a:lstStyle/>
          <a:p>
            <a:pPr algn="ctr"/>
            <a:r>
              <a:rPr lang="en-US" sz="2400" b="1" dirty="0"/>
              <a:t>Included in Quarterly Report Quick Guide</a:t>
            </a:r>
          </a:p>
        </p:txBody>
      </p:sp>
    </p:spTree>
    <p:extLst>
      <p:ext uri="{BB962C8B-B14F-4D97-AF65-F5344CB8AC3E}">
        <p14:creationId xmlns:p14="http://schemas.microsoft.com/office/powerpoint/2010/main" val="23296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3ECBE-0368-89A3-4DE3-134417CF73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7165" y="2300885"/>
            <a:ext cx="5409004" cy="3440141"/>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a:bodyPr>
          <a:lstStyle/>
          <a:p>
            <a:r>
              <a:rPr lang="en-US" dirty="0"/>
              <a:t>Recommend using a spreadsheet during your financial review because it allows you to check your work</a:t>
            </a:r>
          </a:p>
          <a:p>
            <a:pPr lvl="1"/>
            <a:r>
              <a:rPr lang="en-US" sz="2800" dirty="0"/>
              <a:t>Example reconciliation spreadsheet</a:t>
            </a:r>
          </a:p>
          <a:p>
            <a:endParaRPr lang="en-US" sz="32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Content Placeholder 5">
            <a:extLst>
              <a:ext uri="{FF2B5EF4-FFF2-40B4-BE49-F238E27FC236}">
                <a16:creationId xmlns:a16="http://schemas.microsoft.com/office/drawing/2014/main" id="{08CC26FB-5426-4B74-9E92-C146FD120169}"/>
              </a:ext>
            </a:extLst>
          </p:cNvPr>
          <p:cNvSpPr txBox="1">
            <a:spLocks/>
          </p:cNvSpPr>
          <p:nvPr/>
        </p:nvSpPr>
        <p:spPr>
          <a:xfrm>
            <a:off x="570785" y="3533775"/>
            <a:ext cx="5525215" cy="2136299"/>
          </a:xfrm>
          <a:prstGeom prst="rect">
            <a:avLst/>
          </a:prstGeom>
          <a:solidFill>
            <a:srgbClr val="FFFF00"/>
          </a:solidFill>
        </p:spPr>
        <p:txBody>
          <a:bodyPr vert="horz" lIns="91440" tIns="45720" rIns="91440" bIns="45720" rtlCol="0" anchor="t">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400" b="1" dirty="0"/>
              <a:t>GIS Demo – downloading the QR spreadsheet for use in reconciliation</a:t>
            </a:r>
            <a:endParaRPr lang="en-US" dirty="0"/>
          </a:p>
          <a:p>
            <a:pPr marL="0" indent="0">
              <a:buFont typeface="Arial" panose="020B0604020202020204" pitchFamily="34" charset="0"/>
              <a:buNone/>
            </a:pPr>
            <a:endParaRPr lang="en-US" dirty="0"/>
          </a:p>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38815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lnSpcReduction="10000"/>
          </a:bodyPr>
          <a:lstStyle/>
          <a:p>
            <a:r>
              <a:rPr lang="en-US" dirty="0"/>
              <a:t>Once you’ve identified the reason for the discrepancies, make sure they are corrected.</a:t>
            </a:r>
          </a:p>
          <a:p>
            <a:r>
              <a:rPr lang="en-US" dirty="0"/>
              <a:t>May require:</a:t>
            </a:r>
          </a:p>
          <a:p>
            <a:pPr lvl="1"/>
            <a:r>
              <a:rPr lang="en-US" sz="2800" dirty="0"/>
              <a:t>Bank transfers</a:t>
            </a:r>
          </a:p>
          <a:p>
            <a:pPr lvl="1"/>
            <a:r>
              <a:rPr lang="en-US" sz="2800" dirty="0"/>
              <a:t>Adjusting journal entries </a:t>
            </a:r>
          </a:p>
          <a:p>
            <a:pPr lvl="1"/>
            <a:r>
              <a:rPr lang="en-US" sz="2800" dirty="0"/>
              <a:t>edits in quarterly reporting</a:t>
            </a:r>
          </a:p>
          <a:p>
            <a:pPr lvl="2"/>
            <a:r>
              <a:rPr lang="en-US" sz="2800" dirty="0"/>
              <a:t>May need to request that Ken or SCC unlocks the QR</a:t>
            </a:r>
          </a:p>
          <a:p>
            <a:r>
              <a:rPr lang="en-US" dirty="0"/>
              <a:t>Upload documentation in GIS once the corrections are made</a:t>
            </a:r>
          </a:p>
          <a:p>
            <a:r>
              <a:rPr lang="en-US" dirty="0"/>
              <a:t>Make notes in the “other” section of the quarterly report activity report</a:t>
            </a:r>
          </a:p>
          <a:p>
            <a:endParaRPr lang="en-US"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Reconciling Accounts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2314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36A205-AC99-4B3A-8DBB-28A1A7DCFA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046272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Program Overview</a:t>
            </a:r>
          </a:p>
          <a:p>
            <a:r>
              <a:rPr lang="en-US" sz="3600" dirty="0"/>
              <a:t>DGLVR Policy and Tracking Funds</a:t>
            </a:r>
          </a:p>
          <a:p>
            <a:r>
              <a:rPr lang="en-US" sz="3600" dirty="0"/>
              <a:t>Documenting DGLVR Funds</a:t>
            </a:r>
          </a:p>
          <a:p>
            <a:r>
              <a:rPr lang="en-US" sz="3600" dirty="0"/>
              <a:t>Reconciling Accounts</a:t>
            </a:r>
          </a:p>
          <a:p>
            <a:r>
              <a:rPr lang="en-US" sz="3600" b="1" u="sng" dirty="0"/>
              <a:t>Budgeting and Spending Requirements</a:t>
            </a: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5458978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Big picture planning</a:t>
            </a:r>
          </a:p>
          <a:p>
            <a:r>
              <a:rPr lang="en-US" sz="3200" dirty="0">
                <a:cs typeface="Calibri"/>
              </a:rPr>
              <a:t>Using grant funds wisely includes more than spending money on eligible expenses and tracking funds properly</a:t>
            </a: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25760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3 spending requirements to remember</a:t>
            </a:r>
          </a:p>
          <a:p>
            <a:pPr lvl="1"/>
            <a:r>
              <a:rPr lang="en-US" sz="2800" dirty="0">
                <a:cs typeface="Calibri"/>
              </a:rPr>
              <a:t>annual allocation: 2 years</a:t>
            </a:r>
          </a:p>
          <a:p>
            <a:pPr lvl="1"/>
            <a:endParaRPr lang="en-US" sz="28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DDF7A743-BF56-42B6-8205-9B18CEA2B4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154" y="3085911"/>
            <a:ext cx="4380602" cy="288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26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Annual allocations + 2 year spending requirement = overlapping financial tracking</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2" name="Straight Arrow Connector 91">
            <a:extLst>
              <a:ext uri="{FF2B5EF4-FFF2-40B4-BE49-F238E27FC236}">
                <a16:creationId xmlns:a16="http://schemas.microsoft.com/office/drawing/2014/main" id="{2197F7DA-01BB-447D-8F15-435367D76AE6}"/>
              </a:ext>
            </a:extLst>
          </p:cNvPr>
          <p:cNvCxnSpPr/>
          <p:nvPr/>
        </p:nvCxnSpPr>
        <p:spPr>
          <a:xfrm>
            <a:off x="840779" y="4154905"/>
            <a:ext cx="772570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8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PA Fiscal Year runs July 1 – June 30</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F130B4A6-7377-489E-97FD-8587D6168C29}"/>
              </a:ext>
            </a:extLst>
          </p:cNvPr>
          <p:cNvSpPr txBox="1"/>
          <p:nvPr/>
        </p:nvSpPr>
        <p:spPr>
          <a:xfrm>
            <a:off x="2064995" y="2947519"/>
            <a:ext cx="1700865" cy="400110"/>
          </a:xfrm>
          <a:prstGeom prst="rect">
            <a:avLst/>
          </a:prstGeom>
          <a:solidFill>
            <a:srgbClr val="00B0F0"/>
          </a:solidFill>
        </p:spPr>
        <p:txBody>
          <a:bodyPr wrap="square" rtlCol="0">
            <a:spAutoFit/>
          </a:bodyPr>
          <a:lstStyle/>
          <a:p>
            <a:pPr algn="ctr"/>
            <a:r>
              <a:rPr lang="en-US" sz="2000" b="1" dirty="0"/>
              <a:t>FY 2021-22</a:t>
            </a:r>
          </a:p>
        </p:txBody>
      </p:sp>
      <p:sp>
        <p:nvSpPr>
          <p:cNvPr id="89" name="TextBox 88">
            <a:extLst>
              <a:ext uri="{FF2B5EF4-FFF2-40B4-BE49-F238E27FC236}">
                <a16:creationId xmlns:a16="http://schemas.microsoft.com/office/drawing/2014/main" id="{C3B48C47-F10F-40A1-89C3-B995B966A162}"/>
              </a:ext>
            </a:extLst>
          </p:cNvPr>
          <p:cNvSpPr txBox="1"/>
          <p:nvPr/>
        </p:nvSpPr>
        <p:spPr>
          <a:xfrm>
            <a:off x="3746005" y="3528485"/>
            <a:ext cx="1661160" cy="400110"/>
          </a:xfrm>
          <a:prstGeom prst="rect">
            <a:avLst/>
          </a:prstGeom>
          <a:solidFill>
            <a:srgbClr val="00B0F0"/>
          </a:solidFill>
        </p:spPr>
        <p:txBody>
          <a:bodyPr wrap="square" rtlCol="0">
            <a:spAutoFit/>
          </a:bodyPr>
          <a:lstStyle/>
          <a:p>
            <a:pPr algn="ctr"/>
            <a:r>
              <a:rPr lang="en-US" sz="2000" b="1" dirty="0"/>
              <a:t>FY 2022-23</a:t>
            </a:r>
          </a:p>
        </p:txBody>
      </p:sp>
      <p:sp>
        <p:nvSpPr>
          <p:cNvPr id="90" name="TextBox 89">
            <a:extLst>
              <a:ext uri="{FF2B5EF4-FFF2-40B4-BE49-F238E27FC236}">
                <a16:creationId xmlns:a16="http://schemas.microsoft.com/office/drawing/2014/main" id="{EB624DC8-269E-43A6-ADAC-35B90319F336}"/>
              </a:ext>
            </a:extLst>
          </p:cNvPr>
          <p:cNvSpPr txBox="1"/>
          <p:nvPr/>
        </p:nvSpPr>
        <p:spPr>
          <a:xfrm>
            <a:off x="5341111" y="4194392"/>
            <a:ext cx="1661154" cy="400110"/>
          </a:xfrm>
          <a:prstGeom prst="rect">
            <a:avLst/>
          </a:prstGeom>
          <a:solidFill>
            <a:srgbClr val="00B0F0"/>
          </a:solidFill>
        </p:spPr>
        <p:txBody>
          <a:bodyPr wrap="square" rtlCol="0">
            <a:spAutoFit/>
          </a:bodyPr>
          <a:lstStyle/>
          <a:p>
            <a:pPr algn="ctr"/>
            <a:r>
              <a:rPr lang="en-US" sz="2000" b="1" dirty="0"/>
              <a:t>FY 2023-24</a:t>
            </a:r>
          </a:p>
        </p:txBody>
      </p:sp>
    </p:spTree>
    <p:extLst>
      <p:ext uri="{BB962C8B-B14F-4D97-AF65-F5344CB8AC3E}">
        <p14:creationId xmlns:p14="http://schemas.microsoft.com/office/powerpoint/2010/main" val="976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9" grpId="0" animBg="1"/>
      <p:bldP spid="9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Annual allocations + 2 year spending requirement = overlapping financial tracking</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02655" y="2907673"/>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2" y="3963768"/>
            <a:ext cx="3608612" cy="400110"/>
          </a:xfrm>
          <a:prstGeom prst="rect">
            <a:avLst/>
          </a:prstGeom>
          <a:solidFill>
            <a:srgbClr val="00B0F0"/>
          </a:solidFill>
        </p:spPr>
        <p:txBody>
          <a:bodyPr wrap="square" rtlCol="0">
            <a:spAutoFit/>
          </a:bodyPr>
          <a:lstStyle/>
          <a:p>
            <a:pPr algn="ctr"/>
            <a:r>
              <a:rPr lang="en-US" sz="2000" b="1" dirty="0"/>
              <a:t>FY 2022-23 funds</a:t>
            </a:r>
          </a:p>
        </p:txBody>
      </p:sp>
      <p:grpSp>
        <p:nvGrpSpPr>
          <p:cNvPr id="17" name="Group 16">
            <a:extLst>
              <a:ext uri="{FF2B5EF4-FFF2-40B4-BE49-F238E27FC236}">
                <a16:creationId xmlns:a16="http://schemas.microsoft.com/office/drawing/2014/main" id="{A16B08A3-7C2D-3E0D-49EC-580A2320843D}"/>
              </a:ext>
            </a:extLst>
          </p:cNvPr>
          <p:cNvGrpSpPr/>
          <p:nvPr/>
        </p:nvGrpSpPr>
        <p:grpSpPr>
          <a:xfrm>
            <a:off x="6363444" y="2804188"/>
            <a:ext cx="850756" cy="3412236"/>
            <a:chOff x="6363444" y="2804188"/>
            <a:chExt cx="850756" cy="3412236"/>
          </a:xfrm>
        </p:grpSpPr>
        <p:cxnSp>
          <p:nvCxnSpPr>
            <p:cNvPr id="8" name="Straight Connector 7">
              <a:extLst>
                <a:ext uri="{FF2B5EF4-FFF2-40B4-BE49-F238E27FC236}">
                  <a16:creationId xmlns:a16="http://schemas.microsoft.com/office/drawing/2014/main" id="{8CF7E530-0971-683E-1B80-BB50DA4B6115}"/>
                </a:ext>
              </a:extLst>
            </p:cNvPr>
            <p:cNvCxnSpPr/>
            <p:nvPr/>
          </p:nvCxnSpPr>
          <p:spPr>
            <a:xfrm>
              <a:off x="6743700" y="2804188"/>
              <a:ext cx="0" cy="296796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C32D3D-B255-7846-523F-3D5B8C454E05}"/>
                </a:ext>
              </a:extLst>
            </p:cNvPr>
            <p:cNvSpPr txBox="1"/>
            <p:nvPr/>
          </p:nvSpPr>
          <p:spPr>
            <a:xfrm>
              <a:off x="6363444" y="5816314"/>
              <a:ext cx="850756" cy="400110"/>
            </a:xfrm>
            <a:prstGeom prst="rect">
              <a:avLst/>
            </a:prstGeom>
            <a:noFill/>
          </p:spPr>
          <p:txBody>
            <a:bodyPr wrap="square" rtlCol="0">
              <a:spAutoFit/>
            </a:bodyPr>
            <a:lstStyle/>
            <a:p>
              <a:pPr algn="ctr"/>
              <a:r>
                <a:rPr lang="en-US" sz="2000" b="1" dirty="0">
                  <a:solidFill>
                    <a:srgbClr val="FF0000"/>
                  </a:solidFill>
                </a:rPr>
                <a:t>today</a:t>
              </a:r>
            </a:p>
          </p:txBody>
        </p:sp>
      </p:grpSp>
    </p:spTree>
    <p:extLst>
      <p:ext uri="{BB962C8B-B14F-4D97-AF65-F5344CB8AC3E}">
        <p14:creationId xmlns:p14="http://schemas.microsoft.com/office/powerpoint/2010/main" val="125739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5"/>
            <a:ext cx="9264227" cy="1109581"/>
          </a:xfrm>
        </p:spPr>
        <p:txBody>
          <a:bodyPr vert="horz" lIns="91440" tIns="45720" rIns="91440" bIns="45720" rtlCol="0" anchor="t">
            <a:normAutofit/>
          </a:bodyPr>
          <a:lstStyle/>
          <a:p>
            <a:r>
              <a:rPr lang="en-US" sz="3200" dirty="0">
                <a:cs typeface="Calibri"/>
              </a:rPr>
              <a:t>SCC assesses 2-year spending requirements </a:t>
            </a:r>
            <a:r>
              <a:rPr lang="en-US" sz="3200" i="1" u="sng" dirty="0">
                <a:cs typeface="Calibri"/>
              </a:rPr>
              <a:t>9 months </a:t>
            </a:r>
            <a:r>
              <a:rPr lang="en-US" sz="3200" dirty="0">
                <a:cs typeface="Calibri"/>
              </a:rPr>
              <a:t>after the requirement</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84849" y="3663289"/>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3" y="4351000"/>
            <a:ext cx="3608612" cy="400110"/>
          </a:xfrm>
          <a:prstGeom prst="rect">
            <a:avLst/>
          </a:prstGeom>
          <a:solidFill>
            <a:srgbClr val="00B0F0"/>
          </a:solidFill>
        </p:spPr>
        <p:txBody>
          <a:bodyPr wrap="square" rtlCol="0">
            <a:spAutoFit/>
          </a:bodyPr>
          <a:lstStyle/>
          <a:p>
            <a:pPr algn="ctr"/>
            <a:r>
              <a:rPr lang="en-US" sz="2000" b="1" dirty="0"/>
              <a:t>FY 2022-23 funds</a:t>
            </a:r>
          </a:p>
        </p:txBody>
      </p:sp>
      <p:cxnSp>
        <p:nvCxnSpPr>
          <p:cNvPr id="13" name="Straight Arrow Connector 12">
            <a:extLst>
              <a:ext uri="{FF2B5EF4-FFF2-40B4-BE49-F238E27FC236}">
                <a16:creationId xmlns:a16="http://schemas.microsoft.com/office/drawing/2014/main" id="{730B41BC-5C32-4D0E-ADCB-D7BD491CC76B}"/>
              </a:ext>
            </a:extLst>
          </p:cNvPr>
          <p:cNvCxnSpPr>
            <a:cxnSpLocks/>
            <a:stCxn id="17" idx="1"/>
          </p:cNvCxnSpPr>
          <p:nvPr/>
        </p:nvCxnSpPr>
        <p:spPr>
          <a:xfrm flipH="1">
            <a:off x="5076929" y="3526473"/>
            <a:ext cx="1149265" cy="8245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44D0970-D19D-4F8B-B8F1-CFD8F330B147}"/>
              </a:ext>
            </a:extLst>
          </p:cNvPr>
          <p:cNvSpPr txBox="1"/>
          <p:nvPr/>
        </p:nvSpPr>
        <p:spPr>
          <a:xfrm>
            <a:off x="6226194" y="3064808"/>
            <a:ext cx="2778438" cy="923330"/>
          </a:xfrm>
          <a:prstGeom prst="rect">
            <a:avLst/>
          </a:prstGeom>
          <a:noFill/>
        </p:spPr>
        <p:txBody>
          <a:bodyPr wrap="square" rtlCol="0">
            <a:spAutoFit/>
          </a:bodyPr>
          <a:lstStyle/>
          <a:p>
            <a:r>
              <a:rPr lang="en-US" dirty="0"/>
              <a:t>3/31/2023: check to see if districts met 6/30/2022 spending requirement</a:t>
            </a:r>
          </a:p>
        </p:txBody>
      </p:sp>
      <p:sp>
        <p:nvSpPr>
          <p:cNvPr id="25" name="TextBox 24">
            <a:extLst>
              <a:ext uri="{FF2B5EF4-FFF2-40B4-BE49-F238E27FC236}">
                <a16:creationId xmlns:a16="http://schemas.microsoft.com/office/drawing/2014/main" id="{07281C20-9765-45AB-8459-36FE46714056}"/>
              </a:ext>
            </a:extLst>
          </p:cNvPr>
          <p:cNvSpPr txBox="1"/>
          <p:nvPr/>
        </p:nvSpPr>
        <p:spPr>
          <a:xfrm>
            <a:off x="778919" y="3014944"/>
            <a:ext cx="2926572" cy="400110"/>
          </a:xfrm>
          <a:prstGeom prst="rect">
            <a:avLst/>
          </a:prstGeom>
          <a:solidFill>
            <a:srgbClr val="00B0F0"/>
          </a:solidFill>
        </p:spPr>
        <p:txBody>
          <a:bodyPr wrap="square" rtlCol="0">
            <a:spAutoFit/>
          </a:bodyPr>
          <a:lstStyle/>
          <a:p>
            <a:pPr algn="ctr"/>
            <a:r>
              <a:rPr lang="en-US" sz="2000" b="1" dirty="0"/>
              <a:t>FY 2020-21 funds</a:t>
            </a:r>
          </a:p>
        </p:txBody>
      </p:sp>
      <p:grpSp>
        <p:nvGrpSpPr>
          <p:cNvPr id="5" name="Group 4">
            <a:extLst>
              <a:ext uri="{FF2B5EF4-FFF2-40B4-BE49-F238E27FC236}">
                <a16:creationId xmlns:a16="http://schemas.microsoft.com/office/drawing/2014/main" id="{B1C6880A-2FBC-46AD-1C7D-DEC65FDE3619}"/>
              </a:ext>
            </a:extLst>
          </p:cNvPr>
          <p:cNvGrpSpPr/>
          <p:nvPr/>
        </p:nvGrpSpPr>
        <p:grpSpPr>
          <a:xfrm>
            <a:off x="2152605" y="2504157"/>
            <a:ext cx="2374493" cy="3960389"/>
            <a:chOff x="5190815" y="2873489"/>
            <a:chExt cx="2374493" cy="3960389"/>
          </a:xfrm>
        </p:grpSpPr>
        <p:cxnSp>
          <p:nvCxnSpPr>
            <p:cNvPr id="8" name="Straight Connector 7">
              <a:extLst>
                <a:ext uri="{FF2B5EF4-FFF2-40B4-BE49-F238E27FC236}">
                  <a16:creationId xmlns:a16="http://schemas.microsoft.com/office/drawing/2014/main" id="{F728B7F9-F3F8-1ACB-F276-2803416DCE2B}"/>
                </a:ext>
              </a:extLst>
            </p:cNvPr>
            <p:cNvCxnSpPr/>
            <p:nvPr/>
          </p:nvCxnSpPr>
          <p:spPr>
            <a:xfrm>
              <a:off x="6763016" y="2873489"/>
              <a:ext cx="0" cy="296796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A33765-EFFB-B86E-2AC7-AC97134ACEB8}"/>
                </a:ext>
              </a:extLst>
            </p:cNvPr>
            <p:cNvSpPr txBox="1"/>
            <p:nvPr/>
          </p:nvSpPr>
          <p:spPr>
            <a:xfrm>
              <a:off x="5190815" y="5818215"/>
              <a:ext cx="2374493" cy="1015663"/>
            </a:xfrm>
            <a:prstGeom prst="rect">
              <a:avLst/>
            </a:prstGeom>
            <a:noFill/>
          </p:spPr>
          <p:txBody>
            <a:bodyPr wrap="square" rtlCol="0">
              <a:spAutoFit/>
            </a:bodyPr>
            <a:lstStyle/>
            <a:p>
              <a:pPr algn="ctr"/>
              <a:r>
                <a:rPr lang="en-US" sz="2000" b="1" dirty="0">
                  <a:solidFill>
                    <a:srgbClr val="FF0000"/>
                  </a:solidFill>
                </a:rPr>
                <a:t>Actual 2-year spending requirement</a:t>
              </a:r>
            </a:p>
          </p:txBody>
        </p:sp>
      </p:grpSp>
      <p:cxnSp>
        <p:nvCxnSpPr>
          <p:cNvPr id="21" name="Straight Connector 20">
            <a:extLst>
              <a:ext uri="{FF2B5EF4-FFF2-40B4-BE49-F238E27FC236}">
                <a16:creationId xmlns:a16="http://schemas.microsoft.com/office/drawing/2014/main" id="{CDC2405F-04A4-89D8-2F6C-1F1D3EED1579}"/>
              </a:ext>
            </a:extLst>
          </p:cNvPr>
          <p:cNvCxnSpPr/>
          <p:nvPr/>
        </p:nvCxnSpPr>
        <p:spPr>
          <a:xfrm>
            <a:off x="5076929" y="2538284"/>
            <a:ext cx="0" cy="2967962"/>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C7BEE4-2A03-4AFB-95E9-E7FF9BA813FE}"/>
              </a:ext>
            </a:extLst>
          </p:cNvPr>
          <p:cNvSpPr txBox="1"/>
          <p:nvPr/>
        </p:nvSpPr>
        <p:spPr>
          <a:xfrm>
            <a:off x="4429001" y="5506246"/>
            <a:ext cx="2374493" cy="1015663"/>
          </a:xfrm>
          <a:prstGeom prst="rect">
            <a:avLst/>
          </a:prstGeom>
          <a:noFill/>
        </p:spPr>
        <p:txBody>
          <a:bodyPr wrap="square" rtlCol="0">
            <a:spAutoFit/>
          </a:bodyPr>
          <a:lstStyle/>
          <a:p>
            <a:pPr algn="ctr"/>
            <a:r>
              <a:rPr lang="en-US" sz="2000" b="1" dirty="0">
                <a:solidFill>
                  <a:srgbClr val="7030A0"/>
                </a:solidFill>
              </a:rPr>
              <a:t>When we check the 2-year spending requirement</a:t>
            </a:r>
          </a:p>
        </p:txBody>
      </p:sp>
    </p:spTree>
    <p:extLst>
      <p:ext uri="{BB962C8B-B14F-4D97-AF65-F5344CB8AC3E}">
        <p14:creationId xmlns:p14="http://schemas.microsoft.com/office/powerpoint/2010/main" val="3840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264227" cy="3944557"/>
          </a:xfrm>
        </p:spPr>
        <p:txBody>
          <a:bodyPr vert="horz" lIns="91440" tIns="45720" rIns="91440" bIns="45720" rtlCol="0" anchor="t">
            <a:normAutofit/>
          </a:bodyPr>
          <a:lstStyle/>
          <a:p>
            <a:r>
              <a:rPr lang="en-US" sz="3200" dirty="0">
                <a:cs typeface="Calibri"/>
              </a:rPr>
              <a:t>How to figure out spending requirements?</a:t>
            </a:r>
          </a:p>
          <a:p>
            <a:pPr lvl="1"/>
            <a:r>
              <a:rPr lang="en-US" sz="2800" dirty="0">
                <a:cs typeface="Calibri"/>
              </a:rPr>
              <a:t>GIS</a:t>
            </a:r>
          </a:p>
          <a:p>
            <a:pPr lvl="2"/>
            <a:r>
              <a:rPr lang="en-US" sz="2800" dirty="0">
                <a:cs typeface="Calibri"/>
              </a:rPr>
              <a:t>Annual Summary Report</a:t>
            </a:r>
          </a:p>
          <a:p>
            <a:pPr lvl="3"/>
            <a:r>
              <a:rPr lang="en-US" sz="2800" dirty="0">
                <a:cs typeface="Calibri"/>
              </a:rPr>
              <a:t>Budget Tool</a:t>
            </a:r>
          </a:p>
          <a:p>
            <a:pPr lvl="2"/>
            <a:r>
              <a:rPr lang="en-US" sz="2800" dirty="0">
                <a:cs typeface="Calibri"/>
              </a:rPr>
              <a:t>Allocation History Tool</a:t>
            </a:r>
          </a:p>
          <a:p>
            <a:pPr lvl="2"/>
            <a:endParaRPr lang="en-US" sz="2400" dirty="0">
              <a:cs typeface="Calibri"/>
            </a:endParaRPr>
          </a:p>
          <a:p>
            <a:pPr marL="914400" lvl="2" indent="0">
              <a:buNone/>
            </a:pPr>
            <a:endParaRPr lang="en-US" sz="2400" dirty="0">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TextBox 4">
            <a:extLst>
              <a:ext uri="{FF2B5EF4-FFF2-40B4-BE49-F238E27FC236}">
                <a16:creationId xmlns:a16="http://schemas.microsoft.com/office/drawing/2014/main" id="{BD0E5710-A107-408F-912F-CF239A4B1729}"/>
              </a:ext>
            </a:extLst>
          </p:cNvPr>
          <p:cNvSpPr txBox="1"/>
          <p:nvPr/>
        </p:nvSpPr>
        <p:spPr>
          <a:xfrm>
            <a:off x="7782307" y="3297552"/>
            <a:ext cx="3368842" cy="1754326"/>
          </a:xfrm>
          <a:prstGeom prst="rect">
            <a:avLst/>
          </a:prstGeom>
          <a:solidFill>
            <a:srgbClr val="FFFF00"/>
          </a:solidFill>
        </p:spPr>
        <p:txBody>
          <a:bodyPr wrap="square" rtlCol="0">
            <a:spAutoFit/>
          </a:bodyPr>
          <a:lstStyle/>
          <a:p>
            <a:pPr algn="ctr"/>
            <a:r>
              <a:rPr lang="en-US" sz="3600" dirty="0"/>
              <a:t>GIS DEMO – </a:t>
            </a:r>
          </a:p>
          <a:p>
            <a:pPr algn="ctr"/>
            <a:r>
              <a:rPr lang="en-US" sz="3600" dirty="0"/>
              <a:t>2-year spending requirements</a:t>
            </a:r>
          </a:p>
        </p:txBody>
      </p:sp>
    </p:spTree>
    <p:extLst>
      <p:ext uri="{BB962C8B-B14F-4D97-AF65-F5344CB8AC3E}">
        <p14:creationId xmlns:p14="http://schemas.microsoft.com/office/powerpoint/2010/main" val="35246090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3 spending requirements to remember</a:t>
            </a:r>
          </a:p>
          <a:p>
            <a:pPr lvl="1"/>
            <a:r>
              <a:rPr lang="en-US" sz="2800" dirty="0">
                <a:cs typeface="Calibri"/>
              </a:rPr>
              <a:t>annual allocation: 2 years</a:t>
            </a:r>
          </a:p>
          <a:p>
            <a:pPr lvl="1"/>
            <a:r>
              <a:rPr lang="en-US" sz="2800" dirty="0">
                <a:cs typeface="Calibri"/>
              </a:rPr>
              <a:t>Admin/</a:t>
            </a:r>
            <a:r>
              <a:rPr lang="en-US" sz="2800" dirty="0" err="1">
                <a:cs typeface="Calibri"/>
              </a:rPr>
              <a:t>edu</a:t>
            </a:r>
            <a:r>
              <a:rPr lang="en-US" sz="2800" dirty="0">
                <a:cs typeface="Calibri"/>
              </a:rPr>
              <a:t>: 1 year</a:t>
            </a:r>
          </a:p>
          <a:p>
            <a:pPr lvl="1"/>
            <a:endParaRPr lang="en-US" sz="28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1" name="Picture 10">
            <a:extLst>
              <a:ext uri="{FF2B5EF4-FFF2-40B4-BE49-F238E27FC236}">
                <a16:creationId xmlns:a16="http://schemas.microsoft.com/office/drawing/2014/main" id="{25E3692C-B323-40E4-9698-81E29AB6FC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204"/>
          <a:stretch/>
        </p:blipFill>
        <p:spPr>
          <a:xfrm>
            <a:off x="863371" y="3164176"/>
            <a:ext cx="4092168" cy="288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4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Admin/</a:t>
            </a:r>
            <a:r>
              <a:rPr lang="en-US" sz="3200" dirty="0" err="1">
                <a:cs typeface="Calibri"/>
              </a:rPr>
              <a:t>edu</a:t>
            </a:r>
            <a:r>
              <a:rPr lang="en-US" sz="3200" dirty="0">
                <a:cs typeface="Calibri"/>
              </a:rPr>
              <a:t> funds available for 1 fiscal year </a:t>
            </a:r>
          </a:p>
          <a:p>
            <a:pPr lvl="1"/>
            <a:r>
              <a:rPr lang="en-US" sz="2800" dirty="0">
                <a:cs typeface="Calibri"/>
              </a:rPr>
              <a:t>July 1 – June 30</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02655" y="2907673"/>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2" y="3963768"/>
            <a:ext cx="3608612" cy="400110"/>
          </a:xfrm>
          <a:prstGeom prst="rect">
            <a:avLst/>
          </a:prstGeom>
          <a:solidFill>
            <a:srgbClr val="00B0F0"/>
          </a:solidFill>
        </p:spPr>
        <p:txBody>
          <a:bodyPr wrap="square" rtlCol="0">
            <a:spAutoFit/>
          </a:bodyPr>
          <a:lstStyle/>
          <a:p>
            <a:pPr algn="ctr"/>
            <a:r>
              <a:rPr lang="en-US" sz="2000" b="1" dirty="0"/>
              <a:t>FY 2022-23 funds</a:t>
            </a:r>
          </a:p>
        </p:txBody>
      </p:sp>
      <p:sp>
        <p:nvSpPr>
          <p:cNvPr id="25" name="TextBox 24">
            <a:extLst>
              <a:ext uri="{FF2B5EF4-FFF2-40B4-BE49-F238E27FC236}">
                <a16:creationId xmlns:a16="http://schemas.microsoft.com/office/drawing/2014/main" id="{604F1501-18E8-4853-AAE9-5925CE11DAE0}"/>
              </a:ext>
            </a:extLst>
          </p:cNvPr>
          <p:cNvSpPr txBox="1"/>
          <p:nvPr/>
        </p:nvSpPr>
        <p:spPr>
          <a:xfrm>
            <a:off x="2002655" y="3320757"/>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
        <p:nvSpPr>
          <p:cNvPr id="30" name="TextBox 29">
            <a:extLst>
              <a:ext uri="{FF2B5EF4-FFF2-40B4-BE49-F238E27FC236}">
                <a16:creationId xmlns:a16="http://schemas.microsoft.com/office/drawing/2014/main" id="{DDA83CE1-AB0A-4C82-A72B-0E3DD201CD47}"/>
              </a:ext>
            </a:extLst>
          </p:cNvPr>
          <p:cNvSpPr txBox="1"/>
          <p:nvPr/>
        </p:nvSpPr>
        <p:spPr>
          <a:xfrm>
            <a:off x="5521468" y="5384316"/>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
        <p:nvSpPr>
          <p:cNvPr id="31" name="TextBox 30">
            <a:extLst>
              <a:ext uri="{FF2B5EF4-FFF2-40B4-BE49-F238E27FC236}">
                <a16:creationId xmlns:a16="http://schemas.microsoft.com/office/drawing/2014/main" id="{D684471F-B787-4DD5-A81A-7BF1B4D020DA}"/>
              </a:ext>
            </a:extLst>
          </p:cNvPr>
          <p:cNvSpPr txBox="1"/>
          <p:nvPr/>
        </p:nvSpPr>
        <p:spPr>
          <a:xfrm>
            <a:off x="3717161" y="4363878"/>
            <a:ext cx="1714506" cy="400110"/>
          </a:xfrm>
          <a:prstGeom prst="rect">
            <a:avLst/>
          </a:prstGeom>
          <a:solidFill>
            <a:schemeClr val="accent2">
              <a:lumMod val="60000"/>
              <a:lumOff val="40000"/>
            </a:schemeClr>
          </a:solidFill>
        </p:spPr>
        <p:txBody>
          <a:bodyPr wrap="square" rtlCol="0">
            <a:spAutoFit/>
          </a:bodyPr>
          <a:lstStyle/>
          <a:p>
            <a:pPr algn="ctr"/>
            <a:r>
              <a:rPr lang="en-US" sz="2000" b="1" dirty="0"/>
              <a:t>Admin/Edu</a:t>
            </a:r>
          </a:p>
        </p:txBody>
      </p:sp>
    </p:spTree>
    <p:extLst>
      <p:ext uri="{BB962C8B-B14F-4D97-AF65-F5344CB8AC3E}">
        <p14:creationId xmlns:p14="http://schemas.microsoft.com/office/powerpoint/2010/main" val="4069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0BE43F4-89DE-499F-A437-9985A4C5D68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
          <a:stretch/>
        </p:blipFill>
        <p:spPr bwMode="auto">
          <a:xfrm>
            <a:off x="187023" y="483298"/>
            <a:ext cx="5674893" cy="5743618"/>
          </a:xfrm>
          <a:prstGeom prst="rect">
            <a:avLst/>
          </a:prstGeom>
        </p:spPr>
      </p:pic>
      <p:pic>
        <p:nvPicPr>
          <p:cNvPr id="5" name="Picture 2">
            <a:extLst>
              <a:ext uri="{FF2B5EF4-FFF2-40B4-BE49-F238E27FC236}">
                <a16:creationId xmlns:a16="http://schemas.microsoft.com/office/drawing/2014/main" id="{3223F28E-072A-42C6-8582-10B1C87A1C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2"/>
          <a:stretch/>
        </p:blipFill>
        <p:spPr bwMode="auto">
          <a:xfrm>
            <a:off x="5971668" y="483298"/>
            <a:ext cx="6109056" cy="5743618"/>
          </a:xfrm>
          <a:prstGeom prst="rect">
            <a:avLst/>
          </a:prstGeom>
        </p:spPr>
      </p:pic>
    </p:spTree>
    <p:extLst>
      <p:ext uri="{BB962C8B-B14F-4D97-AF65-F5344CB8AC3E}">
        <p14:creationId xmlns:p14="http://schemas.microsoft.com/office/powerpoint/2010/main" val="37307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264227" cy="3078283"/>
          </a:xfrm>
        </p:spPr>
        <p:txBody>
          <a:bodyPr vert="horz" lIns="91440" tIns="45720" rIns="91440" bIns="45720" rtlCol="0" anchor="t">
            <a:normAutofit/>
          </a:bodyPr>
          <a:lstStyle/>
          <a:p>
            <a:r>
              <a:rPr lang="en-US" sz="3200" dirty="0">
                <a:cs typeface="Calibri"/>
              </a:rPr>
              <a:t>How to know how much admin/</a:t>
            </a:r>
            <a:r>
              <a:rPr lang="en-US" sz="3200" dirty="0" err="1">
                <a:cs typeface="Calibri"/>
              </a:rPr>
              <a:t>edu</a:t>
            </a:r>
            <a:r>
              <a:rPr lang="en-US" sz="3200" dirty="0">
                <a:cs typeface="Calibri"/>
              </a:rPr>
              <a:t> funds remain?</a:t>
            </a:r>
          </a:p>
          <a:p>
            <a:pPr lvl="1"/>
            <a:r>
              <a:rPr lang="en-US" sz="2800" dirty="0">
                <a:cs typeface="Calibri"/>
              </a:rPr>
              <a:t>GIS</a:t>
            </a:r>
          </a:p>
          <a:p>
            <a:pPr lvl="2"/>
            <a:r>
              <a:rPr lang="en-US" sz="2800" dirty="0">
                <a:cs typeface="Calibri"/>
              </a:rPr>
              <a:t>Tool in quarterly report</a:t>
            </a:r>
          </a:p>
          <a:p>
            <a:pPr lvl="2"/>
            <a:endParaRPr lang="en-US" sz="2400" dirty="0">
              <a:cs typeface="Calibri"/>
            </a:endParaRPr>
          </a:p>
          <a:p>
            <a:pPr marL="914400" lvl="2" indent="0">
              <a:buNone/>
            </a:pPr>
            <a:endParaRPr lang="en-US" sz="2400" dirty="0">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TextBox 4">
            <a:extLst>
              <a:ext uri="{FF2B5EF4-FFF2-40B4-BE49-F238E27FC236}">
                <a16:creationId xmlns:a16="http://schemas.microsoft.com/office/drawing/2014/main" id="{BD0E5710-A107-408F-912F-CF239A4B1729}"/>
              </a:ext>
            </a:extLst>
          </p:cNvPr>
          <p:cNvSpPr txBox="1"/>
          <p:nvPr/>
        </p:nvSpPr>
        <p:spPr>
          <a:xfrm>
            <a:off x="7371816" y="3904360"/>
            <a:ext cx="3368842" cy="1754326"/>
          </a:xfrm>
          <a:prstGeom prst="rect">
            <a:avLst/>
          </a:prstGeom>
          <a:solidFill>
            <a:srgbClr val="FFFF00"/>
          </a:solidFill>
        </p:spPr>
        <p:txBody>
          <a:bodyPr wrap="square" rtlCol="0">
            <a:spAutoFit/>
          </a:bodyPr>
          <a:lstStyle/>
          <a:p>
            <a:pPr algn="ctr"/>
            <a:r>
              <a:rPr lang="en-US" sz="3600"/>
              <a:t>GIS </a:t>
            </a:r>
            <a:r>
              <a:rPr lang="en-US" sz="3600" dirty="0"/>
              <a:t>DEMO – admin/</a:t>
            </a:r>
            <a:r>
              <a:rPr lang="en-US" sz="3600" dirty="0" err="1"/>
              <a:t>edu</a:t>
            </a:r>
            <a:r>
              <a:rPr lang="en-US" sz="3600" dirty="0"/>
              <a:t> remaining</a:t>
            </a:r>
          </a:p>
        </p:txBody>
      </p:sp>
    </p:spTree>
    <p:extLst>
      <p:ext uri="{BB962C8B-B14F-4D97-AF65-F5344CB8AC3E}">
        <p14:creationId xmlns:p14="http://schemas.microsoft.com/office/powerpoint/2010/main" val="2437903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3 spending requirements to remember</a:t>
            </a:r>
          </a:p>
          <a:p>
            <a:pPr lvl="1"/>
            <a:r>
              <a:rPr lang="en-US" sz="2800" dirty="0">
                <a:cs typeface="Calibri"/>
              </a:rPr>
              <a:t>Admin/</a:t>
            </a:r>
            <a:r>
              <a:rPr lang="en-US" sz="2800" dirty="0" err="1">
                <a:cs typeface="Calibri"/>
              </a:rPr>
              <a:t>edu</a:t>
            </a:r>
            <a:r>
              <a:rPr lang="en-US" sz="2800" dirty="0">
                <a:cs typeface="Calibri"/>
              </a:rPr>
              <a:t>: 1 year</a:t>
            </a:r>
          </a:p>
          <a:p>
            <a:pPr lvl="1"/>
            <a:r>
              <a:rPr lang="en-US" sz="2800" dirty="0">
                <a:cs typeface="Calibri"/>
              </a:rPr>
              <a:t>annual allocation: 2 years</a:t>
            </a:r>
          </a:p>
          <a:p>
            <a:pPr lvl="1"/>
            <a:r>
              <a:rPr lang="en-US" sz="2800" dirty="0">
                <a:cs typeface="Calibri"/>
              </a:rPr>
              <a:t>End of 5-year agreements</a:t>
            </a: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3841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FFFFCC"/>
                </a:solidFill>
                <a:effectLst/>
                <a:uLnTx/>
                <a:uFillTx/>
                <a:latin typeface="Calibri"/>
                <a:ea typeface="+mj-ea"/>
                <a:cs typeface="+mj-cs"/>
              </a:rPr>
              <a:t>Chap 3. CD Role</a:t>
            </a:r>
          </a:p>
        </p:txBody>
      </p:sp>
      <p:sp>
        <p:nvSpPr>
          <p:cNvPr id="21" name="Title 1">
            <a:extLst>
              <a:ext uri="{FF2B5EF4-FFF2-40B4-BE49-F238E27FC236}">
                <a16:creationId xmlns:a16="http://schemas.microsoft.com/office/drawing/2014/main" id="{6E90B321-E2E9-41C1-BF36-27D07375CE49}"/>
              </a:ext>
            </a:extLst>
          </p:cNvPr>
          <p:cNvSpPr>
            <a:spLocks noGrp="1"/>
          </p:cNvSpPr>
          <p:nvPr>
            <p:ph type="ctrTitle"/>
          </p:nvPr>
        </p:nvSpPr>
        <p:spPr>
          <a:xfrm>
            <a:off x="4724400" y="1"/>
            <a:ext cx="5943600" cy="457200"/>
          </a:xfrm>
        </p:spPr>
        <p:txBody>
          <a:bodyPr/>
          <a:lstStyle/>
          <a:p>
            <a:r>
              <a:rPr lang="en-US"/>
              <a:t>3.4.2-7 CD Spending Categories</a:t>
            </a:r>
          </a:p>
        </p:txBody>
      </p:sp>
      <p:sp>
        <p:nvSpPr>
          <p:cNvPr id="15" name="TextBox 14">
            <a:extLst>
              <a:ext uri="{FF2B5EF4-FFF2-40B4-BE49-F238E27FC236}">
                <a16:creationId xmlns:a16="http://schemas.microsoft.com/office/drawing/2014/main" id="{EDE3E19A-6CCC-477B-BD82-162A2C1B0EE5}"/>
              </a:ext>
            </a:extLst>
          </p:cNvPr>
          <p:cNvSpPr txBox="1"/>
          <p:nvPr/>
        </p:nvSpPr>
        <p:spPr>
          <a:xfrm>
            <a:off x="748393" y="516380"/>
            <a:ext cx="1069521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a:rPr>
              <a:t>Districts and SCC enter new agreement every 5 years</a:t>
            </a:r>
            <a:endParaRPr kumimoji="0" lang="en-US" sz="66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5669FDED-18D1-4A4F-8E13-19A0F101DC91}"/>
              </a:ext>
            </a:extLst>
          </p:cNvPr>
          <p:cNvGrpSpPr/>
          <p:nvPr/>
        </p:nvGrpSpPr>
        <p:grpSpPr>
          <a:xfrm>
            <a:off x="-286645" y="3829129"/>
            <a:ext cx="12765290" cy="2959599"/>
            <a:chOff x="-1747872" y="2089117"/>
            <a:chExt cx="15872161" cy="5027460"/>
          </a:xfrm>
        </p:grpSpPr>
        <p:graphicFrame>
          <p:nvGraphicFramePr>
            <p:cNvPr id="7" name="Chart 6">
              <a:extLst>
                <a:ext uri="{FF2B5EF4-FFF2-40B4-BE49-F238E27FC236}">
                  <a16:creationId xmlns:a16="http://schemas.microsoft.com/office/drawing/2014/main" id="{93B2E419-995E-480F-9F43-F811666432FC}"/>
                </a:ext>
              </a:extLst>
            </p:cNvPr>
            <p:cNvGraphicFramePr/>
            <p:nvPr>
              <p:extLst>
                <p:ext uri="{D42A27DB-BD31-4B8C-83A1-F6EECF244321}">
                  <p14:modId xmlns:p14="http://schemas.microsoft.com/office/powerpoint/2010/main" val="3709382224"/>
                </p:ext>
              </p:extLst>
            </p:nvPr>
          </p:nvGraphicFramePr>
          <p:xfrm>
            <a:off x="4212185" y="3721095"/>
            <a:ext cx="4261758" cy="3180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D789395-CB7A-4087-963A-61484AD5BF59}"/>
                </a:ext>
              </a:extLst>
            </p:cNvPr>
            <p:cNvGraphicFramePr/>
            <p:nvPr>
              <p:extLst>
                <p:ext uri="{D42A27DB-BD31-4B8C-83A1-F6EECF244321}">
                  <p14:modId xmlns:p14="http://schemas.microsoft.com/office/powerpoint/2010/main" val="1688061517"/>
                </p:ext>
              </p:extLst>
            </p:nvPr>
          </p:nvGraphicFramePr>
          <p:xfrm>
            <a:off x="-1747872" y="3875249"/>
            <a:ext cx="4261757" cy="3180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075A0DC-A306-44A0-9865-021E8BF556A6}"/>
                </a:ext>
              </a:extLst>
            </p:cNvPr>
            <p:cNvGraphicFramePr/>
            <p:nvPr>
              <p:extLst>
                <p:ext uri="{D42A27DB-BD31-4B8C-83A1-F6EECF244321}">
                  <p14:modId xmlns:p14="http://schemas.microsoft.com/office/powerpoint/2010/main" val="2425052240"/>
                </p:ext>
              </p:extLst>
            </p:nvPr>
          </p:nvGraphicFramePr>
          <p:xfrm>
            <a:off x="1926452" y="2089117"/>
            <a:ext cx="4261757" cy="31800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3A9C82D4-6372-49DC-8ED5-3E737CA1AD15}"/>
                </a:ext>
              </a:extLst>
            </p:cNvPr>
            <p:cNvGraphicFramePr/>
            <p:nvPr>
              <p:extLst>
                <p:ext uri="{D42A27DB-BD31-4B8C-83A1-F6EECF244321}">
                  <p14:modId xmlns:p14="http://schemas.microsoft.com/office/powerpoint/2010/main" val="1544377915"/>
                </p:ext>
              </p:extLst>
            </p:nvPr>
          </p:nvGraphicFramePr>
          <p:xfrm>
            <a:off x="7145493" y="2131088"/>
            <a:ext cx="4261757" cy="31800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58204A1E-6D60-436A-A80B-C9B8DCCB85F3}"/>
                </a:ext>
              </a:extLst>
            </p:cNvPr>
            <p:cNvGraphicFramePr/>
            <p:nvPr>
              <p:extLst>
                <p:ext uri="{D42A27DB-BD31-4B8C-83A1-F6EECF244321}">
                  <p14:modId xmlns:p14="http://schemas.microsoft.com/office/powerpoint/2010/main" val="1670154148"/>
                </p:ext>
              </p:extLst>
            </p:nvPr>
          </p:nvGraphicFramePr>
          <p:xfrm>
            <a:off x="9862532" y="3936563"/>
            <a:ext cx="4261757" cy="3180014"/>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6" name="Group 5">
            <a:extLst>
              <a:ext uri="{FF2B5EF4-FFF2-40B4-BE49-F238E27FC236}">
                <a16:creationId xmlns:a16="http://schemas.microsoft.com/office/drawing/2014/main" id="{C4D511DA-CA21-441C-A66F-87045175A633}"/>
              </a:ext>
            </a:extLst>
          </p:cNvPr>
          <p:cNvGrpSpPr/>
          <p:nvPr/>
        </p:nvGrpSpPr>
        <p:grpSpPr>
          <a:xfrm>
            <a:off x="3120514" y="1651847"/>
            <a:ext cx="5877969" cy="2775216"/>
            <a:chOff x="3078630" y="1586212"/>
            <a:chExt cx="5877969" cy="2775216"/>
          </a:xfrm>
        </p:grpSpPr>
        <p:pic>
          <p:nvPicPr>
            <p:cNvPr id="13" name="Picture 2">
              <a:extLst>
                <a:ext uri="{FF2B5EF4-FFF2-40B4-BE49-F238E27FC236}">
                  <a16:creationId xmlns:a16="http://schemas.microsoft.com/office/drawing/2014/main" id="{4612A9DC-0A0A-4484-89C4-992DE0F4C8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8630" y="1893111"/>
              <a:ext cx="1873624" cy="1269067"/>
            </a:xfrm>
            <a:prstGeom prst="rect">
              <a:avLst/>
            </a:prstGeom>
          </p:spPr>
        </p:pic>
        <p:pic>
          <p:nvPicPr>
            <p:cNvPr id="14" name="Picture 13">
              <a:extLst>
                <a:ext uri="{FF2B5EF4-FFF2-40B4-BE49-F238E27FC236}">
                  <a16:creationId xmlns:a16="http://schemas.microsoft.com/office/drawing/2014/main" id="{C387C361-293E-41EB-8A90-06B7BB62067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7647" y="1932331"/>
              <a:ext cx="1978952" cy="1151390"/>
            </a:xfrm>
            <a:prstGeom prst="rect">
              <a:avLst/>
            </a:prstGeom>
          </p:spPr>
        </p:pic>
        <p:pic>
          <p:nvPicPr>
            <p:cNvPr id="3" name="Graphic 2" descr="Handshake">
              <a:extLst>
                <a:ext uri="{FF2B5EF4-FFF2-40B4-BE49-F238E27FC236}">
                  <a16:creationId xmlns:a16="http://schemas.microsoft.com/office/drawing/2014/main" id="{56BA14F4-2864-4EB4-A571-0417D56BA6B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80613" y="1586212"/>
              <a:ext cx="2775216" cy="2775216"/>
            </a:xfrm>
            <a:prstGeom prst="rect">
              <a:avLst/>
            </a:prstGeom>
          </p:spPr>
        </p:pic>
      </p:grpSp>
    </p:spTree>
    <p:extLst>
      <p:ext uri="{BB962C8B-B14F-4D97-AF65-F5344CB8AC3E}">
        <p14:creationId xmlns:p14="http://schemas.microsoft.com/office/powerpoint/2010/main" val="18409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Five Year Agreement</a:t>
            </a:r>
          </a:p>
          <a:p>
            <a:pPr lvl="1"/>
            <a:r>
              <a:rPr lang="en-US" dirty="0">
                <a:cs typeface="Calibri"/>
              </a:rPr>
              <a:t>Provides 6 years to spend 5 year’s DGLVR allocations</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2019                      2020                      2021                      2022                        2023                       2024</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120883" y="3397206"/>
            <a:ext cx="3355277" cy="400110"/>
          </a:xfrm>
          <a:prstGeom prst="rect">
            <a:avLst/>
          </a:prstGeom>
          <a:solidFill>
            <a:srgbClr val="00B0F0"/>
          </a:solidFill>
        </p:spPr>
        <p:txBody>
          <a:bodyPr wrap="square" rtlCol="0">
            <a:spAutoFit/>
          </a:bodyPr>
          <a:lstStyle/>
          <a:p>
            <a:pPr algn="ctr"/>
            <a:r>
              <a:rPr lang="en-US" sz="2000" b="1" dirty="0"/>
              <a:t>FY 2019-20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430336" y="4395999"/>
            <a:ext cx="3290213" cy="400110"/>
          </a:xfrm>
          <a:prstGeom prst="rect">
            <a:avLst/>
          </a:prstGeom>
          <a:solidFill>
            <a:srgbClr val="00B0F0"/>
          </a:solidFill>
        </p:spPr>
        <p:txBody>
          <a:bodyPr wrap="square" rtlCol="0">
            <a:spAutoFit/>
          </a:bodyPr>
          <a:lstStyle/>
          <a:p>
            <a:pPr algn="ctr"/>
            <a:r>
              <a:rPr lang="en-US" sz="2000" b="1" dirty="0"/>
              <a:t>FY 2021-22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671455" y="3878381"/>
            <a:ext cx="3321716" cy="400110"/>
          </a:xfrm>
          <a:prstGeom prst="rect">
            <a:avLst/>
          </a:prstGeom>
          <a:solidFill>
            <a:srgbClr val="00B0F0"/>
          </a:solidFill>
        </p:spPr>
        <p:txBody>
          <a:bodyPr wrap="square" rtlCol="0">
            <a:spAutoFit/>
          </a:bodyPr>
          <a:lstStyle/>
          <a:p>
            <a:pPr algn="ctr"/>
            <a:r>
              <a:rPr lang="en-US" sz="2000" b="1" dirty="0"/>
              <a:t>FY 2020-22 funds</a:t>
            </a:r>
          </a:p>
        </p:txBody>
      </p:sp>
      <p:sp>
        <p:nvSpPr>
          <p:cNvPr id="27" name="TextBox 26">
            <a:extLst>
              <a:ext uri="{FF2B5EF4-FFF2-40B4-BE49-F238E27FC236}">
                <a16:creationId xmlns:a16="http://schemas.microsoft.com/office/drawing/2014/main" id="{594C1C59-D9E6-4D82-A3AC-3D13FB6F5B1D}"/>
              </a:ext>
            </a:extLst>
          </p:cNvPr>
          <p:cNvSpPr txBox="1"/>
          <p:nvPr/>
        </p:nvSpPr>
        <p:spPr>
          <a:xfrm>
            <a:off x="6983977" y="4869753"/>
            <a:ext cx="3322318" cy="400110"/>
          </a:xfrm>
          <a:prstGeom prst="rect">
            <a:avLst/>
          </a:prstGeom>
          <a:solidFill>
            <a:srgbClr val="00B0F0"/>
          </a:solidFill>
        </p:spPr>
        <p:txBody>
          <a:bodyPr wrap="square" rtlCol="0">
            <a:spAutoFit/>
          </a:bodyPr>
          <a:lstStyle/>
          <a:p>
            <a:pPr algn="ctr"/>
            <a:r>
              <a:rPr lang="en-US" sz="2000" b="1" dirty="0"/>
              <a:t>FY 2022-23 funds</a:t>
            </a:r>
          </a:p>
        </p:txBody>
      </p:sp>
      <p:sp>
        <p:nvSpPr>
          <p:cNvPr id="32" name="TextBox 31">
            <a:extLst>
              <a:ext uri="{FF2B5EF4-FFF2-40B4-BE49-F238E27FC236}">
                <a16:creationId xmlns:a16="http://schemas.microsoft.com/office/drawing/2014/main" id="{454AFAD0-E232-460A-94DE-D9055596A710}"/>
              </a:ext>
            </a:extLst>
          </p:cNvPr>
          <p:cNvSpPr txBox="1"/>
          <p:nvPr/>
        </p:nvSpPr>
        <p:spPr>
          <a:xfrm>
            <a:off x="295831" y="2916031"/>
            <a:ext cx="3355272" cy="400110"/>
          </a:xfrm>
          <a:prstGeom prst="rect">
            <a:avLst/>
          </a:prstGeom>
          <a:solidFill>
            <a:srgbClr val="00B0F0"/>
          </a:solidFill>
        </p:spPr>
        <p:txBody>
          <a:bodyPr wrap="square" rtlCol="0">
            <a:spAutoFit/>
          </a:bodyPr>
          <a:lstStyle/>
          <a:p>
            <a:pPr algn="ctr"/>
            <a:r>
              <a:rPr lang="en-US" sz="2000" b="1" dirty="0"/>
              <a:t>FY 2018-19 funds</a:t>
            </a:r>
          </a:p>
        </p:txBody>
      </p:sp>
      <p:sp>
        <p:nvSpPr>
          <p:cNvPr id="5" name="Rectangle 4">
            <a:extLst>
              <a:ext uri="{FF2B5EF4-FFF2-40B4-BE49-F238E27FC236}">
                <a16:creationId xmlns:a16="http://schemas.microsoft.com/office/drawing/2014/main" id="{154771D8-8694-4416-A5AF-8D2599ABF629}"/>
              </a:ext>
            </a:extLst>
          </p:cNvPr>
          <p:cNvSpPr/>
          <p:nvPr/>
        </p:nvSpPr>
        <p:spPr>
          <a:xfrm>
            <a:off x="180001" y="2350130"/>
            <a:ext cx="8578982" cy="3521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7F95BD-F34B-4139-902A-6D96AC8DD5D0}"/>
              </a:ext>
            </a:extLst>
          </p:cNvPr>
          <p:cNvSpPr txBox="1"/>
          <p:nvPr/>
        </p:nvSpPr>
        <p:spPr>
          <a:xfrm>
            <a:off x="8758422" y="5420610"/>
            <a:ext cx="3322318" cy="400110"/>
          </a:xfrm>
          <a:prstGeom prst="rect">
            <a:avLst/>
          </a:prstGeom>
          <a:solidFill>
            <a:srgbClr val="00B0F0"/>
          </a:solidFill>
        </p:spPr>
        <p:txBody>
          <a:bodyPr wrap="square" rtlCol="0">
            <a:spAutoFit/>
          </a:bodyPr>
          <a:lstStyle/>
          <a:p>
            <a:pPr algn="ctr"/>
            <a:r>
              <a:rPr lang="en-US" sz="2000" b="1" dirty="0"/>
              <a:t>FY 2023-24 funds</a:t>
            </a:r>
          </a:p>
        </p:txBody>
      </p:sp>
      <p:grpSp>
        <p:nvGrpSpPr>
          <p:cNvPr id="36" name="Group 35">
            <a:extLst>
              <a:ext uri="{FF2B5EF4-FFF2-40B4-BE49-F238E27FC236}">
                <a16:creationId xmlns:a16="http://schemas.microsoft.com/office/drawing/2014/main" id="{EE3FA225-2127-452A-9E7E-C8019D1026DF}"/>
              </a:ext>
            </a:extLst>
          </p:cNvPr>
          <p:cNvGrpSpPr/>
          <p:nvPr/>
        </p:nvGrpSpPr>
        <p:grpSpPr>
          <a:xfrm>
            <a:off x="8720549" y="2282751"/>
            <a:ext cx="3520102" cy="3746014"/>
            <a:chOff x="8720549" y="2520000"/>
            <a:chExt cx="3520102" cy="3746014"/>
          </a:xfrm>
        </p:grpSpPr>
        <p:sp>
          <p:nvSpPr>
            <p:cNvPr id="8" name="Oval 7">
              <a:extLst>
                <a:ext uri="{FF2B5EF4-FFF2-40B4-BE49-F238E27FC236}">
                  <a16:creationId xmlns:a16="http://schemas.microsoft.com/office/drawing/2014/main" id="{40C03A67-57BF-42F0-8872-2E21051E63C9}"/>
                </a:ext>
              </a:extLst>
            </p:cNvPr>
            <p:cNvSpPr/>
            <p:nvPr/>
          </p:nvSpPr>
          <p:spPr>
            <a:xfrm>
              <a:off x="8720549" y="4697458"/>
              <a:ext cx="1699034" cy="156855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99B428-5686-4F9B-9569-D8E8BDD446E7}"/>
                </a:ext>
              </a:extLst>
            </p:cNvPr>
            <p:cNvSpPr txBox="1"/>
            <p:nvPr/>
          </p:nvSpPr>
          <p:spPr>
            <a:xfrm>
              <a:off x="9946986" y="2520000"/>
              <a:ext cx="2293665" cy="1815882"/>
            </a:xfrm>
            <a:prstGeom prst="rect">
              <a:avLst/>
            </a:prstGeom>
            <a:noFill/>
          </p:spPr>
          <p:txBody>
            <a:bodyPr wrap="square" rtlCol="0">
              <a:spAutoFit/>
            </a:bodyPr>
            <a:lstStyle/>
            <a:p>
              <a:r>
                <a:rPr lang="en-US" sz="2800" b="1" dirty="0"/>
                <a:t>Extra year maintains 2-year spending requirement</a:t>
              </a:r>
            </a:p>
          </p:txBody>
        </p:sp>
        <p:cxnSp>
          <p:nvCxnSpPr>
            <p:cNvPr id="19" name="Straight Arrow Connector 18">
              <a:extLst>
                <a:ext uri="{FF2B5EF4-FFF2-40B4-BE49-F238E27FC236}">
                  <a16:creationId xmlns:a16="http://schemas.microsoft.com/office/drawing/2014/main" id="{974C63F0-5001-40C9-B109-0EA6D243BAC7}"/>
                </a:ext>
              </a:extLst>
            </p:cNvPr>
            <p:cNvCxnSpPr>
              <a:cxnSpLocks/>
            </p:cNvCxnSpPr>
            <p:nvPr/>
          </p:nvCxnSpPr>
          <p:spPr>
            <a:xfrm flipH="1">
              <a:off x="10055075" y="4294533"/>
              <a:ext cx="310009" cy="418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66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264227" cy="3078283"/>
          </a:xfrm>
        </p:spPr>
        <p:txBody>
          <a:bodyPr vert="horz" lIns="91440" tIns="45720" rIns="91440" bIns="45720" rtlCol="0" anchor="t">
            <a:normAutofit/>
          </a:bodyPr>
          <a:lstStyle/>
          <a:p>
            <a:r>
              <a:rPr lang="en-US" sz="3200" dirty="0">
                <a:cs typeface="Calibri"/>
              </a:rPr>
              <a:t>How to track 5-year spending requirements?</a:t>
            </a:r>
          </a:p>
          <a:p>
            <a:pPr lvl="1"/>
            <a:r>
              <a:rPr lang="en-US" sz="2800" dirty="0">
                <a:cs typeface="Calibri"/>
              </a:rPr>
              <a:t>GIS</a:t>
            </a:r>
          </a:p>
          <a:p>
            <a:pPr lvl="2"/>
            <a:r>
              <a:rPr lang="en-US" sz="2800" dirty="0">
                <a:cs typeface="Calibri"/>
              </a:rPr>
              <a:t>Quarterly report</a:t>
            </a:r>
          </a:p>
          <a:p>
            <a:pPr lvl="3"/>
            <a:endParaRPr lang="en-US" sz="2600" dirty="0">
              <a:cs typeface="Calibri"/>
            </a:endParaRPr>
          </a:p>
          <a:p>
            <a:pPr lvl="2"/>
            <a:endParaRPr lang="en-US" sz="2400" dirty="0">
              <a:cs typeface="Calibri"/>
            </a:endParaRPr>
          </a:p>
          <a:p>
            <a:pPr marL="914400" lvl="2" indent="0">
              <a:buNone/>
            </a:pPr>
            <a:endParaRPr lang="en-US" sz="2400" dirty="0">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TextBox 4">
            <a:extLst>
              <a:ext uri="{FF2B5EF4-FFF2-40B4-BE49-F238E27FC236}">
                <a16:creationId xmlns:a16="http://schemas.microsoft.com/office/drawing/2014/main" id="{BD0E5710-A107-408F-912F-CF239A4B1729}"/>
              </a:ext>
            </a:extLst>
          </p:cNvPr>
          <p:cNvSpPr txBox="1"/>
          <p:nvPr/>
        </p:nvSpPr>
        <p:spPr>
          <a:xfrm>
            <a:off x="7371816" y="3904360"/>
            <a:ext cx="3368842" cy="1754326"/>
          </a:xfrm>
          <a:prstGeom prst="rect">
            <a:avLst/>
          </a:prstGeom>
          <a:solidFill>
            <a:srgbClr val="FFFF00"/>
          </a:solidFill>
        </p:spPr>
        <p:txBody>
          <a:bodyPr wrap="square" rtlCol="0">
            <a:spAutoFit/>
          </a:bodyPr>
          <a:lstStyle/>
          <a:p>
            <a:pPr algn="ctr"/>
            <a:r>
              <a:rPr lang="en-US" sz="3600" dirty="0"/>
              <a:t>GIS DEMO – </a:t>
            </a:r>
          </a:p>
          <a:p>
            <a:pPr algn="ctr"/>
            <a:r>
              <a:rPr lang="en-US" sz="3600" dirty="0"/>
              <a:t>5-year spending requirements</a:t>
            </a:r>
          </a:p>
        </p:txBody>
      </p:sp>
    </p:spTree>
    <p:extLst>
      <p:ext uri="{BB962C8B-B14F-4D97-AF65-F5344CB8AC3E}">
        <p14:creationId xmlns:p14="http://schemas.microsoft.com/office/powerpoint/2010/main" val="20944260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1306484" y="2071233"/>
            <a:ext cx="8986714" cy="2512799"/>
          </a:xfrm>
        </p:spPr>
        <p:txBody>
          <a:bodyPr vert="horz" lIns="91440" tIns="45720" rIns="91440" bIns="45720" rtlCol="0" anchor="t">
            <a:noAutofit/>
          </a:bodyPr>
          <a:lstStyle/>
          <a:p>
            <a:pPr marL="0" indent="0" algn="ctr">
              <a:buNone/>
            </a:pPr>
            <a:r>
              <a:rPr lang="en-US" sz="6600" dirty="0">
                <a:cs typeface="Calibri"/>
              </a:rPr>
              <a:t>How to keep up with spending requirements?</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6686767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598797" y="1432393"/>
            <a:ext cx="8986714" cy="2512799"/>
          </a:xfrm>
        </p:spPr>
        <p:txBody>
          <a:bodyPr vert="horz" lIns="91440" tIns="45720" rIns="91440" bIns="45720" rtlCol="0" anchor="t">
            <a:noAutofit/>
          </a:bodyPr>
          <a:lstStyle/>
          <a:p>
            <a:r>
              <a:rPr lang="en-US" sz="3600" dirty="0">
                <a:cs typeface="Calibri"/>
              </a:rPr>
              <a:t>How to keep up with spending requirements?</a:t>
            </a:r>
          </a:p>
          <a:p>
            <a:pPr lvl="1"/>
            <a:r>
              <a:rPr lang="en-US" sz="3200" dirty="0">
                <a:cs typeface="Calibri"/>
              </a:rPr>
              <a:t>Budget</a:t>
            </a:r>
          </a:p>
          <a:p>
            <a:pPr lvl="1"/>
            <a:r>
              <a:rPr lang="en-US" sz="3200" dirty="0">
                <a:cs typeface="Calibri"/>
              </a:rPr>
              <a:t>Run an </a:t>
            </a:r>
            <a:r>
              <a:rPr lang="en-US" sz="3200" u="sng" dirty="0">
                <a:cs typeface="Calibri"/>
              </a:rPr>
              <a:t>annual</a:t>
            </a:r>
            <a:r>
              <a:rPr lang="en-US" sz="3200" dirty="0">
                <a:cs typeface="Calibri"/>
              </a:rPr>
              <a:t> grant program</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145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1109581"/>
          </a:xfrm>
        </p:spPr>
        <p:txBody>
          <a:bodyPr vert="horz" lIns="91440" tIns="45720" rIns="91440" bIns="45720" rtlCol="0" anchor="t">
            <a:normAutofit/>
          </a:bodyPr>
          <a:lstStyle/>
          <a:p>
            <a:r>
              <a:rPr lang="en-US" sz="3200" dirty="0">
                <a:cs typeface="Calibri"/>
              </a:rPr>
              <a:t>Each 2-year period spans 1 calendar year and 1 construction season</a:t>
            </a: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3" name="Group 2">
            <a:extLst>
              <a:ext uri="{FF2B5EF4-FFF2-40B4-BE49-F238E27FC236}">
                <a16:creationId xmlns:a16="http://schemas.microsoft.com/office/drawing/2014/main" id="{AC7C6109-E419-4057-905B-DC8266F133DA}"/>
              </a:ext>
            </a:extLst>
          </p:cNvPr>
          <p:cNvGrpSpPr/>
          <p:nvPr/>
        </p:nvGrpSpPr>
        <p:grpSpPr>
          <a:xfrm>
            <a:off x="949469" y="2434856"/>
            <a:ext cx="9144000" cy="3149515"/>
            <a:chOff x="933450" y="2572457"/>
            <a:chExt cx="9144000" cy="3149515"/>
          </a:xfrm>
        </p:grpSpPr>
        <p:sp>
          <p:nvSpPr>
            <p:cNvPr id="9" name="TextBox 8">
              <a:extLst>
                <a:ext uri="{FF2B5EF4-FFF2-40B4-BE49-F238E27FC236}">
                  <a16:creationId xmlns:a16="http://schemas.microsoft.com/office/drawing/2014/main" id="{32943797-7501-40DA-9B98-E951551DF912}"/>
                </a:ext>
              </a:extLst>
            </p:cNvPr>
            <p:cNvSpPr txBox="1"/>
            <p:nvPr/>
          </p:nvSpPr>
          <p:spPr>
            <a:xfrm>
              <a:off x="933450" y="2572457"/>
              <a:ext cx="9144000" cy="369332"/>
            </a:xfrm>
            <a:prstGeom prst="rect">
              <a:avLst/>
            </a:prstGeom>
            <a:noFill/>
          </p:spPr>
          <p:txBody>
            <a:bodyPr wrap="square" rtlCol="0">
              <a:spAutoFit/>
            </a:bodyPr>
            <a:lstStyle/>
            <a:p>
              <a:pPr>
                <a:defRPr/>
              </a:pPr>
              <a:r>
                <a:rPr lang="en-US" b="1" dirty="0">
                  <a:solidFill>
                    <a:prstClr val="black"/>
                  </a:solidFill>
                  <a:latin typeface="Calibri"/>
                </a:rPr>
                <a:t>2021                      2022                       2023                       2024                        2025                       2026</a:t>
              </a:r>
            </a:p>
          </p:txBody>
        </p:sp>
        <p:cxnSp>
          <p:nvCxnSpPr>
            <p:cNvPr id="11" name="Straight Connector 10">
              <a:extLst>
                <a:ext uri="{FF2B5EF4-FFF2-40B4-BE49-F238E27FC236}">
                  <a16:creationId xmlns:a16="http://schemas.microsoft.com/office/drawing/2014/main" id="{9B143E0E-F951-4F29-90FF-941A5C59326D}"/>
                </a:ext>
              </a:extLst>
            </p:cNvPr>
            <p:cNvCxnSpPr>
              <a:cxnSpLocks/>
            </p:cNvCxnSpPr>
            <p:nvPr/>
          </p:nvCxnSpPr>
          <p:spPr>
            <a:xfrm>
              <a:off x="12382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D7F182-AA82-48F8-994B-085EA7253E4A}"/>
                </a:ext>
              </a:extLst>
            </p:cNvPr>
            <p:cNvCxnSpPr>
              <a:cxnSpLocks/>
            </p:cNvCxnSpPr>
            <p:nvPr/>
          </p:nvCxnSpPr>
          <p:spPr>
            <a:xfrm>
              <a:off x="289940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1922C0-6C39-426D-A573-EDA10A8FF354}"/>
                </a:ext>
              </a:extLst>
            </p:cNvPr>
            <p:cNvCxnSpPr>
              <a:cxnSpLocks/>
            </p:cNvCxnSpPr>
            <p:nvPr/>
          </p:nvCxnSpPr>
          <p:spPr>
            <a:xfrm>
              <a:off x="456056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5A02BA-7600-4B29-81D0-96587E09C19F}"/>
                </a:ext>
              </a:extLst>
            </p:cNvPr>
            <p:cNvCxnSpPr>
              <a:cxnSpLocks/>
            </p:cNvCxnSpPr>
            <p:nvPr/>
          </p:nvCxnSpPr>
          <p:spPr>
            <a:xfrm>
              <a:off x="622172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17086-9126-4A32-A8B5-71475BEA462E}"/>
                </a:ext>
              </a:extLst>
            </p:cNvPr>
            <p:cNvCxnSpPr>
              <a:cxnSpLocks/>
            </p:cNvCxnSpPr>
            <p:nvPr/>
          </p:nvCxnSpPr>
          <p:spPr>
            <a:xfrm>
              <a:off x="788288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9930D9-1FC0-41B9-81CE-AAC24B059FBE}"/>
                </a:ext>
              </a:extLst>
            </p:cNvPr>
            <p:cNvCxnSpPr>
              <a:cxnSpLocks/>
            </p:cNvCxnSpPr>
            <p:nvPr/>
          </p:nvCxnSpPr>
          <p:spPr>
            <a:xfrm>
              <a:off x="9544049" y="2895617"/>
              <a:ext cx="0" cy="2826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A796BAD-CB71-42C2-B41B-CE930971B581}"/>
              </a:ext>
            </a:extLst>
          </p:cNvPr>
          <p:cNvSpPr txBox="1"/>
          <p:nvPr/>
        </p:nvSpPr>
        <p:spPr>
          <a:xfrm>
            <a:off x="2002655" y="2907673"/>
            <a:ext cx="3518814" cy="400110"/>
          </a:xfrm>
          <a:prstGeom prst="rect">
            <a:avLst/>
          </a:prstGeom>
          <a:solidFill>
            <a:srgbClr val="00B0F0"/>
          </a:solidFill>
        </p:spPr>
        <p:txBody>
          <a:bodyPr wrap="square" rtlCol="0">
            <a:spAutoFit/>
          </a:bodyPr>
          <a:lstStyle/>
          <a:p>
            <a:pPr algn="ctr"/>
            <a:r>
              <a:rPr lang="en-US" sz="2000" b="1" dirty="0"/>
              <a:t>FY 2021-22 funds</a:t>
            </a:r>
          </a:p>
        </p:txBody>
      </p:sp>
      <p:sp>
        <p:nvSpPr>
          <p:cNvPr id="28" name="TextBox 27">
            <a:extLst>
              <a:ext uri="{FF2B5EF4-FFF2-40B4-BE49-F238E27FC236}">
                <a16:creationId xmlns:a16="http://schemas.microsoft.com/office/drawing/2014/main" id="{F130B4A6-7377-489E-97FD-8587D6168C29}"/>
              </a:ext>
            </a:extLst>
          </p:cNvPr>
          <p:cNvSpPr txBox="1"/>
          <p:nvPr/>
        </p:nvSpPr>
        <p:spPr>
          <a:xfrm>
            <a:off x="5521469" y="5005393"/>
            <a:ext cx="3290213" cy="400110"/>
          </a:xfrm>
          <a:prstGeom prst="rect">
            <a:avLst/>
          </a:prstGeom>
          <a:solidFill>
            <a:srgbClr val="00B0F0"/>
          </a:solidFill>
        </p:spPr>
        <p:txBody>
          <a:bodyPr wrap="square" rtlCol="0">
            <a:spAutoFit/>
          </a:bodyPr>
          <a:lstStyle/>
          <a:p>
            <a:pPr algn="ctr"/>
            <a:r>
              <a:rPr lang="en-US" sz="2000" b="1" dirty="0"/>
              <a:t>FY 2023-24 funds</a:t>
            </a:r>
          </a:p>
        </p:txBody>
      </p:sp>
      <p:sp>
        <p:nvSpPr>
          <p:cNvPr id="29" name="TextBox 28">
            <a:extLst>
              <a:ext uri="{FF2B5EF4-FFF2-40B4-BE49-F238E27FC236}">
                <a16:creationId xmlns:a16="http://schemas.microsoft.com/office/drawing/2014/main" id="{71B8B3C1-2D59-4CE4-A4A4-CC05B986A2D9}"/>
              </a:ext>
            </a:extLst>
          </p:cNvPr>
          <p:cNvSpPr txBox="1"/>
          <p:nvPr/>
        </p:nvSpPr>
        <p:spPr>
          <a:xfrm>
            <a:off x="3717162" y="3963768"/>
            <a:ext cx="3608612" cy="400110"/>
          </a:xfrm>
          <a:prstGeom prst="rect">
            <a:avLst/>
          </a:prstGeom>
          <a:solidFill>
            <a:srgbClr val="00B0F0"/>
          </a:solidFill>
        </p:spPr>
        <p:txBody>
          <a:bodyPr wrap="square" rtlCol="0">
            <a:spAutoFit/>
          </a:bodyPr>
          <a:lstStyle/>
          <a:p>
            <a:pPr algn="ctr"/>
            <a:r>
              <a:rPr lang="en-US" sz="2000" b="1" dirty="0"/>
              <a:t>FY 2022-23 funds</a:t>
            </a:r>
          </a:p>
        </p:txBody>
      </p:sp>
      <p:grpSp>
        <p:nvGrpSpPr>
          <p:cNvPr id="8" name="Group 7">
            <a:extLst>
              <a:ext uri="{FF2B5EF4-FFF2-40B4-BE49-F238E27FC236}">
                <a16:creationId xmlns:a16="http://schemas.microsoft.com/office/drawing/2014/main" id="{5C2874D6-22D2-4215-A197-2D23981BA8F2}"/>
              </a:ext>
            </a:extLst>
          </p:cNvPr>
          <p:cNvGrpSpPr/>
          <p:nvPr/>
        </p:nvGrpSpPr>
        <p:grpSpPr>
          <a:xfrm>
            <a:off x="3472240" y="2338352"/>
            <a:ext cx="4021622" cy="2730443"/>
            <a:chOff x="3470591" y="2654797"/>
            <a:chExt cx="3755304" cy="2300598"/>
          </a:xfrm>
        </p:grpSpPr>
        <p:pic>
          <p:nvPicPr>
            <p:cNvPr id="5" name="Graphic 4" descr="Excavator">
              <a:extLst>
                <a:ext uri="{FF2B5EF4-FFF2-40B4-BE49-F238E27FC236}">
                  <a16:creationId xmlns:a16="http://schemas.microsoft.com/office/drawing/2014/main" id="{DB9B0BFF-A6D7-4C44-9720-AE1871DF19C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44649" y="4374149"/>
              <a:ext cx="581246" cy="581246"/>
            </a:xfrm>
            <a:prstGeom prst="rect">
              <a:avLst/>
            </a:prstGeom>
          </p:spPr>
        </p:pic>
        <p:pic>
          <p:nvPicPr>
            <p:cNvPr id="36" name="Graphic 35" descr="Excavator">
              <a:extLst>
                <a:ext uri="{FF2B5EF4-FFF2-40B4-BE49-F238E27FC236}">
                  <a16:creationId xmlns:a16="http://schemas.microsoft.com/office/drawing/2014/main" id="{076F5F5E-45A9-4DF7-ADDE-9C8BDB77817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93492" y="3495168"/>
              <a:ext cx="581246" cy="581246"/>
            </a:xfrm>
            <a:prstGeom prst="rect">
              <a:avLst/>
            </a:prstGeom>
          </p:spPr>
        </p:pic>
        <p:pic>
          <p:nvPicPr>
            <p:cNvPr id="37" name="Graphic 36" descr="Excavator">
              <a:extLst>
                <a:ext uri="{FF2B5EF4-FFF2-40B4-BE49-F238E27FC236}">
                  <a16:creationId xmlns:a16="http://schemas.microsoft.com/office/drawing/2014/main" id="{88E13B70-D4A3-4F4B-8D17-021F7FFAFE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70591" y="2654797"/>
              <a:ext cx="581246" cy="581246"/>
            </a:xfrm>
            <a:prstGeom prst="rect">
              <a:avLst/>
            </a:prstGeom>
          </p:spPr>
        </p:pic>
      </p:grpSp>
    </p:spTree>
    <p:extLst>
      <p:ext uri="{BB962C8B-B14F-4D97-AF65-F5344CB8AC3E}">
        <p14:creationId xmlns:p14="http://schemas.microsoft.com/office/powerpoint/2010/main" val="39542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408463" cy="4727559"/>
          </a:xfrm>
        </p:spPr>
        <p:txBody>
          <a:bodyPr vert="horz" lIns="91440" tIns="45720" rIns="91440" bIns="45720" rtlCol="0" anchor="t">
            <a:normAutofit/>
          </a:bodyPr>
          <a:lstStyle/>
          <a:p>
            <a:r>
              <a:rPr lang="en-US" sz="3200" dirty="0">
                <a:cs typeface="Calibri"/>
              </a:rPr>
              <a:t>#1 tip for keeping up with spending requirements:</a:t>
            </a:r>
          </a:p>
          <a:p>
            <a:pPr lvl="1"/>
            <a:r>
              <a:rPr lang="en-US" sz="2800" dirty="0">
                <a:cs typeface="Calibri"/>
              </a:rPr>
              <a:t>Run an </a:t>
            </a:r>
            <a:r>
              <a:rPr lang="en-US" sz="2800" u="sng" dirty="0">
                <a:cs typeface="Calibri"/>
              </a:rPr>
              <a:t>annual</a:t>
            </a:r>
            <a:r>
              <a:rPr lang="en-US" sz="2800" dirty="0">
                <a:cs typeface="Calibri"/>
              </a:rPr>
              <a:t> grant program </a:t>
            </a:r>
          </a:p>
          <a:p>
            <a:pPr lvl="2"/>
            <a:r>
              <a:rPr lang="en-US" sz="2400" dirty="0">
                <a:cs typeface="Calibri"/>
              </a:rPr>
              <a:t>Act like you have 1 year to spend project funds instead of 2</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674562A7-CBBA-4108-B83E-328BE4338C67}"/>
              </a:ext>
            </a:extLst>
          </p:cNvPr>
          <p:cNvPicPr>
            <a:picLocks noChangeAspect="1"/>
          </p:cNvPicPr>
          <p:nvPr/>
        </p:nvPicPr>
        <p:blipFill>
          <a:blip r:embed="rId3"/>
          <a:stretch>
            <a:fillRect/>
          </a:stretch>
        </p:blipFill>
        <p:spPr>
          <a:xfrm>
            <a:off x="1167501" y="2913351"/>
            <a:ext cx="8379563" cy="3139482"/>
          </a:xfrm>
          <a:prstGeom prst="rect">
            <a:avLst/>
          </a:prstGeom>
        </p:spPr>
      </p:pic>
    </p:spTree>
    <p:extLst>
      <p:ext uri="{BB962C8B-B14F-4D97-AF65-F5344CB8AC3E}">
        <p14:creationId xmlns:p14="http://schemas.microsoft.com/office/powerpoint/2010/main" val="36648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562A7-CBBA-4108-B83E-328BE4338C67}"/>
              </a:ext>
            </a:extLst>
          </p:cNvPr>
          <p:cNvPicPr>
            <a:picLocks noChangeAspect="1"/>
          </p:cNvPicPr>
          <p:nvPr/>
        </p:nvPicPr>
        <p:blipFill>
          <a:blip r:embed="rId2"/>
          <a:stretch>
            <a:fillRect/>
          </a:stretch>
        </p:blipFill>
        <p:spPr>
          <a:xfrm>
            <a:off x="1167501" y="2529444"/>
            <a:ext cx="9404246" cy="3523389"/>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282088" cy="4727559"/>
          </a:xfrm>
        </p:spPr>
        <p:txBody>
          <a:bodyPr vert="horz" lIns="91440" tIns="45720" rIns="91440" bIns="45720" rtlCol="0" anchor="t">
            <a:normAutofit/>
          </a:bodyPr>
          <a:lstStyle/>
          <a:p>
            <a:r>
              <a:rPr lang="en-US" sz="3200" dirty="0">
                <a:cs typeface="Calibri"/>
              </a:rPr>
              <a:t>Prepare projects the calendar year before they go to construction</a:t>
            </a: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8" name="Group 7">
            <a:extLst>
              <a:ext uri="{FF2B5EF4-FFF2-40B4-BE49-F238E27FC236}">
                <a16:creationId xmlns:a16="http://schemas.microsoft.com/office/drawing/2014/main" id="{F2C29EFC-649D-49D6-87E1-6774360377F7}"/>
              </a:ext>
            </a:extLst>
          </p:cNvPr>
          <p:cNvGrpSpPr/>
          <p:nvPr/>
        </p:nvGrpSpPr>
        <p:grpSpPr>
          <a:xfrm>
            <a:off x="1769612" y="4671555"/>
            <a:ext cx="4699303" cy="1200329"/>
            <a:chOff x="1769612" y="4671555"/>
            <a:chExt cx="4699303" cy="1200329"/>
          </a:xfrm>
        </p:grpSpPr>
        <p:sp>
          <p:nvSpPr>
            <p:cNvPr id="4" name="Oval 3">
              <a:extLst>
                <a:ext uri="{FF2B5EF4-FFF2-40B4-BE49-F238E27FC236}">
                  <a16:creationId xmlns:a16="http://schemas.microsoft.com/office/drawing/2014/main" id="{606E05DB-1E44-4806-BABF-F71CEB595B4D}"/>
                </a:ext>
              </a:extLst>
            </p:cNvPr>
            <p:cNvSpPr/>
            <p:nvPr/>
          </p:nvSpPr>
          <p:spPr>
            <a:xfrm>
              <a:off x="4880747" y="4964208"/>
              <a:ext cx="1588168" cy="7700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4AEC50-0170-422C-B646-CDD5BABF1430}"/>
                </a:ext>
              </a:extLst>
            </p:cNvPr>
            <p:cNvSpPr txBox="1"/>
            <p:nvPr/>
          </p:nvSpPr>
          <p:spPr>
            <a:xfrm>
              <a:off x="1769612" y="4671555"/>
              <a:ext cx="3255514" cy="1200329"/>
            </a:xfrm>
            <a:prstGeom prst="rect">
              <a:avLst/>
            </a:prstGeom>
            <a:noFill/>
          </p:spPr>
          <p:txBody>
            <a:bodyPr wrap="square" rtlCol="0">
              <a:spAutoFit/>
            </a:bodyPr>
            <a:lstStyle/>
            <a:p>
              <a:r>
                <a:rPr lang="en-US" sz="2400" b="1" dirty="0">
                  <a:solidFill>
                    <a:srgbClr val="FF0000"/>
                  </a:solidFill>
                </a:rPr>
                <a:t>Use 2023 to prepare for projects that will be constructed in 2024</a:t>
              </a:r>
            </a:p>
          </p:txBody>
        </p:sp>
      </p:grpSp>
    </p:spTree>
    <p:extLst>
      <p:ext uri="{BB962C8B-B14F-4D97-AF65-F5344CB8AC3E}">
        <p14:creationId xmlns:p14="http://schemas.microsoft.com/office/powerpoint/2010/main" val="27032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4208-CDEE-4E9E-A57C-D9C446B227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5126" y="1550746"/>
            <a:ext cx="5704118" cy="4278089"/>
          </a:xfrm>
          <a:prstGeom prst="rect">
            <a:avLst/>
          </a:prstGeom>
        </p:spPr>
      </p:pic>
      <p:sp>
        <p:nvSpPr>
          <p:cNvPr id="7" name="TextBox 6">
            <a:extLst>
              <a:ext uri="{FF2B5EF4-FFF2-40B4-BE49-F238E27FC236}">
                <a16:creationId xmlns:a16="http://schemas.microsoft.com/office/drawing/2014/main" id="{AEBE3A7B-CF29-44EE-9169-70035755A4F4}"/>
              </a:ext>
            </a:extLst>
          </p:cNvPr>
          <p:cNvSpPr txBox="1"/>
          <p:nvPr/>
        </p:nvSpPr>
        <p:spPr>
          <a:xfrm>
            <a:off x="298158" y="1667811"/>
            <a:ext cx="1380314" cy="461665"/>
          </a:xfrm>
          <a:prstGeom prst="rect">
            <a:avLst/>
          </a:prstGeom>
          <a:solidFill>
            <a:schemeClr val="bg1">
              <a:lumMod val="85000"/>
              <a:alpha val="82000"/>
            </a:schemeClr>
          </a:solidFill>
        </p:spPr>
        <p:txBody>
          <a:bodyPr wrap="square" rtlCol="0">
            <a:spAutoFit/>
          </a:bodyPr>
          <a:lstStyle/>
          <a:p>
            <a:pPr algn="ctr"/>
            <a:r>
              <a:rPr lang="en-US" sz="2400" b="1" dirty="0"/>
              <a:t>BEFORE</a:t>
            </a:r>
          </a:p>
        </p:txBody>
      </p:sp>
      <p:grpSp>
        <p:nvGrpSpPr>
          <p:cNvPr id="10" name="Group 9">
            <a:extLst>
              <a:ext uri="{FF2B5EF4-FFF2-40B4-BE49-F238E27FC236}">
                <a16:creationId xmlns:a16="http://schemas.microsoft.com/office/drawing/2014/main" id="{E83886EA-96C7-4817-99C8-6D0D71896B02}"/>
              </a:ext>
            </a:extLst>
          </p:cNvPr>
          <p:cNvGrpSpPr/>
          <p:nvPr/>
        </p:nvGrpSpPr>
        <p:grpSpPr>
          <a:xfrm>
            <a:off x="923308" y="3729276"/>
            <a:ext cx="4748169" cy="325558"/>
            <a:chOff x="1182848" y="3385327"/>
            <a:chExt cx="4748169" cy="325558"/>
          </a:xfrm>
        </p:grpSpPr>
        <p:cxnSp>
          <p:nvCxnSpPr>
            <p:cNvPr id="11" name="Straight Connector 10">
              <a:extLst>
                <a:ext uri="{FF2B5EF4-FFF2-40B4-BE49-F238E27FC236}">
                  <a16:creationId xmlns:a16="http://schemas.microsoft.com/office/drawing/2014/main" id="{45AED6A6-B007-42E7-B19F-4485FFE47CB6}"/>
                </a:ext>
              </a:extLst>
            </p:cNvPr>
            <p:cNvCxnSpPr>
              <a:cxnSpLocks/>
            </p:cNvCxnSpPr>
            <p:nvPr/>
          </p:nvCxnSpPr>
          <p:spPr>
            <a:xfrm>
              <a:off x="1435779" y="3710885"/>
              <a:ext cx="4222071" cy="0"/>
            </a:xfrm>
            <a:prstGeom prst="line">
              <a:avLst/>
            </a:prstGeom>
            <a:noFill/>
            <a:ln w="38100" cap="flat" cmpd="sng" algn="ctr">
              <a:solidFill>
                <a:srgbClr val="FF0000"/>
              </a:solidFill>
              <a:prstDash val="dash"/>
              <a:miter lim="800000"/>
            </a:ln>
            <a:effectLst/>
          </p:spPr>
        </p:cxnSp>
        <p:cxnSp>
          <p:nvCxnSpPr>
            <p:cNvPr id="12" name="Straight Connector 11">
              <a:extLst>
                <a:ext uri="{FF2B5EF4-FFF2-40B4-BE49-F238E27FC236}">
                  <a16:creationId xmlns:a16="http://schemas.microsoft.com/office/drawing/2014/main" id="{9C27E298-568C-460A-B7B4-60D4A89A1DD9}"/>
                </a:ext>
              </a:extLst>
            </p:cNvPr>
            <p:cNvCxnSpPr>
              <a:cxnSpLocks/>
            </p:cNvCxnSpPr>
            <p:nvPr/>
          </p:nvCxnSpPr>
          <p:spPr>
            <a:xfrm flipH="1" flipV="1">
              <a:off x="1182848" y="3429000"/>
              <a:ext cx="252931" cy="281885"/>
            </a:xfrm>
            <a:prstGeom prst="line">
              <a:avLst/>
            </a:prstGeom>
            <a:noFill/>
            <a:ln w="38100" cap="flat" cmpd="sng" algn="ctr">
              <a:solidFill>
                <a:srgbClr val="FF0000"/>
              </a:solidFill>
              <a:prstDash val="dash"/>
              <a:miter lim="800000"/>
            </a:ln>
            <a:effectLst/>
          </p:spPr>
        </p:cxnSp>
        <p:cxnSp>
          <p:nvCxnSpPr>
            <p:cNvPr id="13" name="Straight Connector 12">
              <a:extLst>
                <a:ext uri="{FF2B5EF4-FFF2-40B4-BE49-F238E27FC236}">
                  <a16:creationId xmlns:a16="http://schemas.microsoft.com/office/drawing/2014/main" id="{8DEEF349-ECA0-4D0A-8DDC-4687553204B6}"/>
                </a:ext>
              </a:extLst>
            </p:cNvPr>
            <p:cNvCxnSpPr>
              <a:cxnSpLocks/>
            </p:cNvCxnSpPr>
            <p:nvPr/>
          </p:nvCxnSpPr>
          <p:spPr>
            <a:xfrm flipV="1">
              <a:off x="5646730" y="3385327"/>
              <a:ext cx="284287" cy="325558"/>
            </a:xfrm>
            <a:prstGeom prst="line">
              <a:avLst/>
            </a:prstGeom>
            <a:noFill/>
            <a:ln w="38100" cap="flat" cmpd="sng" algn="ctr">
              <a:solidFill>
                <a:srgbClr val="FF0000"/>
              </a:solidFill>
              <a:prstDash val="dash"/>
              <a:miter lim="800000"/>
            </a:ln>
            <a:effectLst/>
          </p:spPr>
        </p:cxnSp>
      </p:grpSp>
      <p:grpSp>
        <p:nvGrpSpPr>
          <p:cNvPr id="14" name="Group 13">
            <a:extLst>
              <a:ext uri="{FF2B5EF4-FFF2-40B4-BE49-F238E27FC236}">
                <a16:creationId xmlns:a16="http://schemas.microsoft.com/office/drawing/2014/main" id="{29409F8E-71D4-4459-A470-C88552083200}"/>
              </a:ext>
            </a:extLst>
          </p:cNvPr>
          <p:cNvGrpSpPr/>
          <p:nvPr/>
        </p:nvGrpSpPr>
        <p:grpSpPr>
          <a:xfrm>
            <a:off x="2297809" y="3060461"/>
            <a:ext cx="3494885" cy="1896362"/>
            <a:chOff x="2557349" y="2716512"/>
            <a:chExt cx="3494885" cy="1896362"/>
          </a:xfrm>
        </p:grpSpPr>
        <p:sp>
          <p:nvSpPr>
            <p:cNvPr id="15" name="TextBox 14">
              <a:extLst>
                <a:ext uri="{FF2B5EF4-FFF2-40B4-BE49-F238E27FC236}">
                  <a16:creationId xmlns:a16="http://schemas.microsoft.com/office/drawing/2014/main" id="{8ABA5069-ACA9-4257-B5A5-5ADD7EA9D82D}"/>
                </a:ext>
              </a:extLst>
            </p:cNvPr>
            <p:cNvSpPr txBox="1"/>
            <p:nvPr/>
          </p:nvSpPr>
          <p:spPr>
            <a:xfrm>
              <a:off x="4799432" y="2716512"/>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ndParaRPr>
            </a:p>
          </p:txBody>
        </p:sp>
        <p:cxnSp>
          <p:nvCxnSpPr>
            <p:cNvPr id="16" name="Straight Arrow Connector 15">
              <a:extLst>
                <a:ext uri="{FF2B5EF4-FFF2-40B4-BE49-F238E27FC236}">
                  <a16:creationId xmlns:a16="http://schemas.microsoft.com/office/drawing/2014/main" id="{8EBFC12C-501D-4661-B5C6-DCE43615F4AA}"/>
                </a:ext>
              </a:extLst>
            </p:cNvPr>
            <p:cNvCxnSpPr>
              <a:cxnSpLocks/>
            </p:cNvCxnSpPr>
            <p:nvPr/>
          </p:nvCxnSpPr>
          <p:spPr>
            <a:xfrm>
              <a:off x="4045355" y="3147115"/>
              <a:ext cx="324656" cy="1465759"/>
            </a:xfrm>
            <a:prstGeom prst="straightConnector1">
              <a:avLst/>
            </a:prstGeom>
            <a:noFill/>
            <a:ln w="57150" cap="flat" cmpd="sng" algn="ctr">
              <a:solidFill>
                <a:srgbClr val="33CC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C5119999-6EF6-4042-97E8-59DFC2062676}"/>
                </a:ext>
              </a:extLst>
            </p:cNvPr>
            <p:cNvCxnSpPr>
              <a:cxnSpLocks/>
            </p:cNvCxnSpPr>
            <p:nvPr/>
          </p:nvCxnSpPr>
          <p:spPr>
            <a:xfrm flipH="1">
              <a:off x="2557349" y="3147115"/>
              <a:ext cx="729160" cy="1465759"/>
            </a:xfrm>
            <a:prstGeom prst="straightConnector1">
              <a:avLst/>
            </a:prstGeom>
            <a:noFill/>
            <a:ln w="57150" cap="flat" cmpd="sng" algn="ctr">
              <a:solidFill>
                <a:srgbClr val="33CCFF"/>
              </a:solidFill>
              <a:prstDash val="solid"/>
              <a:miter lim="800000"/>
              <a:tailEnd type="triangle"/>
            </a:ln>
            <a:effectLst/>
          </p:spPr>
        </p:cxnSp>
      </p:grpSp>
      <p:sp>
        <p:nvSpPr>
          <p:cNvPr id="39" name="TextBox 38">
            <a:extLst>
              <a:ext uri="{FF2B5EF4-FFF2-40B4-BE49-F238E27FC236}">
                <a16:creationId xmlns:a16="http://schemas.microsoft.com/office/drawing/2014/main" id="{4EBEC0AC-7CBC-4C47-B95A-F5A9C1597A3F}"/>
              </a:ext>
            </a:extLst>
          </p:cNvPr>
          <p:cNvSpPr txBox="1"/>
          <p:nvPr/>
        </p:nvSpPr>
        <p:spPr>
          <a:xfrm>
            <a:off x="4728174" y="1245197"/>
            <a:ext cx="1311577" cy="461665"/>
          </a:xfrm>
          <a:prstGeom prst="rect">
            <a:avLst/>
          </a:prstGeom>
          <a:solidFill>
            <a:schemeClr val="accent1">
              <a:lumMod val="20000"/>
              <a:lumOff val="80000"/>
              <a:alpha val="82000"/>
            </a:schemeClr>
          </a:solidFill>
        </p:spPr>
        <p:txBody>
          <a:bodyPr wrap="square" rtlCol="0">
            <a:spAutoFit/>
          </a:bodyPr>
          <a:lstStyle/>
          <a:p>
            <a:pPr algn="ctr"/>
            <a:r>
              <a:rPr lang="en-US" sz="2400" b="1" dirty="0"/>
              <a:t>Stream</a:t>
            </a:r>
          </a:p>
        </p:txBody>
      </p:sp>
      <p:sp>
        <p:nvSpPr>
          <p:cNvPr id="40" name="Arrow: Down 39">
            <a:extLst>
              <a:ext uri="{FF2B5EF4-FFF2-40B4-BE49-F238E27FC236}">
                <a16:creationId xmlns:a16="http://schemas.microsoft.com/office/drawing/2014/main" id="{B6271E9D-6289-4E0D-813E-C9F3E74A0FE4}"/>
              </a:ext>
            </a:extLst>
          </p:cNvPr>
          <p:cNvSpPr/>
          <p:nvPr/>
        </p:nvSpPr>
        <p:spPr>
          <a:xfrm>
            <a:off x="5210083" y="1826095"/>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C8BDC-4825-4F30-B2C2-B3C6ABF2FF73}"/>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9" name="Title 1">
            <a:extLst>
              <a:ext uri="{FF2B5EF4-FFF2-40B4-BE49-F238E27FC236}">
                <a16:creationId xmlns:a16="http://schemas.microsoft.com/office/drawing/2014/main" id="{DB014984-7BAB-4601-82E7-6C64952B7C93}"/>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Solutions</a:t>
            </a:r>
          </a:p>
        </p:txBody>
      </p:sp>
      <p:sp>
        <p:nvSpPr>
          <p:cNvPr id="21" name="Rectangle 20">
            <a:extLst>
              <a:ext uri="{FF2B5EF4-FFF2-40B4-BE49-F238E27FC236}">
                <a16:creationId xmlns:a16="http://schemas.microsoft.com/office/drawing/2014/main" id="{E6E83679-7F14-46AB-A346-B41BE1D474EC}"/>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2" name="Rectangle 21">
            <a:extLst>
              <a:ext uri="{FF2B5EF4-FFF2-40B4-BE49-F238E27FC236}">
                <a16:creationId xmlns:a16="http://schemas.microsoft.com/office/drawing/2014/main" id="{07B4EDC5-0DE4-4567-8CB3-E2152C3DE60E}"/>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3" name="Rectangle 22">
            <a:extLst>
              <a:ext uri="{FF2B5EF4-FFF2-40B4-BE49-F238E27FC236}">
                <a16:creationId xmlns:a16="http://schemas.microsoft.com/office/drawing/2014/main" id="{0B8073DC-C4AB-43AC-9EA6-47F698830BF6}"/>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4" name="Picture 2">
            <a:extLst>
              <a:ext uri="{FF2B5EF4-FFF2-40B4-BE49-F238E27FC236}">
                <a16:creationId xmlns:a16="http://schemas.microsoft.com/office/drawing/2014/main" id="{457E67B7-A611-4A2A-802E-D584EE93F1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4934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562A7-CBBA-4108-B83E-328BE4338C67}"/>
              </a:ext>
            </a:extLst>
          </p:cNvPr>
          <p:cNvPicPr>
            <a:picLocks noChangeAspect="1"/>
          </p:cNvPicPr>
          <p:nvPr/>
        </p:nvPicPr>
        <p:blipFill>
          <a:blip r:embed="rId2"/>
          <a:stretch>
            <a:fillRect/>
          </a:stretch>
        </p:blipFill>
        <p:spPr>
          <a:xfrm>
            <a:off x="1167501" y="2529444"/>
            <a:ext cx="9404246" cy="3523389"/>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282088" cy="4727559"/>
          </a:xfrm>
        </p:spPr>
        <p:txBody>
          <a:bodyPr vert="horz" lIns="91440" tIns="45720" rIns="91440" bIns="45720" rtlCol="0" anchor="t">
            <a:normAutofit/>
          </a:bodyPr>
          <a:lstStyle/>
          <a:p>
            <a:r>
              <a:rPr lang="en-US" sz="3200" dirty="0">
                <a:cs typeface="Calibri"/>
              </a:rPr>
              <a:t>Complete pre-app meetings, application due date, QAB meeting, CD Board approval in 2023 for projects to be constructed in 2024 with FY 2023-24 funds </a:t>
            </a:r>
          </a:p>
          <a:p>
            <a:endParaRPr lang="en-US" sz="36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8" name="Group 7">
            <a:extLst>
              <a:ext uri="{FF2B5EF4-FFF2-40B4-BE49-F238E27FC236}">
                <a16:creationId xmlns:a16="http://schemas.microsoft.com/office/drawing/2014/main" id="{F2C29EFC-649D-49D6-87E1-6774360377F7}"/>
              </a:ext>
            </a:extLst>
          </p:cNvPr>
          <p:cNvGrpSpPr/>
          <p:nvPr/>
        </p:nvGrpSpPr>
        <p:grpSpPr>
          <a:xfrm>
            <a:off x="1769612" y="4671555"/>
            <a:ext cx="4699303" cy="1200329"/>
            <a:chOff x="1769612" y="4671555"/>
            <a:chExt cx="4699303" cy="1200329"/>
          </a:xfrm>
        </p:grpSpPr>
        <p:sp>
          <p:nvSpPr>
            <p:cNvPr id="4" name="Oval 3">
              <a:extLst>
                <a:ext uri="{FF2B5EF4-FFF2-40B4-BE49-F238E27FC236}">
                  <a16:creationId xmlns:a16="http://schemas.microsoft.com/office/drawing/2014/main" id="{606E05DB-1E44-4806-BABF-F71CEB595B4D}"/>
                </a:ext>
              </a:extLst>
            </p:cNvPr>
            <p:cNvSpPr/>
            <p:nvPr/>
          </p:nvSpPr>
          <p:spPr>
            <a:xfrm>
              <a:off x="4880747" y="4964208"/>
              <a:ext cx="1588168" cy="7700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4AEC50-0170-422C-B646-CDD5BABF1430}"/>
                </a:ext>
              </a:extLst>
            </p:cNvPr>
            <p:cNvSpPr txBox="1"/>
            <p:nvPr/>
          </p:nvSpPr>
          <p:spPr>
            <a:xfrm>
              <a:off x="1769612" y="4671555"/>
              <a:ext cx="3255514" cy="1200329"/>
            </a:xfrm>
            <a:prstGeom prst="rect">
              <a:avLst/>
            </a:prstGeom>
            <a:noFill/>
          </p:spPr>
          <p:txBody>
            <a:bodyPr wrap="square" rtlCol="0">
              <a:spAutoFit/>
            </a:bodyPr>
            <a:lstStyle/>
            <a:p>
              <a:r>
                <a:rPr lang="en-US" sz="2400" b="1" dirty="0">
                  <a:solidFill>
                    <a:srgbClr val="FF0000"/>
                  </a:solidFill>
                </a:rPr>
                <a:t>Use 2023 to prepare for projects that will be constructed in 2024</a:t>
              </a:r>
            </a:p>
          </p:txBody>
        </p:sp>
      </p:grpSp>
    </p:spTree>
    <p:extLst>
      <p:ext uri="{BB962C8B-B14F-4D97-AF65-F5344CB8AC3E}">
        <p14:creationId xmlns:p14="http://schemas.microsoft.com/office/powerpoint/2010/main" val="16664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6"/>
            <a:ext cx="12136801" cy="4438216"/>
          </a:xfrm>
        </p:spPr>
        <p:txBody>
          <a:bodyPr vert="horz" lIns="91440" tIns="45720" rIns="91440" bIns="45720" rtlCol="0" anchor="t">
            <a:normAutofit/>
          </a:bodyPr>
          <a:lstStyle/>
          <a:p>
            <a:r>
              <a:rPr lang="en-US" sz="3200" dirty="0">
                <a:cs typeface="Calibri"/>
              </a:rPr>
              <a:t>How to budget DGLVR funds</a:t>
            </a:r>
          </a:p>
          <a:p>
            <a:pPr lvl="1"/>
            <a:r>
              <a:rPr lang="en-US" sz="2800" b="1" dirty="0">
                <a:solidFill>
                  <a:prstClr val="black"/>
                </a:solidFill>
                <a:ea typeface="Times New Roman"/>
              </a:rPr>
              <a:t>annually</a:t>
            </a:r>
          </a:p>
          <a:p>
            <a:pPr lvl="2"/>
            <a:r>
              <a:rPr lang="en-US" sz="2400" dirty="0">
                <a:solidFill>
                  <a:prstClr val="black"/>
                </a:solidFill>
                <a:ea typeface="Times New Roman"/>
              </a:rPr>
              <a:t>Because CDs receive new DGLVR funds every year</a:t>
            </a:r>
          </a:p>
          <a:p>
            <a:pPr lvl="2"/>
            <a:r>
              <a:rPr lang="en-US" sz="2400" dirty="0">
                <a:solidFill>
                  <a:prstClr val="black"/>
                </a:solidFill>
                <a:ea typeface="Times New Roman"/>
              </a:rPr>
              <a:t>Because CDs have 1 year to spend admin/</a:t>
            </a:r>
            <a:r>
              <a:rPr lang="en-US" sz="2400" dirty="0" err="1">
                <a:solidFill>
                  <a:prstClr val="black"/>
                </a:solidFill>
                <a:ea typeface="Times New Roman"/>
              </a:rPr>
              <a:t>edu</a:t>
            </a:r>
            <a:r>
              <a:rPr lang="en-US" sz="2400" dirty="0">
                <a:solidFill>
                  <a:prstClr val="black"/>
                </a:solidFill>
                <a:ea typeface="Times New Roman"/>
              </a:rPr>
              <a:t> funds</a:t>
            </a:r>
          </a:p>
          <a:p>
            <a:pPr lvl="2"/>
            <a:r>
              <a:rPr lang="en-US" sz="2400" dirty="0">
                <a:solidFill>
                  <a:prstClr val="black"/>
                </a:solidFill>
                <a:ea typeface="Times New Roman"/>
              </a:rPr>
              <a:t>Helps CDs stay on track to meet spending requirements  </a:t>
            </a:r>
          </a:p>
          <a:p>
            <a:pPr lvl="2"/>
            <a:endParaRPr lang="en-US" sz="2400" dirty="0">
              <a:solidFill>
                <a:prstClr val="black"/>
              </a:solidFill>
              <a:ea typeface="Times New Roman"/>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5719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E59AD-863E-47A7-8EEA-E3C427FA29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0339" y="2327584"/>
            <a:ext cx="5278954" cy="3726409"/>
          </a:xfrm>
          <a:prstGeom prst="rect">
            <a:avLst/>
          </a:prstGeom>
        </p:spPr>
      </p:pic>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7"/>
            <a:ext cx="12136801" cy="654422"/>
          </a:xfrm>
        </p:spPr>
        <p:txBody>
          <a:bodyPr vert="horz" lIns="91440" tIns="45720" rIns="91440" bIns="45720" rtlCol="0" anchor="t">
            <a:normAutofit/>
          </a:bodyPr>
          <a:lstStyle/>
          <a:p>
            <a:r>
              <a:rPr lang="en-US" sz="3200" dirty="0">
                <a:cs typeface="Calibri"/>
              </a:rPr>
              <a:t>How to budget DGLVR funds</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8" name="Content Placeholder 5">
            <a:extLst>
              <a:ext uri="{FF2B5EF4-FFF2-40B4-BE49-F238E27FC236}">
                <a16:creationId xmlns:a16="http://schemas.microsoft.com/office/drawing/2014/main" id="{1FA961CF-FA17-41C7-8BD9-6321EF514FEC}"/>
              </a:ext>
            </a:extLst>
          </p:cNvPr>
          <p:cNvSpPr txBox="1">
            <a:spLocks/>
          </p:cNvSpPr>
          <p:nvPr/>
        </p:nvSpPr>
        <p:spPr>
          <a:xfrm>
            <a:off x="171507" y="1675979"/>
            <a:ext cx="3257493" cy="5199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dirty="0">
                <a:solidFill>
                  <a:prstClr val="black"/>
                </a:solidFill>
                <a:ea typeface="Times New Roman"/>
              </a:rPr>
              <a:t>Total allocation</a:t>
            </a:r>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19" name="Content Placeholder 5">
            <a:extLst>
              <a:ext uri="{FF2B5EF4-FFF2-40B4-BE49-F238E27FC236}">
                <a16:creationId xmlns:a16="http://schemas.microsoft.com/office/drawing/2014/main" id="{691093C2-CBE7-4065-9FA4-8EB12C9E205C}"/>
              </a:ext>
            </a:extLst>
          </p:cNvPr>
          <p:cNvSpPr txBox="1">
            <a:spLocks/>
          </p:cNvSpPr>
          <p:nvPr/>
        </p:nvSpPr>
        <p:spPr>
          <a:xfrm>
            <a:off x="8643145" y="1674403"/>
            <a:ext cx="2450674" cy="5199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dirty="0">
                <a:solidFill>
                  <a:prstClr val="black"/>
                </a:solidFill>
                <a:ea typeface="Times New Roman"/>
              </a:rPr>
              <a:t>projects</a:t>
            </a:r>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22" name="Oval 21">
            <a:extLst>
              <a:ext uri="{FF2B5EF4-FFF2-40B4-BE49-F238E27FC236}">
                <a16:creationId xmlns:a16="http://schemas.microsoft.com/office/drawing/2014/main" id="{B68F4E66-389A-43A5-949E-4E5FC9F37ADC}"/>
              </a:ext>
            </a:extLst>
          </p:cNvPr>
          <p:cNvSpPr/>
          <p:nvPr/>
        </p:nvSpPr>
        <p:spPr>
          <a:xfrm>
            <a:off x="4445021" y="4503805"/>
            <a:ext cx="2244537" cy="9473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1452E8A-38A6-4BD7-AF95-C02B82FFAD07}"/>
              </a:ext>
            </a:extLst>
          </p:cNvPr>
          <p:cNvGrpSpPr/>
          <p:nvPr/>
        </p:nvGrpSpPr>
        <p:grpSpPr>
          <a:xfrm>
            <a:off x="3548856" y="1283609"/>
            <a:ext cx="5371860" cy="707886"/>
            <a:chOff x="3548856" y="1283609"/>
            <a:chExt cx="5371860" cy="707886"/>
          </a:xfrm>
        </p:grpSpPr>
        <p:cxnSp>
          <p:nvCxnSpPr>
            <p:cNvPr id="13" name="Straight Arrow Connector 12">
              <a:extLst>
                <a:ext uri="{FF2B5EF4-FFF2-40B4-BE49-F238E27FC236}">
                  <a16:creationId xmlns:a16="http://schemas.microsoft.com/office/drawing/2014/main" id="{ED1D0001-8DBC-4A0C-B4B9-5733B0F9FF3A}"/>
                </a:ext>
              </a:extLst>
            </p:cNvPr>
            <p:cNvCxnSpPr>
              <a:cxnSpLocks/>
            </p:cNvCxnSpPr>
            <p:nvPr/>
          </p:nvCxnSpPr>
          <p:spPr>
            <a:xfrm>
              <a:off x="3548856" y="1919029"/>
              <a:ext cx="5371860" cy="153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49FC2D-BE78-4F14-BCD7-D3DB6791B863}"/>
                </a:ext>
              </a:extLst>
            </p:cNvPr>
            <p:cNvSpPr txBox="1"/>
            <p:nvPr/>
          </p:nvSpPr>
          <p:spPr>
            <a:xfrm>
              <a:off x="5778412" y="1283609"/>
              <a:ext cx="456374" cy="707886"/>
            </a:xfrm>
            <a:prstGeom prst="rect">
              <a:avLst/>
            </a:prstGeom>
            <a:noFill/>
          </p:spPr>
          <p:txBody>
            <a:bodyPr wrap="square" rtlCol="0">
              <a:spAutoFit/>
            </a:bodyPr>
            <a:lstStyle/>
            <a:p>
              <a:pPr algn="ctr"/>
              <a:r>
                <a:rPr lang="en-US" sz="4000" b="1" dirty="0"/>
                <a:t>?</a:t>
              </a:r>
            </a:p>
          </p:txBody>
        </p:sp>
      </p:grpSp>
    </p:spTree>
    <p:extLst>
      <p:ext uri="{BB962C8B-B14F-4D97-AF65-F5344CB8AC3E}">
        <p14:creationId xmlns:p14="http://schemas.microsoft.com/office/powerpoint/2010/main" val="38904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E59AD-863E-47A7-8EEA-E3C427FA29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0339" y="2327584"/>
            <a:ext cx="5278954" cy="3726409"/>
          </a:xfrm>
          <a:prstGeom prst="rect">
            <a:avLst/>
          </a:prstGeom>
        </p:spPr>
      </p:pic>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7"/>
            <a:ext cx="12136801" cy="654422"/>
          </a:xfrm>
        </p:spPr>
        <p:txBody>
          <a:bodyPr vert="horz" lIns="91440" tIns="45720" rIns="91440" bIns="45720" rtlCol="0" anchor="t">
            <a:normAutofit/>
          </a:bodyPr>
          <a:lstStyle/>
          <a:p>
            <a:r>
              <a:rPr lang="en-US" sz="3200" dirty="0">
                <a:cs typeface="Calibri"/>
              </a:rPr>
              <a:t>How to budget DGLVR funds</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8" name="Content Placeholder 5">
            <a:extLst>
              <a:ext uri="{FF2B5EF4-FFF2-40B4-BE49-F238E27FC236}">
                <a16:creationId xmlns:a16="http://schemas.microsoft.com/office/drawing/2014/main" id="{1FA961CF-FA17-41C7-8BD9-6321EF514FEC}"/>
              </a:ext>
            </a:extLst>
          </p:cNvPr>
          <p:cNvSpPr txBox="1">
            <a:spLocks/>
          </p:cNvSpPr>
          <p:nvPr/>
        </p:nvSpPr>
        <p:spPr>
          <a:xfrm>
            <a:off x="171507" y="1675979"/>
            <a:ext cx="3257493" cy="5199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dirty="0">
                <a:solidFill>
                  <a:prstClr val="black"/>
                </a:solidFill>
                <a:ea typeface="Times New Roman"/>
              </a:rPr>
              <a:t>Total allocation</a:t>
            </a:r>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19" name="Content Placeholder 5">
            <a:extLst>
              <a:ext uri="{FF2B5EF4-FFF2-40B4-BE49-F238E27FC236}">
                <a16:creationId xmlns:a16="http://schemas.microsoft.com/office/drawing/2014/main" id="{691093C2-CBE7-4065-9FA4-8EB12C9E205C}"/>
              </a:ext>
            </a:extLst>
          </p:cNvPr>
          <p:cNvSpPr txBox="1">
            <a:spLocks/>
          </p:cNvSpPr>
          <p:nvPr/>
        </p:nvSpPr>
        <p:spPr>
          <a:xfrm>
            <a:off x="7503921" y="1675979"/>
            <a:ext cx="4073997" cy="5199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dirty="0">
                <a:solidFill>
                  <a:prstClr val="black"/>
                </a:solidFill>
                <a:ea typeface="Times New Roman"/>
              </a:rPr>
              <a:t>= available for projects</a:t>
            </a:r>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
        <p:nvSpPr>
          <p:cNvPr id="15" name="Content Placeholder 5">
            <a:extLst>
              <a:ext uri="{FF2B5EF4-FFF2-40B4-BE49-F238E27FC236}">
                <a16:creationId xmlns:a16="http://schemas.microsoft.com/office/drawing/2014/main" id="{015EADD8-DD2B-4215-A545-0C21F03FA6D3}"/>
              </a:ext>
            </a:extLst>
          </p:cNvPr>
          <p:cNvSpPr txBox="1">
            <a:spLocks/>
          </p:cNvSpPr>
          <p:nvPr/>
        </p:nvSpPr>
        <p:spPr>
          <a:xfrm>
            <a:off x="2570472" y="1758319"/>
            <a:ext cx="5536014" cy="51995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4500" b="1" dirty="0">
                <a:solidFill>
                  <a:prstClr val="black"/>
                </a:solidFill>
                <a:ea typeface="Times New Roman"/>
              </a:rPr>
              <a:t>– expected admin/</a:t>
            </a:r>
            <a:r>
              <a:rPr lang="en-US" sz="4500" b="1" dirty="0" err="1">
                <a:solidFill>
                  <a:prstClr val="black"/>
                </a:solidFill>
                <a:ea typeface="Times New Roman"/>
              </a:rPr>
              <a:t>edu</a:t>
            </a:r>
            <a:r>
              <a:rPr lang="en-US" sz="4500" b="1" dirty="0">
                <a:solidFill>
                  <a:prstClr val="black"/>
                </a:solidFill>
                <a:ea typeface="Times New Roman"/>
              </a:rPr>
              <a:t> spending</a:t>
            </a:r>
            <a:endParaRPr lang="en-US" sz="3800"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33679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6"/>
            <a:ext cx="12136801" cy="4676361"/>
          </a:xfrm>
        </p:spPr>
        <p:txBody>
          <a:bodyPr vert="horz" lIns="91440" tIns="45720" rIns="91440" bIns="45720" rtlCol="0" anchor="t">
            <a:normAutofit/>
          </a:bodyPr>
          <a:lstStyle/>
          <a:p>
            <a:r>
              <a:rPr lang="en-US" sz="3200" dirty="0">
                <a:cs typeface="Calibri"/>
              </a:rPr>
              <a:t>How to budget DGLVR funds</a:t>
            </a:r>
          </a:p>
          <a:p>
            <a:pPr lvl="1"/>
            <a:r>
              <a:rPr lang="en-US" sz="2800" b="1" dirty="0">
                <a:solidFill>
                  <a:prstClr val="black"/>
                </a:solidFill>
                <a:ea typeface="Times New Roman"/>
              </a:rPr>
              <a:t>Total allocation – expected admin/</a:t>
            </a:r>
            <a:r>
              <a:rPr lang="en-US" sz="2800" b="1" dirty="0" err="1">
                <a:solidFill>
                  <a:prstClr val="black"/>
                </a:solidFill>
                <a:ea typeface="Times New Roman"/>
              </a:rPr>
              <a:t>edu</a:t>
            </a:r>
            <a:r>
              <a:rPr lang="en-US" sz="2800" b="1" dirty="0">
                <a:solidFill>
                  <a:prstClr val="black"/>
                </a:solidFill>
                <a:ea typeface="Times New Roman"/>
              </a:rPr>
              <a:t> spending = available for projects</a:t>
            </a:r>
            <a:endParaRPr lang="en-US" sz="2800" dirty="0">
              <a:cs typeface="Calibri"/>
            </a:endParaRPr>
          </a:p>
          <a:p>
            <a:pPr lvl="2"/>
            <a:r>
              <a:rPr lang="en-US" sz="2800" dirty="0">
                <a:cs typeface="Calibri"/>
              </a:rPr>
              <a:t>Allocations</a:t>
            </a:r>
            <a:r>
              <a:rPr lang="en-US" sz="3200" dirty="0">
                <a:cs typeface="Calibri"/>
              </a:rPr>
              <a:t> are available in several places:</a:t>
            </a:r>
          </a:p>
          <a:p>
            <a:pPr lvl="3"/>
            <a:r>
              <a:rPr lang="en-US" sz="2800" dirty="0">
                <a:cs typeface="Calibri"/>
              </a:rPr>
              <a:t>GIS</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8" name="Oval 7">
            <a:extLst>
              <a:ext uri="{FF2B5EF4-FFF2-40B4-BE49-F238E27FC236}">
                <a16:creationId xmlns:a16="http://schemas.microsoft.com/office/drawing/2014/main" id="{C8071112-1AEF-4C51-AA83-8767E906D47C}"/>
              </a:ext>
            </a:extLst>
          </p:cNvPr>
          <p:cNvSpPr/>
          <p:nvPr/>
        </p:nvSpPr>
        <p:spPr>
          <a:xfrm>
            <a:off x="751326" y="1512778"/>
            <a:ext cx="2677673" cy="5568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2CE332FB-AB98-44C3-8E72-1FDC3AA42E5F}"/>
              </a:ext>
            </a:extLst>
          </p:cNvPr>
          <p:cNvSpPr txBox="1">
            <a:spLocks/>
          </p:cNvSpPr>
          <p:nvPr/>
        </p:nvSpPr>
        <p:spPr>
          <a:xfrm>
            <a:off x="481486" y="2381476"/>
            <a:ext cx="12136801" cy="14842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pic>
        <p:nvPicPr>
          <p:cNvPr id="4" name="Picture 3">
            <a:extLst>
              <a:ext uri="{FF2B5EF4-FFF2-40B4-BE49-F238E27FC236}">
                <a16:creationId xmlns:a16="http://schemas.microsoft.com/office/drawing/2014/main" id="{145DC76F-4D35-4059-B1C9-E9132BE519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487" y="2897609"/>
            <a:ext cx="7336662" cy="3752338"/>
          </a:xfrm>
          <a:prstGeom prst="rect">
            <a:avLst/>
          </a:prstGeom>
        </p:spPr>
      </p:pic>
      <p:sp>
        <p:nvSpPr>
          <p:cNvPr id="17" name="Oval 16">
            <a:extLst>
              <a:ext uri="{FF2B5EF4-FFF2-40B4-BE49-F238E27FC236}">
                <a16:creationId xmlns:a16="http://schemas.microsoft.com/office/drawing/2014/main" id="{26F4902A-15C4-4947-8B59-250699EC818C}"/>
              </a:ext>
            </a:extLst>
          </p:cNvPr>
          <p:cNvSpPr/>
          <p:nvPr/>
        </p:nvSpPr>
        <p:spPr>
          <a:xfrm>
            <a:off x="5555141" y="4493435"/>
            <a:ext cx="1081718" cy="2257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0A09CB9-28B0-44AE-8422-3EE2580057BB}"/>
              </a:ext>
            </a:extLst>
          </p:cNvPr>
          <p:cNvGrpSpPr/>
          <p:nvPr/>
        </p:nvGrpSpPr>
        <p:grpSpPr>
          <a:xfrm>
            <a:off x="6636859" y="2628220"/>
            <a:ext cx="5286201" cy="3356607"/>
            <a:chOff x="6636859" y="2628220"/>
            <a:chExt cx="5286201" cy="3356607"/>
          </a:xfrm>
        </p:grpSpPr>
        <p:pic>
          <p:nvPicPr>
            <p:cNvPr id="25" name="Picture 24" descr="Table&#10;&#10;Description automatically generated">
              <a:extLst>
                <a:ext uri="{FF2B5EF4-FFF2-40B4-BE49-F238E27FC236}">
                  <a16:creationId xmlns:a16="http://schemas.microsoft.com/office/drawing/2014/main" id="{15411A98-F1F8-4AEB-9C17-247B563E53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2886" y="2628220"/>
              <a:ext cx="3940174" cy="3356607"/>
            </a:xfrm>
            <a:prstGeom prst="rect">
              <a:avLst/>
            </a:prstGeom>
          </p:spPr>
        </p:pic>
        <p:cxnSp>
          <p:nvCxnSpPr>
            <p:cNvPr id="27" name="Straight Arrow Connector 26">
              <a:extLst>
                <a:ext uri="{FF2B5EF4-FFF2-40B4-BE49-F238E27FC236}">
                  <a16:creationId xmlns:a16="http://schemas.microsoft.com/office/drawing/2014/main" id="{C059E3F1-D7F6-4C16-A13F-8501AF315399}"/>
                </a:ext>
              </a:extLst>
            </p:cNvPr>
            <p:cNvCxnSpPr>
              <a:cxnSpLocks/>
              <a:stCxn id="17" idx="6"/>
              <a:endCxn id="25" idx="1"/>
            </p:cNvCxnSpPr>
            <p:nvPr/>
          </p:nvCxnSpPr>
          <p:spPr>
            <a:xfrm flipV="1">
              <a:off x="6636859" y="4306524"/>
              <a:ext cx="1346027" cy="2997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53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6"/>
            <a:ext cx="12136801" cy="4676361"/>
          </a:xfrm>
        </p:spPr>
        <p:txBody>
          <a:bodyPr vert="horz" lIns="91440" tIns="45720" rIns="91440" bIns="45720" rtlCol="0" anchor="t">
            <a:normAutofit/>
          </a:bodyPr>
          <a:lstStyle/>
          <a:p>
            <a:r>
              <a:rPr lang="en-US" sz="3200" dirty="0">
                <a:cs typeface="Calibri"/>
              </a:rPr>
              <a:t>How to budget DGLVR funds</a:t>
            </a:r>
          </a:p>
          <a:p>
            <a:pPr lvl="1"/>
            <a:r>
              <a:rPr lang="en-US" sz="2800" b="1" dirty="0">
                <a:solidFill>
                  <a:prstClr val="black"/>
                </a:solidFill>
                <a:ea typeface="Times New Roman"/>
              </a:rPr>
              <a:t>Total allocation – expected admin/</a:t>
            </a:r>
            <a:r>
              <a:rPr lang="en-US" sz="2800" b="1" dirty="0" err="1">
                <a:solidFill>
                  <a:prstClr val="black"/>
                </a:solidFill>
                <a:ea typeface="Times New Roman"/>
              </a:rPr>
              <a:t>edu</a:t>
            </a:r>
            <a:r>
              <a:rPr lang="en-US" sz="2800" b="1" dirty="0">
                <a:solidFill>
                  <a:prstClr val="black"/>
                </a:solidFill>
                <a:ea typeface="Times New Roman"/>
              </a:rPr>
              <a:t> spending = available for projects</a:t>
            </a:r>
            <a:endParaRPr lang="en-US" sz="2800" dirty="0">
              <a:cs typeface="Calibri"/>
            </a:endParaRPr>
          </a:p>
          <a:p>
            <a:pPr lvl="2"/>
            <a:r>
              <a:rPr lang="en-US" sz="2800" dirty="0">
                <a:cs typeface="Calibri"/>
              </a:rPr>
              <a:t>Allocations are available in several places:</a:t>
            </a:r>
          </a:p>
          <a:p>
            <a:pPr lvl="3"/>
            <a:r>
              <a:rPr lang="en-US" sz="2800" dirty="0">
                <a:cs typeface="Calibri"/>
              </a:rPr>
              <a:t>GIS</a:t>
            </a:r>
          </a:p>
          <a:p>
            <a:pPr lvl="3"/>
            <a:r>
              <a:rPr lang="en-US" sz="2800" dirty="0">
                <a:cs typeface="Calibri"/>
              </a:rPr>
              <a:t>Center’s Website</a:t>
            </a:r>
          </a:p>
          <a:p>
            <a:pPr lvl="4"/>
            <a:r>
              <a:rPr lang="en-US" sz="2400" dirty="0">
                <a:solidFill>
                  <a:srgbClr val="0563C1"/>
                </a:solidFill>
                <a:hlinkClick r:id="rId2">
                  <a:extLst>
                    <a:ext uri="{A12FA001-AC4F-418D-AE19-62706E023703}">
                      <ahyp:hlinkClr xmlns:ahyp="http://schemas.microsoft.com/office/drawing/2018/hyperlinkcolor" val="tx"/>
                    </a:ext>
                  </a:extLst>
                </a:hlinkClick>
              </a:rPr>
              <a:t>https://dirtandgravel.psu.edu/pa-program-resources/program-specific-resources/conservation-district-allocations/</a:t>
            </a:r>
            <a:r>
              <a:rPr lang="en-US" sz="2400" dirty="0"/>
              <a:t> </a:t>
            </a:r>
          </a:p>
          <a:p>
            <a:pPr lvl="3"/>
            <a:r>
              <a:rPr lang="en-US" sz="2800" dirty="0">
                <a:cs typeface="Calibri"/>
              </a:rPr>
              <a:t>SCC meeting materials/email from Program</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8" name="Oval 7">
            <a:extLst>
              <a:ext uri="{FF2B5EF4-FFF2-40B4-BE49-F238E27FC236}">
                <a16:creationId xmlns:a16="http://schemas.microsoft.com/office/drawing/2014/main" id="{C8071112-1AEF-4C51-AA83-8767E906D47C}"/>
              </a:ext>
            </a:extLst>
          </p:cNvPr>
          <p:cNvSpPr/>
          <p:nvPr/>
        </p:nvSpPr>
        <p:spPr>
          <a:xfrm>
            <a:off x="751326" y="1512778"/>
            <a:ext cx="2677673" cy="5568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2CE332FB-AB98-44C3-8E72-1FDC3AA42E5F}"/>
              </a:ext>
            </a:extLst>
          </p:cNvPr>
          <p:cNvSpPr txBox="1">
            <a:spLocks/>
          </p:cNvSpPr>
          <p:nvPr/>
        </p:nvSpPr>
        <p:spPr>
          <a:xfrm>
            <a:off x="481486" y="2381476"/>
            <a:ext cx="12136801" cy="14842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cs typeface="Calibri"/>
            </a:endParaRPr>
          </a:p>
          <a:p>
            <a:endParaRPr lang="en-US" dirty="0">
              <a:cs typeface="Calibri"/>
            </a:endParaRPr>
          </a:p>
          <a:p>
            <a:pPr lvl="1"/>
            <a:endParaRPr lang="en-US" dirty="0">
              <a:cs typeface="Calibri"/>
            </a:endParaRPr>
          </a:p>
          <a:p>
            <a:endParaRPr lang="en-US" dirty="0">
              <a:cs typeface="Calibri"/>
            </a:endParaRPr>
          </a:p>
          <a:p>
            <a:pPr marL="0" indent="0">
              <a:buFont typeface="Arial" panose="020B0604020202020204" pitchFamily="34" charset="0"/>
              <a:buNone/>
            </a:pPr>
            <a:endParaRPr lang="en-US" dirty="0">
              <a:solidFill>
                <a:srgbClr val="FF0000"/>
              </a:solidFill>
              <a:cs typeface="Calibri"/>
            </a:endParaRPr>
          </a:p>
        </p:txBody>
      </p:sp>
    </p:spTree>
    <p:extLst>
      <p:ext uri="{BB962C8B-B14F-4D97-AF65-F5344CB8AC3E}">
        <p14:creationId xmlns:p14="http://schemas.microsoft.com/office/powerpoint/2010/main" val="6883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E59AD-863E-47A7-8EEA-E3C427FA29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204"/>
          <a:stretch/>
        </p:blipFill>
        <p:spPr>
          <a:xfrm>
            <a:off x="7414591" y="2947917"/>
            <a:ext cx="4414250" cy="3116015"/>
          </a:xfrm>
          <a:prstGeom prst="rect">
            <a:avLst/>
          </a:prstGeom>
        </p:spPr>
      </p:pic>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8940" y="1068456"/>
            <a:ext cx="12136801" cy="4438216"/>
          </a:xfrm>
        </p:spPr>
        <p:txBody>
          <a:bodyPr vert="horz" lIns="91440" tIns="45720" rIns="91440" bIns="45720" rtlCol="0" anchor="t">
            <a:normAutofit/>
          </a:bodyPr>
          <a:lstStyle/>
          <a:p>
            <a:r>
              <a:rPr lang="en-US" sz="3200" dirty="0">
                <a:cs typeface="Calibri"/>
              </a:rPr>
              <a:t>How to budget DGLVR funds</a:t>
            </a:r>
          </a:p>
          <a:p>
            <a:pPr lvl="1"/>
            <a:r>
              <a:rPr lang="en-US" sz="2800" b="1" dirty="0">
                <a:solidFill>
                  <a:prstClr val="black"/>
                </a:solidFill>
                <a:ea typeface="Times New Roman"/>
              </a:rPr>
              <a:t>Total allocation – expected admin/</a:t>
            </a:r>
            <a:r>
              <a:rPr lang="en-US" sz="2800" b="1" dirty="0" err="1">
                <a:solidFill>
                  <a:prstClr val="black"/>
                </a:solidFill>
                <a:ea typeface="Times New Roman"/>
              </a:rPr>
              <a:t>edu</a:t>
            </a:r>
            <a:r>
              <a:rPr lang="en-US" sz="2800" b="1" dirty="0">
                <a:solidFill>
                  <a:prstClr val="black"/>
                </a:solidFill>
                <a:ea typeface="Times New Roman"/>
              </a:rPr>
              <a:t> spending = available for projects</a:t>
            </a:r>
          </a:p>
          <a:p>
            <a:pPr lvl="2"/>
            <a:r>
              <a:rPr lang="en-US" sz="2800" dirty="0">
                <a:solidFill>
                  <a:prstClr val="black"/>
                </a:solidFill>
                <a:ea typeface="Times New Roman"/>
              </a:rPr>
              <a:t>Check schedule D for how much you’re allowed to spend on admin/</a:t>
            </a:r>
            <a:r>
              <a:rPr lang="en-US" sz="2800" dirty="0" err="1">
                <a:solidFill>
                  <a:prstClr val="black"/>
                </a:solidFill>
                <a:ea typeface="Times New Roman"/>
              </a:rPr>
              <a:t>edu</a:t>
            </a:r>
            <a:endParaRPr lang="en-US" sz="2800" dirty="0">
              <a:solidFill>
                <a:prstClr val="black"/>
              </a:solidFill>
              <a:ea typeface="Times New Roman"/>
            </a:endParaRPr>
          </a:p>
          <a:p>
            <a:pPr lvl="2"/>
            <a:r>
              <a:rPr lang="en-US" sz="2800" dirty="0">
                <a:solidFill>
                  <a:prstClr val="black"/>
                </a:solidFill>
                <a:ea typeface="Times New Roman"/>
              </a:rPr>
              <a:t>How much admin/</a:t>
            </a:r>
            <a:r>
              <a:rPr lang="en-US" sz="2800" dirty="0" err="1">
                <a:solidFill>
                  <a:prstClr val="black"/>
                </a:solidFill>
                <a:ea typeface="Times New Roman"/>
              </a:rPr>
              <a:t>edu</a:t>
            </a:r>
            <a:r>
              <a:rPr lang="en-US" sz="2800" dirty="0">
                <a:solidFill>
                  <a:prstClr val="black"/>
                </a:solidFill>
                <a:ea typeface="Times New Roman"/>
              </a:rPr>
              <a:t> do you spend over 12 months?</a:t>
            </a:r>
          </a:p>
          <a:p>
            <a:pPr lvl="3"/>
            <a:r>
              <a:rPr lang="en-US" sz="2600" dirty="0">
                <a:solidFill>
                  <a:prstClr val="black"/>
                </a:solidFill>
                <a:ea typeface="Times New Roman"/>
              </a:rPr>
              <a:t>Review last year’s expenses</a:t>
            </a:r>
          </a:p>
          <a:p>
            <a:pPr lvl="3"/>
            <a:r>
              <a:rPr lang="en-US" sz="2600" dirty="0">
                <a:solidFill>
                  <a:prstClr val="black"/>
                </a:solidFill>
                <a:ea typeface="Times New Roman"/>
              </a:rPr>
              <a:t>Adjust for expected changes</a:t>
            </a:r>
          </a:p>
          <a:p>
            <a:pPr lvl="3"/>
            <a:r>
              <a:rPr lang="en-US" sz="2600" dirty="0">
                <a:solidFill>
                  <a:prstClr val="black"/>
                </a:solidFill>
                <a:ea typeface="Times New Roman"/>
              </a:rPr>
              <a:t>Add a safety factor?</a:t>
            </a:r>
          </a:p>
          <a:p>
            <a:pPr marL="1371600" lvl="3" indent="0">
              <a:buNone/>
            </a:pPr>
            <a:r>
              <a:rPr lang="en-US" sz="2600" dirty="0">
                <a:solidFill>
                  <a:prstClr val="black"/>
                </a:solidFill>
                <a:ea typeface="Times New Roman"/>
              </a:rPr>
              <a:t>ALSO</a:t>
            </a:r>
          </a:p>
          <a:p>
            <a:pPr lvl="3"/>
            <a:r>
              <a:rPr lang="en-US" sz="2600" dirty="0">
                <a:solidFill>
                  <a:prstClr val="black"/>
                </a:solidFill>
                <a:ea typeface="Times New Roman"/>
              </a:rPr>
              <a:t>Annual Summary Report in GIS includes how</a:t>
            </a:r>
          </a:p>
          <a:p>
            <a:pPr marL="1371600" lvl="3" indent="0">
              <a:buNone/>
            </a:pPr>
            <a:r>
              <a:rPr lang="en-US" sz="2600" dirty="0">
                <a:solidFill>
                  <a:prstClr val="black"/>
                </a:solidFill>
                <a:ea typeface="Times New Roman"/>
              </a:rPr>
              <a:t>much admin/</a:t>
            </a:r>
            <a:r>
              <a:rPr lang="en-US" sz="2600" dirty="0" err="1">
                <a:solidFill>
                  <a:prstClr val="black"/>
                </a:solidFill>
                <a:ea typeface="Times New Roman"/>
              </a:rPr>
              <a:t>edu</a:t>
            </a:r>
            <a:r>
              <a:rPr lang="en-US" sz="2600" dirty="0">
                <a:solidFill>
                  <a:prstClr val="black"/>
                </a:solidFill>
                <a:ea typeface="Times New Roman"/>
              </a:rPr>
              <a:t> was spent per calendar year</a:t>
            </a:r>
          </a:p>
          <a:p>
            <a:pPr marL="1371600" lvl="3" indent="0">
              <a:buNone/>
            </a:pPr>
            <a:endParaRPr lang="en-US" sz="2600" dirty="0">
              <a:solidFill>
                <a:prstClr val="black"/>
              </a:solidFill>
              <a:ea typeface="Times New Roman"/>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Oval 10">
            <a:extLst>
              <a:ext uri="{FF2B5EF4-FFF2-40B4-BE49-F238E27FC236}">
                <a16:creationId xmlns:a16="http://schemas.microsoft.com/office/drawing/2014/main" id="{18D7D4BA-9D25-444A-9100-B58EE044FBCD}"/>
              </a:ext>
            </a:extLst>
          </p:cNvPr>
          <p:cNvSpPr/>
          <p:nvPr/>
        </p:nvSpPr>
        <p:spPr>
          <a:xfrm>
            <a:off x="3237766" y="1470493"/>
            <a:ext cx="5112760" cy="6558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8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32E66DCF-7BA4-4947-AF8B-4B1069325BC7}"/>
              </a:ext>
            </a:extLst>
          </p:cNvPr>
          <p:cNvPicPr>
            <a:picLocks noChangeAspect="1"/>
          </p:cNvPicPr>
          <p:nvPr/>
        </p:nvPicPr>
        <p:blipFill>
          <a:blip r:embed="rId3"/>
          <a:stretch>
            <a:fillRect/>
          </a:stretch>
        </p:blipFill>
        <p:spPr>
          <a:xfrm>
            <a:off x="1140612" y="1001529"/>
            <a:ext cx="8848725" cy="5495925"/>
          </a:xfrm>
          <a:prstGeom prst="rect">
            <a:avLst/>
          </a:prstGeom>
        </p:spPr>
      </p:pic>
      <p:sp>
        <p:nvSpPr>
          <p:cNvPr id="11" name="Oval 10">
            <a:extLst>
              <a:ext uri="{FF2B5EF4-FFF2-40B4-BE49-F238E27FC236}">
                <a16:creationId xmlns:a16="http://schemas.microsoft.com/office/drawing/2014/main" id="{18D7D4BA-9D25-444A-9100-B58EE044FBCD}"/>
              </a:ext>
            </a:extLst>
          </p:cNvPr>
          <p:cNvSpPr/>
          <p:nvPr/>
        </p:nvSpPr>
        <p:spPr>
          <a:xfrm>
            <a:off x="6520746" y="1825975"/>
            <a:ext cx="2671380" cy="91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8245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3" y="1301195"/>
            <a:ext cx="12136801" cy="4438216"/>
          </a:xfrm>
        </p:spPr>
        <p:txBody>
          <a:bodyPr vert="horz" lIns="91440" tIns="45720" rIns="91440" bIns="45720" rtlCol="0" anchor="t">
            <a:normAutofit/>
          </a:bodyPr>
          <a:lstStyle/>
          <a:p>
            <a:r>
              <a:rPr lang="en-US" sz="3200" dirty="0">
                <a:cs typeface="Calibri"/>
              </a:rPr>
              <a:t>How to budget DGLVR funds</a:t>
            </a:r>
          </a:p>
          <a:p>
            <a:pPr lvl="1"/>
            <a:r>
              <a:rPr lang="en-US" sz="2800" b="1" dirty="0">
                <a:solidFill>
                  <a:prstClr val="black"/>
                </a:solidFill>
                <a:ea typeface="Times New Roman"/>
              </a:rPr>
              <a:t>Total allocation – expected admin/</a:t>
            </a:r>
            <a:r>
              <a:rPr lang="en-US" sz="2800" b="1" dirty="0" err="1">
                <a:solidFill>
                  <a:prstClr val="black"/>
                </a:solidFill>
                <a:ea typeface="Times New Roman"/>
              </a:rPr>
              <a:t>edu</a:t>
            </a:r>
            <a:r>
              <a:rPr lang="en-US" sz="2800" b="1" dirty="0">
                <a:solidFill>
                  <a:prstClr val="black"/>
                </a:solidFill>
                <a:ea typeface="Times New Roman"/>
              </a:rPr>
              <a:t> spending = available for projects</a:t>
            </a:r>
          </a:p>
          <a:p>
            <a:pPr lvl="2"/>
            <a:r>
              <a:rPr lang="en-US" sz="2800" dirty="0">
                <a:solidFill>
                  <a:prstClr val="black"/>
                </a:solidFill>
                <a:ea typeface="Times New Roman"/>
              </a:rPr>
              <a:t>What else is going on that could impact funds available for new projects?</a:t>
            </a:r>
          </a:p>
          <a:p>
            <a:pPr lvl="3"/>
            <a:r>
              <a:rPr lang="en-US" sz="2800" dirty="0">
                <a:solidFill>
                  <a:prstClr val="black"/>
                </a:solidFill>
                <a:ea typeface="Times New Roman"/>
              </a:rPr>
              <a:t>Amendments needed for existing contracts?</a:t>
            </a:r>
          </a:p>
          <a:p>
            <a:pPr lvl="3"/>
            <a:r>
              <a:rPr lang="en-US" sz="2800" dirty="0">
                <a:solidFill>
                  <a:prstClr val="black"/>
                </a:solidFill>
                <a:ea typeface="Times New Roman"/>
              </a:rPr>
              <a:t>Projects coming in under budget?</a:t>
            </a:r>
          </a:p>
          <a:p>
            <a:pPr lvl="3"/>
            <a:r>
              <a:rPr lang="en-US" sz="2800" dirty="0">
                <a:solidFill>
                  <a:prstClr val="black"/>
                </a:solidFill>
                <a:ea typeface="Times New Roman"/>
              </a:rPr>
              <a:t>Contracts being cancelled?</a:t>
            </a:r>
          </a:p>
          <a:p>
            <a:pPr lvl="3"/>
            <a:r>
              <a:rPr lang="en-US" sz="2800" dirty="0">
                <a:solidFill>
                  <a:prstClr val="black"/>
                </a:solidFill>
                <a:ea typeface="Times New Roman"/>
              </a:rPr>
              <a:t>Interest accrued must be spent on projects</a:t>
            </a:r>
          </a:p>
          <a:p>
            <a:pPr lvl="3"/>
            <a:r>
              <a:rPr lang="en-US" sz="2800" dirty="0">
                <a:solidFill>
                  <a:prstClr val="black"/>
                </a:solidFill>
                <a:ea typeface="Times New Roman"/>
              </a:rPr>
              <a:t>Leftover admin/</a:t>
            </a:r>
            <a:r>
              <a:rPr lang="en-US" sz="2800" dirty="0" err="1">
                <a:solidFill>
                  <a:prstClr val="black"/>
                </a:solidFill>
                <a:ea typeface="Times New Roman"/>
              </a:rPr>
              <a:t>edu</a:t>
            </a:r>
            <a:r>
              <a:rPr lang="en-US" sz="2800" dirty="0">
                <a:solidFill>
                  <a:prstClr val="black"/>
                </a:solidFill>
                <a:ea typeface="Times New Roman"/>
              </a:rPr>
              <a:t> funds from last year/previous years</a:t>
            </a:r>
          </a:p>
          <a:p>
            <a:pPr lvl="2"/>
            <a:endParaRPr lang="en-US" sz="2400" dirty="0">
              <a:solidFill>
                <a:prstClr val="black"/>
              </a:solidFill>
              <a:ea typeface="Times New Roman"/>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Oval 8">
            <a:extLst>
              <a:ext uri="{FF2B5EF4-FFF2-40B4-BE49-F238E27FC236}">
                <a16:creationId xmlns:a16="http://schemas.microsoft.com/office/drawing/2014/main" id="{5C2DEC15-5BA2-42BD-8F09-63F52D075D69}"/>
              </a:ext>
            </a:extLst>
          </p:cNvPr>
          <p:cNvSpPr/>
          <p:nvPr/>
        </p:nvSpPr>
        <p:spPr>
          <a:xfrm>
            <a:off x="8169441" y="1771752"/>
            <a:ext cx="3726725" cy="5430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6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Slide from “FY 2022-23 Updates” webinar</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5234143" cy="5978225"/>
          </a:xfrm>
        </p:spPr>
        <p:txBody>
          <a:bodyPr>
            <a:normAutofit/>
          </a:bodyPr>
          <a:lstStyle/>
          <a:p>
            <a:pPr marL="114300" lvl="1" indent="0">
              <a:spcBef>
                <a:spcPts val="0"/>
              </a:spcBef>
              <a:spcAft>
                <a:spcPts val="600"/>
              </a:spcAft>
              <a:buNone/>
            </a:pPr>
            <a:r>
              <a:rPr kumimoji="0" lang="en-US" b="1" i="0" u="none" kern="1200" cap="none" spc="0" normalizeH="0" baseline="0" noProof="0" dirty="0">
                <a:ln>
                  <a:noFill/>
                </a:ln>
                <a:effectLst/>
                <a:uLnTx/>
                <a:uFillTx/>
                <a:latin typeface="Calibri" panose="020F0502020204030204"/>
                <a:ea typeface="+mn-ea"/>
                <a:cs typeface="+mn-cs"/>
              </a:rPr>
              <a:t>Quarterly Reports: Budget Tool</a:t>
            </a:r>
          </a:p>
          <a:p>
            <a:pPr marL="400050" lvl="1" indent="-342900">
              <a:spcBef>
                <a:spcPts val="0"/>
              </a:spcBef>
              <a:spcAft>
                <a:spcPts val="600"/>
              </a:spcAft>
              <a:buFont typeface="Arial" panose="020B0604020202020204" pitchFamily="34" charset="0"/>
              <a:buChar char="•"/>
            </a:pPr>
            <a:r>
              <a:rPr kumimoji="0" lang="en-US" i="0" u="none" kern="1200" cap="none" spc="0" normalizeH="0" baseline="0" noProof="0" dirty="0">
                <a:ln>
                  <a:noFill/>
                </a:ln>
                <a:effectLst/>
                <a:uLnTx/>
                <a:uFillTx/>
                <a:latin typeface="Calibri" panose="020F0502020204030204"/>
                <a:ea typeface="+mn-ea"/>
                <a:cs typeface="+mn-cs"/>
              </a:rPr>
              <a:t>Helps </a:t>
            </a:r>
            <a:r>
              <a:rPr lang="en-US" dirty="0">
                <a:latin typeface="Calibri" panose="020F0502020204030204"/>
              </a:rPr>
              <a:t>with simple budgeting</a:t>
            </a:r>
          </a:p>
          <a:p>
            <a:pPr marL="57150" lvl="1" indent="0">
              <a:spcBef>
                <a:spcPts val="0"/>
              </a:spcBef>
              <a:spcAft>
                <a:spcPts val="600"/>
              </a:spcAft>
              <a:buNone/>
            </a:pPr>
            <a:endParaRPr lang="en-US" dirty="0">
              <a:latin typeface="Calibri" panose="020F0502020204030204"/>
            </a:endParaRPr>
          </a:p>
          <a:p>
            <a:pPr marL="400050" lvl="1" indent="-342900">
              <a:spcBef>
                <a:spcPts val="0"/>
              </a:spcBef>
              <a:spcAft>
                <a:spcPts val="600"/>
              </a:spcAft>
              <a:buFont typeface="Arial" panose="020B0604020202020204" pitchFamily="34" charset="0"/>
              <a:buChar char="•"/>
            </a:pPr>
            <a:r>
              <a:rPr kumimoji="0" lang="en-US" i="0" u="none" kern="1200" cap="none" spc="0" normalizeH="0" baseline="0" noProof="0" dirty="0">
                <a:ln>
                  <a:noFill/>
                </a:ln>
                <a:effectLst/>
                <a:uLnTx/>
                <a:uFillTx/>
                <a:latin typeface="Calibri" panose="020F0502020204030204"/>
                <a:ea typeface="+mn-ea"/>
                <a:cs typeface="+mn-cs"/>
              </a:rPr>
              <a:t>Resets after each quarter but has a tool </a:t>
            </a:r>
            <a:r>
              <a:rPr lang="en-US" dirty="0">
                <a:latin typeface="Calibri" panose="020F0502020204030204"/>
              </a:rPr>
              <a:t>to import the previous quarter’s values</a:t>
            </a:r>
          </a:p>
          <a:p>
            <a:pPr marL="57150" lvl="1" indent="0">
              <a:spcBef>
                <a:spcPts val="0"/>
              </a:spcBef>
              <a:spcAft>
                <a:spcPts val="600"/>
              </a:spcAft>
              <a:buNone/>
            </a:pPr>
            <a:endParaRPr lang="en-US" dirty="0">
              <a:latin typeface="Calibri" panose="020F0502020204030204"/>
            </a:endParaRPr>
          </a:p>
          <a:p>
            <a:pPr marL="400050" lvl="1" indent="-342900">
              <a:spcBef>
                <a:spcPts val="0"/>
              </a:spcBef>
              <a:spcAft>
                <a:spcPts val="600"/>
              </a:spcAft>
              <a:buFont typeface="Arial" panose="020B0604020202020204" pitchFamily="34" charset="0"/>
              <a:buChar char="•"/>
            </a:pPr>
            <a:r>
              <a:rPr kumimoji="0" lang="en-US" i="0" u="none" kern="1200" cap="none" spc="0" normalizeH="0" baseline="0" noProof="0" dirty="0">
                <a:ln>
                  <a:noFill/>
                </a:ln>
                <a:effectLst/>
                <a:uLnTx/>
                <a:uFillTx/>
                <a:latin typeface="Calibri" panose="020F0502020204030204"/>
                <a:ea typeface="+mn-ea"/>
                <a:cs typeface="+mn-cs"/>
              </a:rPr>
              <a:t>Important to </a:t>
            </a:r>
            <a:r>
              <a:rPr kumimoji="0" lang="en-US" i="1" u="sng" kern="1200" cap="none" spc="0" normalizeH="0" baseline="0" noProof="0" dirty="0">
                <a:ln>
                  <a:noFill/>
                </a:ln>
                <a:effectLst/>
                <a:uLnTx/>
                <a:uFillTx/>
                <a:latin typeface="Calibri" panose="020F0502020204030204"/>
                <a:ea typeface="+mn-ea"/>
                <a:cs typeface="+mn-cs"/>
              </a:rPr>
              <a:t>have the income and expenses current in the QR </a:t>
            </a:r>
            <a:r>
              <a:rPr kumimoji="0" lang="en-US" i="0" u="none" kern="1200" cap="none" spc="0" normalizeH="0" baseline="0" noProof="0" dirty="0">
                <a:ln>
                  <a:noFill/>
                </a:ln>
                <a:effectLst/>
                <a:uLnTx/>
                <a:uFillTx/>
                <a:latin typeface="Calibri" panose="020F0502020204030204"/>
                <a:ea typeface="+mn-ea"/>
                <a:cs typeface="+mn-cs"/>
              </a:rPr>
              <a:t>in order </a:t>
            </a:r>
            <a:r>
              <a:rPr kumimoji="0" lang="en-US" i="0" u="none" kern="1200" cap="none" spc="0" normalizeH="0" baseline="0" noProof="0" dirty="0" err="1">
                <a:ln>
                  <a:noFill/>
                </a:ln>
                <a:effectLst/>
                <a:uLnTx/>
                <a:uFillTx/>
                <a:latin typeface="Calibri" panose="020F0502020204030204"/>
                <a:ea typeface="+mn-ea"/>
                <a:cs typeface="+mn-cs"/>
              </a:rPr>
              <a:t>fo</a:t>
            </a:r>
            <a:r>
              <a:rPr lang="en-US" dirty="0">
                <a:latin typeface="Calibri" panose="020F0502020204030204"/>
              </a:rPr>
              <a:t>r the budget to be accurate</a:t>
            </a:r>
          </a:p>
          <a:p>
            <a:pPr marL="0" indent="0">
              <a:buNone/>
            </a:pPr>
            <a:endParaRPr lang="en-US" b="1" u="sng" dirty="0"/>
          </a:p>
          <a:p>
            <a:pPr marL="0" indent="0">
              <a:buNone/>
            </a:pPr>
            <a:endParaRPr lang="en-US" sz="2000" b="1" dirty="0"/>
          </a:p>
        </p:txBody>
      </p:sp>
      <p:pic>
        <p:nvPicPr>
          <p:cNvPr id="2" name="Picture 1">
            <a:extLst>
              <a:ext uri="{FF2B5EF4-FFF2-40B4-BE49-F238E27FC236}">
                <a16:creationId xmlns:a16="http://schemas.microsoft.com/office/drawing/2014/main" id="{F62918B5-0DBA-416D-9E3D-2074677D01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4235" y="892619"/>
            <a:ext cx="6497540" cy="4722395"/>
          </a:xfrm>
          <a:prstGeom prst="rect">
            <a:avLst/>
          </a:prstGeom>
        </p:spPr>
      </p:pic>
      <p:sp>
        <p:nvSpPr>
          <p:cNvPr id="8" name="TextBox 7">
            <a:extLst>
              <a:ext uri="{FF2B5EF4-FFF2-40B4-BE49-F238E27FC236}">
                <a16:creationId xmlns:a16="http://schemas.microsoft.com/office/drawing/2014/main" id="{090A51B2-F20B-4C1D-B02F-57AFD193838E}"/>
              </a:ext>
            </a:extLst>
          </p:cNvPr>
          <p:cNvSpPr txBox="1"/>
          <p:nvPr/>
        </p:nvSpPr>
        <p:spPr>
          <a:xfrm>
            <a:off x="1860844" y="5919763"/>
            <a:ext cx="5825832" cy="646331"/>
          </a:xfrm>
          <a:prstGeom prst="rect">
            <a:avLst/>
          </a:prstGeom>
          <a:solidFill>
            <a:srgbClr val="FFFF00"/>
          </a:solidFill>
        </p:spPr>
        <p:txBody>
          <a:bodyPr wrap="square" rtlCol="0">
            <a:spAutoFit/>
          </a:bodyPr>
          <a:lstStyle/>
          <a:p>
            <a:pPr algn="ctr"/>
            <a:r>
              <a:rPr lang="en-US" sz="3600" dirty="0"/>
              <a:t>GIS DEMO – Budget tool QR</a:t>
            </a:r>
          </a:p>
        </p:txBody>
      </p:sp>
    </p:spTree>
    <p:extLst>
      <p:ext uri="{BB962C8B-B14F-4D97-AF65-F5344CB8AC3E}">
        <p14:creationId xmlns:p14="http://schemas.microsoft.com/office/powerpoint/2010/main" val="426434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860371"/>
          </a:xfrm>
        </p:spPr>
        <p:txBody>
          <a:bodyPr vert="horz" lIns="91440" tIns="45720" rIns="91440" bIns="45720" rtlCol="0" anchor="t">
            <a:normAutofit/>
          </a:bodyPr>
          <a:lstStyle/>
          <a:p>
            <a:r>
              <a:rPr lang="en-US" dirty="0"/>
              <a:t>Why talk about finances?</a:t>
            </a:r>
          </a:p>
          <a:p>
            <a:pPr lvl="1"/>
            <a:r>
              <a:rPr lang="en-US" dirty="0"/>
              <a:t>Practicality</a:t>
            </a:r>
          </a:p>
          <a:p>
            <a:pPr lvl="2"/>
            <a:r>
              <a:rPr lang="en-US" dirty="0"/>
              <a:t>Keeping track of money tells us how much we have left to spend</a:t>
            </a:r>
          </a:p>
          <a:p>
            <a:pPr lvl="1"/>
            <a:endParaRPr lang="en-US" dirty="0"/>
          </a:p>
          <a:p>
            <a:pPr lvl="1"/>
            <a:r>
              <a:rPr lang="en-US" dirty="0"/>
              <a:t>Accountability</a:t>
            </a:r>
          </a:p>
          <a:p>
            <a:pPr lvl="2"/>
            <a:r>
              <a:rPr lang="en-US" dirty="0"/>
              <a:t>Grant funding must be spent responsibly to continue receiving funds</a:t>
            </a:r>
          </a:p>
          <a:p>
            <a:pPr lvl="2"/>
            <a:r>
              <a:rPr lang="en-US" dirty="0"/>
              <a:t>Be responsible with tax dollars</a:t>
            </a:r>
          </a:p>
          <a:p>
            <a:pPr lvl="2"/>
            <a:endParaRPr lang="en-US" dirty="0"/>
          </a:p>
          <a:p>
            <a:pPr lvl="1"/>
            <a:r>
              <a:rPr lang="en-US" dirty="0"/>
              <a:t>To help conservation districts do good work</a:t>
            </a:r>
          </a:p>
          <a:p>
            <a:pPr lvl="2"/>
            <a:r>
              <a:rPr lang="en-US" dirty="0"/>
              <a:t>Funding is required to pay staff, pay bills, and fund projects</a:t>
            </a:r>
          </a:p>
          <a:p>
            <a:pPr lvl="2"/>
            <a:r>
              <a:rPr lang="en-US" dirty="0"/>
              <a:t>Helping districts track and use funds appropriately helps achieve the conservation goals we care about</a:t>
            </a: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55029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4208-CDEE-4E9E-A57C-D9C446B227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5126" y="1550746"/>
            <a:ext cx="5704118" cy="4278089"/>
          </a:xfrm>
          <a:prstGeom prst="rect">
            <a:avLst/>
          </a:prstGeom>
        </p:spPr>
      </p:pic>
      <p:pic>
        <p:nvPicPr>
          <p:cNvPr id="6" name="Picture 5" descr="A gravel road with trees on either side of it&#10;&#10;Description automatically generated with low confidence">
            <a:extLst>
              <a:ext uri="{FF2B5EF4-FFF2-40B4-BE49-F238E27FC236}">
                <a16:creationId xmlns:a16="http://schemas.microsoft.com/office/drawing/2014/main" id="{2CFBFA14-9D6D-4D9C-861E-176A65992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2756" y="1550746"/>
            <a:ext cx="5704119" cy="4278089"/>
          </a:xfrm>
          <a:prstGeom prst="rect">
            <a:avLst/>
          </a:prstGeom>
        </p:spPr>
      </p:pic>
      <p:sp>
        <p:nvSpPr>
          <p:cNvPr id="7" name="TextBox 6">
            <a:extLst>
              <a:ext uri="{FF2B5EF4-FFF2-40B4-BE49-F238E27FC236}">
                <a16:creationId xmlns:a16="http://schemas.microsoft.com/office/drawing/2014/main" id="{AEBE3A7B-CF29-44EE-9169-70035755A4F4}"/>
              </a:ext>
            </a:extLst>
          </p:cNvPr>
          <p:cNvSpPr txBox="1"/>
          <p:nvPr/>
        </p:nvSpPr>
        <p:spPr>
          <a:xfrm>
            <a:off x="298158" y="1667811"/>
            <a:ext cx="1380314" cy="461665"/>
          </a:xfrm>
          <a:prstGeom prst="rect">
            <a:avLst/>
          </a:prstGeom>
          <a:solidFill>
            <a:schemeClr val="bg1">
              <a:lumMod val="85000"/>
              <a:alpha val="82000"/>
            </a:schemeClr>
          </a:solidFill>
        </p:spPr>
        <p:txBody>
          <a:bodyPr wrap="square" rtlCol="0">
            <a:spAutoFit/>
          </a:bodyPr>
          <a:lstStyle/>
          <a:p>
            <a:pPr algn="ctr"/>
            <a:r>
              <a:rPr lang="en-US" sz="2400" b="1" dirty="0"/>
              <a:t>BEFORE</a:t>
            </a:r>
          </a:p>
        </p:txBody>
      </p:sp>
      <p:sp>
        <p:nvSpPr>
          <p:cNvPr id="8" name="TextBox 7">
            <a:extLst>
              <a:ext uri="{FF2B5EF4-FFF2-40B4-BE49-F238E27FC236}">
                <a16:creationId xmlns:a16="http://schemas.microsoft.com/office/drawing/2014/main" id="{0DB39DF8-D153-4F4B-864F-88F3DD161BDA}"/>
              </a:ext>
            </a:extLst>
          </p:cNvPr>
          <p:cNvSpPr txBox="1"/>
          <p:nvPr/>
        </p:nvSpPr>
        <p:spPr>
          <a:xfrm>
            <a:off x="6356321" y="1669873"/>
            <a:ext cx="1380314" cy="461665"/>
          </a:xfrm>
          <a:prstGeom prst="rect">
            <a:avLst/>
          </a:prstGeom>
          <a:solidFill>
            <a:schemeClr val="bg1">
              <a:lumMod val="85000"/>
              <a:alpha val="82000"/>
            </a:schemeClr>
          </a:solidFill>
        </p:spPr>
        <p:txBody>
          <a:bodyPr wrap="square" rtlCol="0">
            <a:spAutoFit/>
          </a:bodyPr>
          <a:lstStyle/>
          <a:p>
            <a:pPr algn="ctr"/>
            <a:r>
              <a:rPr lang="en-US" sz="2400" b="1" dirty="0"/>
              <a:t>AFTER</a:t>
            </a:r>
          </a:p>
        </p:txBody>
      </p:sp>
      <p:grpSp>
        <p:nvGrpSpPr>
          <p:cNvPr id="10" name="Group 9">
            <a:extLst>
              <a:ext uri="{FF2B5EF4-FFF2-40B4-BE49-F238E27FC236}">
                <a16:creationId xmlns:a16="http://schemas.microsoft.com/office/drawing/2014/main" id="{E83886EA-96C7-4817-99C8-6D0D71896B02}"/>
              </a:ext>
            </a:extLst>
          </p:cNvPr>
          <p:cNvGrpSpPr/>
          <p:nvPr/>
        </p:nvGrpSpPr>
        <p:grpSpPr>
          <a:xfrm>
            <a:off x="923308" y="3729276"/>
            <a:ext cx="4748169" cy="325558"/>
            <a:chOff x="1182848" y="3385327"/>
            <a:chExt cx="4748169" cy="325558"/>
          </a:xfrm>
        </p:grpSpPr>
        <p:cxnSp>
          <p:nvCxnSpPr>
            <p:cNvPr id="11" name="Straight Connector 10">
              <a:extLst>
                <a:ext uri="{FF2B5EF4-FFF2-40B4-BE49-F238E27FC236}">
                  <a16:creationId xmlns:a16="http://schemas.microsoft.com/office/drawing/2014/main" id="{45AED6A6-B007-42E7-B19F-4485FFE47CB6}"/>
                </a:ext>
              </a:extLst>
            </p:cNvPr>
            <p:cNvCxnSpPr>
              <a:cxnSpLocks/>
            </p:cNvCxnSpPr>
            <p:nvPr/>
          </p:nvCxnSpPr>
          <p:spPr>
            <a:xfrm>
              <a:off x="1435779" y="3710885"/>
              <a:ext cx="4222071" cy="0"/>
            </a:xfrm>
            <a:prstGeom prst="line">
              <a:avLst/>
            </a:prstGeom>
            <a:noFill/>
            <a:ln w="38100" cap="flat" cmpd="sng" algn="ctr">
              <a:solidFill>
                <a:srgbClr val="FF0000"/>
              </a:solidFill>
              <a:prstDash val="dash"/>
              <a:miter lim="800000"/>
            </a:ln>
            <a:effectLst/>
          </p:spPr>
        </p:cxnSp>
        <p:cxnSp>
          <p:nvCxnSpPr>
            <p:cNvPr id="12" name="Straight Connector 11">
              <a:extLst>
                <a:ext uri="{FF2B5EF4-FFF2-40B4-BE49-F238E27FC236}">
                  <a16:creationId xmlns:a16="http://schemas.microsoft.com/office/drawing/2014/main" id="{9C27E298-568C-460A-B7B4-60D4A89A1DD9}"/>
                </a:ext>
              </a:extLst>
            </p:cNvPr>
            <p:cNvCxnSpPr>
              <a:cxnSpLocks/>
            </p:cNvCxnSpPr>
            <p:nvPr/>
          </p:nvCxnSpPr>
          <p:spPr>
            <a:xfrm flipH="1" flipV="1">
              <a:off x="1182848" y="3429000"/>
              <a:ext cx="252931" cy="281885"/>
            </a:xfrm>
            <a:prstGeom prst="line">
              <a:avLst/>
            </a:prstGeom>
            <a:noFill/>
            <a:ln w="38100" cap="flat" cmpd="sng" algn="ctr">
              <a:solidFill>
                <a:srgbClr val="FF0000"/>
              </a:solidFill>
              <a:prstDash val="dash"/>
              <a:miter lim="800000"/>
            </a:ln>
            <a:effectLst/>
          </p:spPr>
        </p:cxnSp>
        <p:cxnSp>
          <p:nvCxnSpPr>
            <p:cNvPr id="13" name="Straight Connector 12">
              <a:extLst>
                <a:ext uri="{FF2B5EF4-FFF2-40B4-BE49-F238E27FC236}">
                  <a16:creationId xmlns:a16="http://schemas.microsoft.com/office/drawing/2014/main" id="{8DEEF349-ECA0-4D0A-8DDC-4687553204B6}"/>
                </a:ext>
              </a:extLst>
            </p:cNvPr>
            <p:cNvCxnSpPr>
              <a:cxnSpLocks/>
            </p:cNvCxnSpPr>
            <p:nvPr/>
          </p:nvCxnSpPr>
          <p:spPr>
            <a:xfrm flipV="1">
              <a:off x="5646730" y="3385327"/>
              <a:ext cx="284287" cy="325558"/>
            </a:xfrm>
            <a:prstGeom prst="line">
              <a:avLst/>
            </a:prstGeom>
            <a:noFill/>
            <a:ln w="38100" cap="flat" cmpd="sng" algn="ctr">
              <a:solidFill>
                <a:srgbClr val="FF0000"/>
              </a:solidFill>
              <a:prstDash val="dash"/>
              <a:miter lim="800000"/>
            </a:ln>
            <a:effectLst/>
          </p:spPr>
        </p:cxnSp>
      </p:grpSp>
      <p:grpSp>
        <p:nvGrpSpPr>
          <p:cNvPr id="14" name="Group 13">
            <a:extLst>
              <a:ext uri="{FF2B5EF4-FFF2-40B4-BE49-F238E27FC236}">
                <a16:creationId xmlns:a16="http://schemas.microsoft.com/office/drawing/2014/main" id="{29409F8E-71D4-4459-A470-C88552083200}"/>
              </a:ext>
            </a:extLst>
          </p:cNvPr>
          <p:cNvGrpSpPr/>
          <p:nvPr/>
        </p:nvGrpSpPr>
        <p:grpSpPr>
          <a:xfrm>
            <a:off x="2297809" y="3060461"/>
            <a:ext cx="3494885" cy="1896362"/>
            <a:chOff x="2557349" y="2716512"/>
            <a:chExt cx="3494885" cy="1896362"/>
          </a:xfrm>
        </p:grpSpPr>
        <p:sp>
          <p:nvSpPr>
            <p:cNvPr id="15" name="TextBox 14">
              <a:extLst>
                <a:ext uri="{FF2B5EF4-FFF2-40B4-BE49-F238E27FC236}">
                  <a16:creationId xmlns:a16="http://schemas.microsoft.com/office/drawing/2014/main" id="{8ABA5069-ACA9-4257-B5A5-5ADD7EA9D82D}"/>
                </a:ext>
              </a:extLst>
            </p:cNvPr>
            <p:cNvSpPr txBox="1"/>
            <p:nvPr/>
          </p:nvSpPr>
          <p:spPr>
            <a:xfrm>
              <a:off x="4799432" y="2716512"/>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ndParaRPr>
            </a:p>
          </p:txBody>
        </p:sp>
        <p:cxnSp>
          <p:nvCxnSpPr>
            <p:cNvPr id="16" name="Straight Arrow Connector 15">
              <a:extLst>
                <a:ext uri="{FF2B5EF4-FFF2-40B4-BE49-F238E27FC236}">
                  <a16:creationId xmlns:a16="http://schemas.microsoft.com/office/drawing/2014/main" id="{8EBFC12C-501D-4661-B5C6-DCE43615F4AA}"/>
                </a:ext>
              </a:extLst>
            </p:cNvPr>
            <p:cNvCxnSpPr>
              <a:cxnSpLocks/>
            </p:cNvCxnSpPr>
            <p:nvPr/>
          </p:nvCxnSpPr>
          <p:spPr>
            <a:xfrm>
              <a:off x="4045355" y="3147115"/>
              <a:ext cx="324656" cy="1465759"/>
            </a:xfrm>
            <a:prstGeom prst="straightConnector1">
              <a:avLst/>
            </a:prstGeom>
            <a:noFill/>
            <a:ln w="57150" cap="flat" cmpd="sng" algn="ctr">
              <a:solidFill>
                <a:srgbClr val="33CC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C5119999-6EF6-4042-97E8-59DFC2062676}"/>
                </a:ext>
              </a:extLst>
            </p:cNvPr>
            <p:cNvCxnSpPr>
              <a:cxnSpLocks/>
            </p:cNvCxnSpPr>
            <p:nvPr/>
          </p:nvCxnSpPr>
          <p:spPr>
            <a:xfrm flipH="1">
              <a:off x="2557349" y="3147115"/>
              <a:ext cx="729160" cy="1465759"/>
            </a:xfrm>
            <a:prstGeom prst="straightConnector1">
              <a:avLst/>
            </a:prstGeom>
            <a:noFill/>
            <a:ln w="57150" cap="flat" cmpd="sng" algn="ctr">
              <a:solidFill>
                <a:srgbClr val="33CCFF"/>
              </a:solidFill>
              <a:prstDash val="solid"/>
              <a:miter lim="800000"/>
              <a:tailEnd type="triangle"/>
            </a:ln>
            <a:effectLst/>
          </p:spPr>
        </p:cxnSp>
      </p:grpSp>
      <p:grpSp>
        <p:nvGrpSpPr>
          <p:cNvPr id="27" name="Group 26">
            <a:extLst>
              <a:ext uri="{FF2B5EF4-FFF2-40B4-BE49-F238E27FC236}">
                <a16:creationId xmlns:a16="http://schemas.microsoft.com/office/drawing/2014/main" id="{373A5657-21FD-40E9-9469-FFAFC7E3E483}"/>
              </a:ext>
            </a:extLst>
          </p:cNvPr>
          <p:cNvGrpSpPr/>
          <p:nvPr/>
        </p:nvGrpSpPr>
        <p:grpSpPr>
          <a:xfrm>
            <a:off x="6813634" y="3737939"/>
            <a:ext cx="4779395" cy="334802"/>
            <a:chOff x="6707755" y="3429001"/>
            <a:chExt cx="4779395" cy="334802"/>
          </a:xfrm>
        </p:grpSpPr>
        <p:cxnSp>
          <p:nvCxnSpPr>
            <p:cNvPr id="28" name="Straight Connector 27">
              <a:extLst>
                <a:ext uri="{FF2B5EF4-FFF2-40B4-BE49-F238E27FC236}">
                  <a16:creationId xmlns:a16="http://schemas.microsoft.com/office/drawing/2014/main" id="{20FA5855-FD69-4980-ADAE-4AB24AE5B61A}"/>
                </a:ext>
              </a:extLst>
            </p:cNvPr>
            <p:cNvCxnSpPr>
              <a:cxnSpLocks/>
            </p:cNvCxnSpPr>
            <p:nvPr/>
          </p:nvCxnSpPr>
          <p:spPr>
            <a:xfrm flipV="1">
              <a:off x="6707755" y="3429001"/>
              <a:ext cx="2455295" cy="334802"/>
            </a:xfrm>
            <a:prstGeom prst="line">
              <a:avLst/>
            </a:prstGeom>
            <a:noFill/>
            <a:ln w="38100" cap="flat" cmpd="sng" algn="ctr">
              <a:solidFill>
                <a:srgbClr val="FF0000"/>
              </a:solidFill>
              <a:prstDash val="dash"/>
              <a:miter lim="800000"/>
            </a:ln>
            <a:effectLst/>
          </p:spPr>
        </p:cxnSp>
        <p:cxnSp>
          <p:nvCxnSpPr>
            <p:cNvPr id="29" name="Straight Connector 28">
              <a:extLst>
                <a:ext uri="{FF2B5EF4-FFF2-40B4-BE49-F238E27FC236}">
                  <a16:creationId xmlns:a16="http://schemas.microsoft.com/office/drawing/2014/main" id="{8C91CE8A-6291-4073-BA30-B1FC51E1624F}"/>
                </a:ext>
              </a:extLst>
            </p:cNvPr>
            <p:cNvCxnSpPr>
              <a:cxnSpLocks/>
            </p:cNvCxnSpPr>
            <p:nvPr/>
          </p:nvCxnSpPr>
          <p:spPr>
            <a:xfrm>
              <a:off x="9163050" y="3429001"/>
              <a:ext cx="2324100" cy="334802"/>
            </a:xfrm>
            <a:prstGeom prst="line">
              <a:avLst/>
            </a:prstGeom>
            <a:noFill/>
            <a:ln w="38100" cap="flat" cmpd="sng" algn="ctr">
              <a:solidFill>
                <a:srgbClr val="FF0000"/>
              </a:solidFill>
              <a:prstDash val="dash"/>
              <a:miter lim="800000"/>
            </a:ln>
            <a:effectLst/>
          </p:spPr>
        </p:cxnSp>
      </p:grpSp>
      <p:grpSp>
        <p:nvGrpSpPr>
          <p:cNvPr id="30" name="Group 29">
            <a:extLst>
              <a:ext uri="{FF2B5EF4-FFF2-40B4-BE49-F238E27FC236}">
                <a16:creationId xmlns:a16="http://schemas.microsoft.com/office/drawing/2014/main" id="{226BC5C6-CD4F-4AD8-8EE8-20B6E3B287C2}"/>
              </a:ext>
            </a:extLst>
          </p:cNvPr>
          <p:cNvGrpSpPr/>
          <p:nvPr/>
        </p:nvGrpSpPr>
        <p:grpSpPr>
          <a:xfrm>
            <a:off x="7582696" y="2944183"/>
            <a:ext cx="4126737" cy="860430"/>
            <a:chOff x="7476817" y="2635245"/>
            <a:chExt cx="4126737" cy="860430"/>
          </a:xfrm>
        </p:grpSpPr>
        <p:sp>
          <p:nvSpPr>
            <p:cNvPr id="31" name="TextBox 30">
              <a:extLst>
                <a:ext uri="{FF2B5EF4-FFF2-40B4-BE49-F238E27FC236}">
                  <a16:creationId xmlns:a16="http://schemas.microsoft.com/office/drawing/2014/main" id="{1166C48F-0168-4585-B05E-E90E93B1B42D}"/>
                </a:ext>
              </a:extLst>
            </p:cNvPr>
            <p:cNvSpPr txBox="1"/>
            <p:nvPr/>
          </p:nvSpPr>
          <p:spPr>
            <a:xfrm>
              <a:off x="10350752" y="2635245"/>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ndParaRPr>
            </a:p>
          </p:txBody>
        </p:sp>
        <p:cxnSp>
          <p:nvCxnSpPr>
            <p:cNvPr id="32" name="Straight Arrow Connector 31">
              <a:extLst>
                <a:ext uri="{FF2B5EF4-FFF2-40B4-BE49-F238E27FC236}">
                  <a16:creationId xmlns:a16="http://schemas.microsoft.com/office/drawing/2014/main" id="{6C80A68D-0246-4512-BCC5-D802F28FC6DE}"/>
                </a:ext>
              </a:extLst>
            </p:cNvPr>
            <p:cNvCxnSpPr>
              <a:cxnSpLocks/>
            </p:cNvCxnSpPr>
            <p:nvPr/>
          </p:nvCxnSpPr>
          <p:spPr>
            <a:xfrm>
              <a:off x="9469856" y="3211150"/>
              <a:ext cx="1650320" cy="284525"/>
            </a:xfrm>
            <a:prstGeom prst="straightConnector1">
              <a:avLst/>
            </a:prstGeom>
            <a:noFill/>
            <a:ln w="57150" cap="flat" cmpd="sng" algn="ctr">
              <a:solidFill>
                <a:srgbClr val="33CCFF"/>
              </a:solidFill>
              <a:prstDash val="solid"/>
              <a:miter lim="800000"/>
              <a:tailEnd type="triangle"/>
            </a:ln>
            <a:effectLst/>
          </p:spPr>
        </p:cxnSp>
        <p:cxnSp>
          <p:nvCxnSpPr>
            <p:cNvPr id="33" name="Straight Arrow Connector 32">
              <a:extLst>
                <a:ext uri="{FF2B5EF4-FFF2-40B4-BE49-F238E27FC236}">
                  <a16:creationId xmlns:a16="http://schemas.microsoft.com/office/drawing/2014/main" id="{29B217EB-9587-4CB1-AFDB-9B1DEB999261}"/>
                </a:ext>
              </a:extLst>
            </p:cNvPr>
            <p:cNvCxnSpPr>
              <a:cxnSpLocks/>
            </p:cNvCxnSpPr>
            <p:nvPr/>
          </p:nvCxnSpPr>
          <p:spPr>
            <a:xfrm flipH="1">
              <a:off x="7476817" y="3211150"/>
              <a:ext cx="1309117" cy="174177"/>
            </a:xfrm>
            <a:prstGeom prst="straightConnector1">
              <a:avLst/>
            </a:prstGeom>
            <a:noFill/>
            <a:ln w="57150" cap="flat" cmpd="sng" algn="ctr">
              <a:solidFill>
                <a:srgbClr val="33CCFF"/>
              </a:solidFill>
              <a:prstDash val="solid"/>
              <a:miter lim="800000"/>
              <a:tailEnd type="triangle"/>
            </a:ln>
            <a:effectLst/>
          </p:spPr>
        </p:cxnSp>
      </p:grpSp>
      <p:cxnSp>
        <p:nvCxnSpPr>
          <p:cNvPr id="44" name="Straight Arrow Connector 43">
            <a:extLst>
              <a:ext uri="{FF2B5EF4-FFF2-40B4-BE49-F238E27FC236}">
                <a16:creationId xmlns:a16="http://schemas.microsoft.com/office/drawing/2014/main" id="{83E16176-E677-4E68-9570-B33C77F38110}"/>
              </a:ext>
            </a:extLst>
          </p:cNvPr>
          <p:cNvCxnSpPr>
            <a:cxnSpLocks/>
          </p:cNvCxnSpPr>
          <p:nvPr/>
        </p:nvCxnSpPr>
        <p:spPr>
          <a:xfrm flipH="1">
            <a:off x="6571689" y="2819186"/>
            <a:ext cx="2213082" cy="1163753"/>
          </a:xfrm>
          <a:prstGeom prst="straightConnector1">
            <a:avLst/>
          </a:prstGeom>
          <a:noFill/>
          <a:ln w="76200" cap="flat" cmpd="sng" algn="ctr">
            <a:solidFill>
              <a:srgbClr val="33CCFF"/>
            </a:solidFill>
            <a:prstDash val="solid"/>
            <a:miter lim="800000"/>
            <a:tailEnd type="triangle"/>
          </a:ln>
          <a:effectLst/>
        </p:spPr>
      </p:cxnSp>
      <p:sp>
        <p:nvSpPr>
          <p:cNvPr id="36" name="Rectangle 35">
            <a:extLst>
              <a:ext uri="{FF2B5EF4-FFF2-40B4-BE49-F238E27FC236}">
                <a16:creationId xmlns:a16="http://schemas.microsoft.com/office/drawing/2014/main" id="{65070985-D0A4-4A0D-B62A-9627B2EB3A13}"/>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1" name="Title 1">
            <a:extLst>
              <a:ext uri="{FF2B5EF4-FFF2-40B4-BE49-F238E27FC236}">
                <a16:creationId xmlns:a16="http://schemas.microsoft.com/office/drawing/2014/main" id="{17E8CE79-AB56-490E-95B3-B316B19B13C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Solutions</a:t>
            </a:r>
          </a:p>
        </p:txBody>
      </p:sp>
      <p:sp>
        <p:nvSpPr>
          <p:cNvPr id="42" name="Rectangle 41">
            <a:extLst>
              <a:ext uri="{FF2B5EF4-FFF2-40B4-BE49-F238E27FC236}">
                <a16:creationId xmlns:a16="http://schemas.microsoft.com/office/drawing/2014/main" id="{1A8D8195-9EF0-4819-9C94-E301FADD87B4}"/>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3" name="Rectangle 42">
            <a:extLst>
              <a:ext uri="{FF2B5EF4-FFF2-40B4-BE49-F238E27FC236}">
                <a16:creationId xmlns:a16="http://schemas.microsoft.com/office/drawing/2014/main" id="{7E423C40-B1D4-44BD-97D8-11643C20D2A8}"/>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5" name="Rectangle 44">
            <a:extLst>
              <a:ext uri="{FF2B5EF4-FFF2-40B4-BE49-F238E27FC236}">
                <a16:creationId xmlns:a16="http://schemas.microsoft.com/office/drawing/2014/main" id="{4CE96CD1-C329-4443-A3DB-30EE92E337DF}"/>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46" name="Picture 2">
            <a:extLst>
              <a:ext uri="{FF2B5EF4-FFF2-40B4-BE49-F238E27FC236}">
                <a16:creationId xmlns:a16="http://schemas.microsoft.com/office/drawing/2014/main" id="{1498B7C4-B72F-4A7B-8A85-05A5B2F840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037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3" y="1301195"/>
            <a:ext cx="12136801" cy="4438216"/>
          </a:xfrm>
        </p:spPr>
        <p:txBody>
          <a:bodyPr vert="horz" lIns="91440" tIns="45720" rIns="91440" bIns="45720" rtlCol="0" anchor="t">
            <a:normAutofit/>
          </a:bodyPr>
          <a:lstStyle/>
          <a:p>
            <a:r>
              <a:rPr lang="en-US" sz="3200" dirty="0">
                <a:cs typeface="Calibri"/>
              </a:rPr>
              <a:t>How to budget DGLVR funds</a:t>
            </a:r>
          </a:p>
          <a:p>
            <a:pPr lvl="1"/>
            <a:r>
              <a:rPr lang="en-US" sz="2800" dirty="0">
                <a:solidFill>
                  <a:prstClr val="black"/>
                </a:solidFill>
                <a:ea typeface="Times New Roman"/>
              </a:rPr>
              <a:t>Use budgeting tool in quarterly report</a:t>
            </a:r>
          </a:p>
          <a:p>
            <a:pPr lvl="1"/>
            <a:r>
              <a:rPr lang="en-US" sz="2800" dirty="0">
                <a:solidFill>
                  <a:prstClr val="black"/>
                </a:solidFill>
                <a:ea typeface="Times New Roman"/>
              </a:rPr>
              <a:t>Revisit regularly or at least once a year</a:t>
            </a:r>
          </a:p>
          <a:p>
            <a:pPr lvl="1"/>
            <a:r>
              <a:rPr lang="en-US" sz="2800" dirty="0">
                <a:solidFill>
                  <a:prstClr val="black"/>
                </a:solidFill>
                <a:ea typeface="Times New Roman"/>
              </a:rPr>
              <a:t>Reach out to SCC for assistance</a:t>
            </a:r>
          </a:p>
          <a:p>
            <a:pPr lvl="2"/>
            <a:endParaRPr lang="en-US" sz="2400" dirty="0">
              <a:solidFill>
                <a:prstClr val="black"/>
              </a:solidFill>
              <a:ea typeface="Times New Roman"/>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9719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9408463" cy="4727559"/>
          </a:xfrm>
        </p:spPr>
        <p:txBody>
          <a:bodyPr vert="horz" lIns="91440" tIns="45720" rIns="91440" bIns="45720" rtlCol="0" anchor="t">
            <a:normAutofit/>
          </a:bodyPr>
          <a:lstStyle/>
          <a:p>
            <a:r>
              <a:rPr lang="en-US" sz="3200" dirty="0">
                <a:cs typeface="Calibri"/>
              </a:rPr>
              <a:t>How to stay on track with spending requirements</a:t>
            </a:r>
          </a:p>
          <a:p>
            <a:pPr lvl="1"/>
            <a:r>
              <a:rPr lang="en-US" sz="2800" dirty="0">
                <a:cs typeface="Calibri"/>
              </a:rPr>
              <a:t>Budget well so you don’t have extra money leftover</a:t>
            </a:r>
          </a:p>
          <a:p>
            <a:pPr lvl="1"/>
            <a:r>
              <a:rPr lang="en-US" sz="2800" dirty="0">
                <a:cs typeface="Calibri"/>
              </a:rPr>
              <a:t>Treat the program like you have 1 year to spend money instead of 2</a:t>
            </a:r>
          </a:p>
          <a:p>
            <a:pPr lvl="1"/>
            <a:r>
              <a:rPr lang="en-US" sz="2800" dirty="0">
                <a:cs typeface="Calibri"/>
              </a:rPr>
              <a:t>Be up front with program participants about the required timelines</a:t>
            </a:r>
          </a:p>
          <a:p>
            <a:pPr lvl="1"/>
            <a:r>
              <a:rPr lang="en-US" sz="2800" dirty="0">
                <a:cs typeface="Calibri"/>
              </a:rPr>
              <a:t>Fund projects that can be completed in the allotted time</a:t>
            </a:r>
          </a:p>
          <a:p>
            <a:pPr lvl="1"/>
            <a:r>
              <a:rPr lang="en-US" sz="2800" dirty="0">
                <a:cs typeface="Calibri"/>
              </a:rPr>
              <a:t>Fund a variety of project types</a:t>
            </a:r>
          </a:p>
          <a:p>
            <a:pPr lvl="1"/>
            <a:r>
              <a:rPr lang="en-US" sz="2800" dirty="0">
                <a:cs typeface="Calibri"/>
              </a:rPr>
              <a:t>If anything comes in underbudget, reallocate that funding ASAP</a:t>
            </a:r>
          </a:p>
          <a:p>
            <a:pPr lvl="1"/>
            <a:endParaRPr lang="en-US" sz="2800" dirty="0">
              <a:cs typeface="Calibri"/>
            </a:endParaRP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5791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dirty="0">
                <a:cs typeface="Calibri"/>
              </a:rPr>
              <a:t>What do you consider “spent”?</a:t>
            </a:r>
          </a:p>
          <a:p>
            <a:pPr lvl="1"/>
            <a:r>
              <a:rPr lang="en-US" sz="2800" dirty="0">
                <a:solidFill>
                  <a:prstClr val="black"/>
                </a:solidFill>
                <a:ea typeface="Times New Roman"/>
              </a:rPr>
              <a:t>For DGLVR Program: </a:t>
            </a:r>
            <a:r>
              <a:rPr lang="en-US" sz="2800" b="1" u="sng" dirty="0">
                <a:solidFill>
                  <a:prstClr val="black"/>
                </a:solidFill>
                <a:ea typeface="Times New Roman"/>
              </a:rPr>
              <a:t>when DGLVR Funds leave your Program account</a:t>
            </a:r>
          </a:p>
          <a:p>
            <a:pPr lvl="2">
              <a:spcBef>
                <a:spcPts val="0"/>
              </a:spcBef>
            </a:pPr>
            <a:r>
              <a:rPr lang="en-US" sz="2800" dirty="0">
                <a:solidFill>
                  <a:prstClr val="black"/>
                </a:solidFill>
                <a:ea typeface="Times New Roman"/>
              </a:rPr>
              <a:t>An admin/</a:t>
            </a:r>
            <a:r>
              <a:rPr lang="en-US" sz="2800" dirty="0" err="1">
                <a:solidFill>
                  <a:prstClr val="black"/>
                </a:solidFill>
                <a:ea typeface="Times New Roman"/>
              </a:rPr>
              <a:t>edu</a:t>
            </a:r>
            <a:r>
              <a:rPr lang="en-US" sz="2800" dirty="0">
                <a:solidFill>
                  <a:prstClr val="black"/>
                </a:solidFill>
                <a:ea typeface="Times New Roman"/>
              </a:rPr>
              <a:t> expense has been paid with Program funds and reported in quarterly report</a:t>
            </a:r>
          </a:p>
          <a:p>
            <a:pPr lvl="2">
              <a:spcBef>
                <a:spcPts val="0"/>
              </a:spcBef>
            </a:pPr>
            <a:r>
              <a:rPr lang="en-US" sz="2800" dirty="0">
                <a:solidFill>
                  <a:prstClr val="black"/>
                </a:solidFill>
                <a:ea typeface="Times New Roman"/>
              </a:rPr>
              <a:t>A check has been written to the grant recipient and entered in GIS</a:t>
            </a:r>
          </a:p>
          <a:p>
            <a:pPr lvl="2">
              <a:spcBef>
                <a:spcPts val="0"/>
              </a:spcBef>
            </a:pPr>
            <a:r>
              <a:rPr lang="en-US" sz="2800" dirty="0">
                <a:solidFill>
                  <a:prstClr val="black"/>
                </a:solidFill>
                <a:ea typeface="Times New Roman"/>
              </a:rPr>
              <a:t>Advances, partial payments, final payments</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3549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5"/>
            <a:ext cx="9521937" cy="4438216"/>
          </a:xfrm>
        </p:spPr>
        <p:txBody>
          <a:bodyPr vert="horz" lIns="91440" tIns="45720" rIns="91440" bIns="45720" rtlCol="0" anchor="t">
            <a:normAutofit/>
          </a:bodyPr>
          <a:lstStyle/>
          <a:p>
            <a:r>
              <a:rPr lang="en-US" sz="3200" dirty="0">
                <a:cs typeface="Calibri"/>
              </a:rPr>
              <a:t>How do I know what my spending requirements are?</a:t>
            </a:r>
          </a:p>
          <a:p>
            <a:pPr lvl="1"/>
            <a:r>
              <a:rPr lang="en-US" sz="3200" dirty="0">
                <a:solidFill>
                  <a:prstClr val="black"/>
                </a:solidFill>
                <a:ea typeface="Times New Roman"/>
              </a:rPr>
              <a:t>GIS</a:t>
            </a:r>
          </a:p>
          <a:p>
            <a:pPr lvl="1"/>
            <a:r>
              <a:rPr lang="en-US" sz="3200" dirty="0">
                <a:solidFill>
                  <a:prstClr val="black"/>
                </a:solidFill>
                <a:ea typeface="Times New Roman"/>
              </a:rPr>
              <a:t>2-year spending requirements tracked in Annual Summary Report</a:t>
            </a:r>
          </a:p>
          <a:p>
            <a:pPr lvl="1"/>
            <a:r>
              <a:rPr lang="en-US" sz="3200" dirty="0">
                <a:solidFill>
                  <a:prstClr val="black"/>
                </a:solidFill>
                <a:ea typeface="Times New Roman"/>
              </a:rPr>
              <a:t>5-year spending tracked in Quarterly Report </a:t>
            </a:r>
          </a:p>
          <a:p>
            <a:pPr lvl="2"/>
            <a:r>
              <a:rPr lang="en-US" sz="2800" dirty="0">
                <a:solidFill>
                  <a:prstClr val="black"/>
                </a:solidFill>
                <a:ea typeface="Times New Roman"/>
              </a:rPr>
              <a:t>Only in the fiscal year following the end of a 5-year agreement</a:t>
            </a:r>
          </a:p>
          <a:p>
            <a:pPr lvl="1"/>
            <a:endParaRPr lang="en-US" sz="3200" dirty="0">
              <a:cs typeface="Calibri"/>
            </a:endParaRPr>
          </a:p>
          <a:p>
            <a:pPr lvl="1"/>
            <a:endParaRPr lang="en-US" sz="2800" dirty="0">
              <a:cs typeface="Calibri"/>
            </a:endParaRPr>
          </a:p>
          <a:p>
            <a:pPr lvl="1"/>
            <a:endParaRPr lang="en-US" sz="2800" dirty="0">
              <a:cs typeface="Calibri"/>
            </a:endParaRPr>
          </a:p>
          <a:p>
            <a:endParaRPr lang="en-US" sz="28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799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Budgeting and Spending Requirements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0233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Program Overview</a:t>
            </a:r>
          </a:p>
          <a:p>
            <a:r>
              <a:rPr lang="en-US" sz="3600" dirty="0"/>
              <a:t>DGLVR Policy and Tracking Funds</a:t>
            </a:r>
          </a:p>
          <a:p>
            <a:r>
              <a:rPr lang="en-US" sz="3600" dirty="0"/>
              <a:t>Documenting DGLVR Funds</a:t>
            </a:r>
          </a:p>
          <a:p>
            <a:r>
              <a:rPr lang="en-US" sz="3600" dirty="0"/>
              <a:t>Reconciling Accounts</a:t>
            </a:r>
          </a:p>
          <a:p>
            <a:r>
              <a:rPr lang="en-US" sz="3600" dirty="0"/>
              <a:t>Budgeting and Spending Requirements</a:t>
            </a:r>
          </a:p>
          <a:p>
            <a:pPr marL="0" indent="0" algn="ctr">
              <a:buNone/>
            </a:pPr>
            <a:r>
              <a:rPr lang="en-US" sz="8000" b="1" dirty="0"/>
              <a:t>What’s Next?</a:t>
            </a:r>
          </a:p>
          <a:p>
            <a:endParaRPr lang="en-US" sz="3200" dirty="0">
              <a:highlight>
                <a:srgbClr val="FFFF00"/>
              </a:highlight>
              <a:cs typeface="Calibri"/>
            </a:endParaRPr>
          </a:p>
          <a:p>
            <a:endParaRPr lang="en-US" sz="2800" dirty="0">
              <a:highlight>
                <a:srgbClr val="FFFF00"/>
              </a:highlight>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03886548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600" b="1" dirty="0">
                <a:cs typeface="Calibri"/>
              </a:rPr>
              <a:t>Apply what you’ve learned</a:t>
            </a:r>
          </a:p>
          <a:p>
            <a:pPr lvl="1"/>
            <a:r>
              <a:rPr lang="en-US" sz="3200" dirty="0">
                <a:cs typeface="Calibri"/>
              </a:rPr>
              <a:t>Conservation Districts can update their financial tracking, reporting, and usage at any time!</a:t>
            </a:r>
          </a:p>
          <a:p>
            <a:pPr lvl="1"/>
            <a:r>
              <a:rPr lang="en-US" sz="3200" dirty="0">
                <a:cs typeface="Calibri"/>
              </a:rPr>
              <a:t>If you have questions or would like more detail on anything mentioned today, don’t hesitate to reach out.</a:t>
            </a:r>
          </a:p>
          <a:p>
            <a:pPr lvl="1"/>
            <a:r>
              <a:rPr lang="en-US" sz="3200" dirty="0">
                <a:cs typeface="Calibri"/>
              </a:rPr>
              <a:t>Prepare for your next quarterly report and QAQC</a:t>
            </a:r>
          </a:p>
          <a:p>
            <a:pPr lvl="1"/>
            <a:r>
              <a:rPr lang="en-US" sz="3200" dirty="0">
                <a:cs typeface="Calibri"/>
              </a:rPr>
              <a:t>Share suggestions for improving this training</a:t>
            </a:r>
          </a:p>
          <a:p>
            <a:pPr lvl="2"/>
            <a:r>
              <a:rPr lang="en-US" sz="2800" dirty="0">
                <a:cs typeface="Calibri"/>
                <a:hlinkClick r:id="rId2"/>
              </a:rPr>
              <a:t>shlaw@pa</a:t>
            </a:r>
            <a:r>
              <a:rPr lang="en-US" sz="2800">
                <a:cs typeface="Calibri"/>
                <a:hlinkClick r:id="rId2"/>
              </a:rPr>
              <a:t>.gov</a:t>
            </a:r>
            <a:r>
              <a:rPr lang="en-US" sz="2800">
                <a:cs typeface="Calibri"/>
              </a:rPr>
              <a:t> </a:t>
            </a:r>
            <a:endParaRPr lang="en-US" sz="28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Financial wrap up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1782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600" b="1" dirty="0">
                <a:cs typeface="Calibri"/>
              </a:rPr>
              <a:t>QAQC Financial Review</a:t>
            </a:r>
          </a:p>
          <a:p>
            <a:pPr lvl="1"/>
            <a:r>
              <a:rPr lang="en-US" sz="3200" dirty="0">
                <a:cs typeface="Calibri"/>
              </a:rPr>
              <a:t>Primarily conducted remotely</a:t>
            </a:r>
          </a:p>
          <a:p>
            <a:pPr lvl="1"/>
            <a:r>
              <a:rPr lang="en-US" sz="3200" dirty="0">
                <a:cs typeface="Calibri"/>
              </a:rPr>
              <a:t>Financial documentation is provided to SCC electronically</a:t>
            </a:r>
          </a:p>
          <a:p>
            <a:pPr lvl="1"/>
            <a:r>
              <a:rPr lang="en-US" sz="3200" dirty="0">
                <a:cs typeface="Calibri"/>
              </a:rPr>
              <a:t>SCC checks:</a:t>
            </a:r>
          </a:p>
          <a:p>
            <a:pPr lvl="2"/>
            <a:r>
              <a:rPr lang="en-US" sz="3200" dirty="0">
                <a:cs typeface="Calibri"/>
              </a:rPr>
              <a:t>That documentation matches quarterly reports </a:t>
            </a:r>
          </a:p>
          <a:p>
            <a:pPr lvl="2"/>
            <a:r>
              <a:rPr lang="en-US" sz="3200" dirty="0">
                <a:cs typeface="Calibri"/>
              </a:rPr>
              <a:t>That funds were spent on eligible expenses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QAQC Process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1" name="Picture 10">
            <a:extLst>
              <a:ext uri="{FF2B5EF4-FFF2-40B4-BE49-F238E27FC236}">
                <a16:creationId xmlns:a16="http://schemas.microsoft.com/office/drawing/2014/main" id="{6AAC937F-C18E-4CD6-9C64-1FEC6BEF26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0942" y="3804747"/>
            <a:ext cx="2940366" cy="2130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AB705D2F-6859-48E6-9FBC-D796D9F2AC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2375" y="1735972"/>
            <a:ext cx="3417500" cy="176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85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10166606" cy="4438216"/>
          </a:xfrm>
        </p:spPr>
        <p:txBody>
          <a:bodyPr vert="horz" lIns="91440" tIns="45720" rIns="91440" bIns="45720" rtlCol="0" anchor="t">
            <a:normAutofit fontScale="85000" lnSpcReduction="10000"/>
          </a:bodyPr>
          <a:lstStyle/>
          <a:p>
            <a:r>
              <a:rPr lang="en-US" sz="3600" dirty="0">
                <a:cs typeface="Calibri"/>
              </a:rPr>
              <a:t>SCC will request information to be provided before the visit:</a:t>
            </a:r>
          </a:p>
          <a:p>
            <a:r>
              <a:rPr lang="en-US" b="1" dirty="0"/>
              <a:t>Documentation of all DGR and LVR </a:t>
            </a:r>
            <a:r>
              <a:rPr lang="en-US" b="1" u="sng" dirty="0"/>
              <a:t>income and expenses</a:t>
            </a:r>
            <a:r>
              <a:rPr lang="en-US" b="1" dirty="0"/>
              <a:t> reported in the 4 most recent quarterly reports. </a:t>
            </a:r>
            <a:endParaRPr lang="en-US" dirty="0"/>
          </a:p>
          <a:p>
            <a:r>
              <a:rPr lang="en-US" b="1" dirty="0"/>
              <a:t>Documentation that each </a:t>
            </a:r>
            <a:r>
              <a:rPr lang="en-US" b="1" u="sng" dirty="0"/>
              <a:t>admin and education expense</a:t>
            </a:r>
            <a:r>
              <a:rPr lang="en-US" b="1" dirty="0"/>
              <a:t> in this timeframe is eligible.</a:t>
            </a:r>
            <a:endParaRPr lang="en-US" sz="3200" dirty="0"/>
          </a:p>
          <a:p>
            <a:pPr lvl="1"/>
            <a:r>
              <a:rPr lang="en-US" dirty="0"/>
              <a:t>Often includes staff timesheets, vehicle mileage log, and receipts/invoices as needed.</a:t>
            </a:r>
            <a:endParaRPr lang="en-US" sz="2600" dirty="0"/>
          </a:p>
          <a:p>
            <a:r>
              <a:rPr lang="en-US" b="1" dirty="0"/>
              <a:t>Bank statement(s) showing the DGR and LVR account balances at the end of the most recently completed quarter.</a:t>
            </a:r>
            <a:endParaRPr lang="en-US" sz="3200" dirty="0"/>
          </a:p>
          <a:p>
            <a:pPr lvl="1"/>
            <a:r>
              <a:rPr lang="en-US" dirty="0"/>
              <a:t>12/31/2023, 3/31/2024, 6/30/2024, or 9/30/2024</a:t>
            </a:r>
            <a:endParaRPr lang="en-US" sz="2600" dirty="0"/>
          </a:p>
          <a:p>
            <a:r>
              <a:rPr lang="en-US" b="1" dirty="0"/>
              <a:t>A list of all cost allocation methods (CAM) used to determine eligible DGLVR admin and </a:t>
            </a:r>
            <a:r>
              <a:rPr lang="en-US" b="1" dirty="0" err="1"/>
              <a:t>edu</a:t>
            </a:r>
            <a:r>
              <a:rPr lang="en-US" b="1" dirty="0"/>
              <a:t> expenses and an explanation of how each cost allocation method was determined/developed.</a:t>
            </a:r>
            <a:endParaRPr lang="en-US" sz="3200"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Financial Review</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694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5010095" cy="4860371"/>
          </a:xfrm>
        </p:spPr>
        <p:txBody>
          <a:bodyPr vert="horz" lIns="91440" tIns="45720" rIns="91440" bIns="45720" rtlCol="0" anchor="t">
            <a:normAutofit/>
          </a:bodyPr>
          <a:lstStyle/>
          <a:p>
            <a:pPr lvl="1"/>
            <a:r>
              <a:rPr lang="en-US" sz="3600" dirty="0">
                <a:cs typeface="Calibri"/>
              </a:rPr>
              <a:t>Website</a:t>
            </a:r>
            <a:endParaRPr lang="en-US" sz="3200" dirty="0">
              <a:cs typeface="Calibri"/>
            </a:endParaRPr>
          </a:p>
          <a:p>
            <a:pPr marL="457200" lvl="1" indent="0">
              <a:buNone/>
            </a:pPr>
            <a:r>
              <a:rPr lang="en-US" sz="3200" dirty="0">
                <a:cs typeface="Calibri"/>
                <a:hlinkClick r:id="rId2"/>
              </a:rPr>
              <a:t>https://dirtandgravel.psu.edu/pa-program-resources/qa-qc/</a:t>
            </a:r>
            <a:r>
              <a:rPr lang="en-US" sz="3200" dirty="0">
                <a:cs typeface="Calibri"/>
              </a:rPr>
              <a:t> </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QAQC Resources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3960C4F3-9519-4981-87F0-2E3933F385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5926" y="1200090"/>
            <a:ext cx="6614351" cy="4896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93EAB6C0-8755-4BFD-9835-2AD707020458}"/>
              </a:ext>
            </a:extLst>
          </p:cNvPr>
          <p:cNvSpPr/>
          <p:nvPr/>
        </p:nvSpPr>
        <p:spPr>
          <a:xfrm>
            <a:off x="6207230" y="1671925"/>
            <a:ext cx="1636295" cy="352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EC2638-C7CE-4769-B808-FE48857750D8}"/>
              </a:ext>
            </a:extLst>
          </p:cNvPr>
          <p:cNvSpPr/>
          <p:nvPr/>
        </p:nvSpPr>
        <p:spPr>
          <a:xfrm>
            <a:off x="5468587" y="2668800"/>
            <a:ext cx="1254826" cy="352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14849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10166606" cy="4438216"/>
          </a:xfrm>
        </p:spPr>
        <p:txBody>
          <a:bodyPr vert="horz" lIns="91440" tIns="45720" rIns="91440" bIns="45720" rtlCol="0" anchor="t">
            <a:normAutofit/>
          </a:bodyPr>
          <a:lstStyle/>
          <a:p>
            <a:pPr marL="0" indent="0">
              <a:buNone/>
            </a:pPr>
            <a:r>
              <a:rPr lang="en-US" sz="3600" dirty="0">
                <a:cs typeface="Calibri"/>
              </a:rPr>
              <a:t>How to make sure your conservation district does well on the financial portion of your QAQC:</a:t>
            </a:r>
          </a:p>
          <a:p>
            <a:endParaRPr lang="en-US" sz="3600" b="1" dirty="0">
              <a:cs typeface="Calibri"/>
            </a:endParaRPr>
          </a:p>
          <a:p>
            <a:pPr marL="0" indent="0" algn="ctr">
              <a:buNone/>
            </a:pPr>
            <a:r>
              <a:rPr lang="en-US" sz="4800" b="1" dirty="0">
                <a:cs typeface="Calibri"/>
              </a:rPr>
              <a:t>Follow the guidance in this training!</a:t>
            </a: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754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Financial QAQC Review</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3017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FA884A-6732-4B3A-9E3C-82DC4851738E}"/>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8" name="Title 1">
            <a:extLst>
              <a:ext uri="{FF2B5EF4-FFF2-40B4-BE49-F238E27FC236}">
                <a16:creationId xmlns:a16="http://schemas.microsoft.com/office/drawing/2014/main" id="{1A0BDA08-453E-4E2C-A6BE-DF3149EB2F3D}"/>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Solutions</a:t>
            </a:r>
          </a:p>
        </p:txBody>
      </p:sp>
      <p:sp>
        <p:nvSpPr>
          <p:cNvPr id="9" name="Rectangle 8">
            <a:extLst>
              <a:ext uri="{FF2B5EF4-FFF2-40B4-BE49-F238E27FC236}">
                <a16:creationId xmlns:a16="http://schemas.microsoft.com/office/drawing/2014/main" id="{D8E10F1C-D267-4E4B-9945-80D192A95D88}"/>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B48B018A-1094-4F31-BA15-71CD565A36F8}"/>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A15D57EC-08A6-4D57-96D1-69C2D1ECBEB2}"/>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12" name="Picture 2">
            <a:extLst>
              <a:ext uri="{FF2B5EF4-FFF2-40B4-BE49-F238E27FC236}">
                <a16:creationId xmlns:a16="http://schemas.microsoft.com/office/drawing/2014/main" id="{2519E3FE-5E59-4764-99E2-82FB74F0A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21" name="Picture 20" descr="A machine on the road&#10;&#10;Description automatically generated with medium confidence">
            <a:extLst>
              <a:ext uri="{FF2B5EF4-FFF2-40B4-BE49-F238E27FC236}">
                <a16:creationId xmlns:a16="http://schemas.microsoft.com/office/drawing/2014/main" id="{B7207B97-8FC4-41CA-83D5-B3721E64BC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79774"/>
            <a:ext cx="6393446" cy="4795085"/>
          </a:xfrm>
          <a:prstGeom prst="rect">
            <a:avLst/>
          </a:prstGeom>
        </p:spPr>
      </p:pic>
      <p:pic>
        <p:nvPicPr>
          <p:cNvPr id="6" name="Picture 5" descr="A picture containing ground, outdoor, nature, rock&#10;&#10;Description automatically generated">
            <a:extLst>
              <a:ext uri="{FF2B5EF4-FFF2-40B4-BE49-F238E27FC236}">
                <a16:creationId xmlns:a16="http://schemas.microsoft.com/office/drawing/2014/main" id="{2644AAC8-49AC-4730-AB5E-8B47DC4EA0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39023" y="1179774"/>
            <a:ext cx="5652977" cy="4795085"/>
          </a:xfrm>
          <a:prstGeom prst="rect">
            <a:avLst/>
          </a:prstGeom>
        </p:spPr>
      </p:pic>
    </p:spTree>
    <p:extLst>
      <p:ext uri="{BB962C8B-B14F-4D97-AF65-F5344CB8AC3E}">
        <p14:creationId xmlns:p14="http://schemas.microsoft.com/office/powerpoint/2010/main" val="35190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FA884A-6732-4B3A-9E3C-82DC4851738E}"/>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8" name="Title 1">
            <a:extLst>
              <a:ext uri="{FF2B5EF4-FFF2-40B4-BE49-F238E27FC236}">
                <a16:creationId xmlns:a16="http://schemas.microsoft.com/office/drawing/2014/main" id="{1A0BDA08-453E-4E2C-A6BE-DF3149EB2F3D}"/>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Solutions</a:t>
            </a:r>
          </a:p>
        </p:txBody>
      </p:sp>
      <p:sp>
        <p:nvSpPr>
          <p:cNvPr id="9" name="Rectangle 8">
            <a:extLst>
              <a:ext uri="{FF2B5EF4-FFF2-40B4-BE49-F238E27FC236}">
                <a16:creationId xmlns:a16="http://schemas.microsoft.com/office/drawing/2014/main" id="{D8E10F1C-D267-4E4B-9945-80D192A95D88}"/>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B48B018A-1094-4F31-BA15-71CD565A36F8}"/>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A15D57EC-08A6-4D57-96D1-69C2D1ECBEB2}"/>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12" name="Picture 2">
            <a:extLst>
              <a:ext uri="{FF2B5EF4-FFF2-40B4-BE49-F238E27FC236}">
                <a16:creationId xmlns:a16="http://schemas.microsoft.com/office/drawing/2014/main" id="{2519E3FE-5E59-4764-99E2-82FB74F0A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3" name="Picture 12" descr="A picture containing outdoor, ground, grass, hydrant&#10;&#10;Description automatically generated">
            <a:extLst>
              <a:ext uri="{FF2B5EF4-FFF2-40B4-BE49-F238E27FC236}">
                <a16:creationId xmlns:a16="http://schemas.microsoft.com/office/drawing/2014/main" id="{F6290244-D179-4EAC-9112-0EF54CA14E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0634" y="1187716"/>
            <a:ext cx="6574399" cy="4930799"/>
          </a:xfrm>
          <a:prstGeom prst="rect">
            <a:avLst/>
          </a:prstGeom>
        </p:spPr>
      </p:pic>
    </p:spTree>
    <p:extLst>
      <p:ext uri="{BB962C8B-B14F-4D97-AF65-F5344CB8AC3E}">
        <p14:creationId xmlns:p14="http://schemas.microsoft.com/office/powerpoint/2010/main" val="125662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FA884A-6732-4B3A-9E3C-82DC4851738E}"/>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8" name="Title 1">
            <a:extLst>
              <a:ext uri="{FF2B5EF4-FFF2-40B4-BE49-F238E27FC236}">
                <a16:creationId xmlns:a16="http://schemas.microsoft.com/office/drawing/2014/main" id="{1A0BDA08-453E-4E2C-A6BE-DF3149EB2F3D}"/>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Solutions</a:t>
            </a:r>
          </a:p>
        </p:txBody>
      </p:sp>
      <p:sp>
        <p:nvSpPr>
          <p:cNvPr id="9" name="Rectangle 8">
            <a:extLst>
              <a:ext uri="{FF2B5EF4-FFF2-40B4-BE49-F238E27FC236}">
                <a16:creationId xmlns:a16="http://schemas.microsoft.com/office/drawing/2014/main" id="{D8E10F1C-D267-4E4B-9945-80D192A95D88}"/>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B48B018A-1094-4F31-BA15-71CD565A36F8}"/>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A15D57EC-08A6-4D57-96D1-69C2D1ECBEB2}"/>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12" name="Picture 2">
            <a:extLst>
              <a:ext uri="{FF2B5EF4-FFF2-40B4-BE49-F238E27FC236}">
                <a16:creationId xmlns:a16="http://schemas.microsoft.com/office/drawing/2014/main" id="{2519E3FE-5E59-4764-99E2-82FB74F0A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4" name="Picture 13">
            <a:extLst>
              <a:ext uri="{FF2B5EF4-FFF2-40B4-BE49-F238E27FC236}">
                <a16:creationId xmlns:a16="http://schemas.microsoft.com/office/drawing/2014/main" id="{9C241BE9-86E8-47FD-B486-9539FB1DBA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082" y="1278751"/>
            <a:ext cx="8000572" cy="4748728"/>
          </a:xfrm>
          <a:prstGeom prst="rect">
            <a:avLst/>
          </a:prstGeom>
        </p:spPr>
      </p:pic>
    </p:spTree>
    <p:extLst>
      <p:ext uri="{BB962C8B-B14F-4D97-AF65-F5344CB8AC3E}">
        <p14:creationId xmlns:p14="http://schemas.microsoft.com/office/powerpoint/2010/main" val="219263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3" y="1383353"/>
            <a:ext cx="10506941" cy="4661189"/>
          </a:xfrm>
        </p:spPr>
        <p:txBody>
          <a:bodyPr vert="horz" lIns="91440" tIns="45720" rIns="91440" bIns="45720" rtlCol="0" anchor="t">
            <a:normAutofit/>
          </a:bodyPr>
          <a:lstStyle/>
          <a:p>
            <a:r>
              <a:rPr lang="en-US" dirty="0">
                <a:cs typeface="Calibri"/>
              </a:rPr>
              <a:t>The DGLVR Program was created to fund environmentally sensitive road maintenance</a:t>
            </a:r>
          </a:p>
          <a:p>
            <a:r>
              <a:rPr lang="en-US" dirty="0">
                <a:cs typeface="Calibri"/>
              </a:rPr>
              <a:t>Public roads owned by state or local public entities</a:t>
            </a:r>
          </a:p>
          <a:p>
            <a:pPr lvl="1"/>
            <a:r>
              <a:rPr lang="en-US" dirty="0">
                <a:cs typeface="Calibri"/>
              </a:rPr>
              <a:t>Mostly townships</a:t>
            </a:r>
          </a:p>
          <a:p>
            <a:r>
              <a:rPr lang="en-US" dirty="0">
                <a:cs typeface="Calibri"/>
              </a:rPr>
              <a:t>DGLVR funding is managed by the State Conservation Commission and allocated to county conservation districts</a:t>
            </a:r>
          </a:p>
          <a:p>
            <a:r>
              <a:rPr lang="en-US" dirty="0">
                <a:cs typeface="Calibri"/>
              </a:rPr>
              <a:t>Road owners apply to their county conservation district for grant funds </a:t>
            </a:r>
          </a:p>
          <a:p>
            <a:pPr marL="0" indent="0">
              <a:buNone/>
            </a:pPr>
            <a:endParaRPr lang="en-US" dirty="0">
              <a:cs typeface="Calibri"/>
            </a:endParaRPr>
          </a:p>
          <a:p>
            <a:endParaRPr lang="en-US"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24</a:t>
            </a:fld>
            <a:endParaRPr lang="en-US"/>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DGLVR Program</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7"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09692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Program Overview</a:t>
            </a:r>
          </a:p>
          <a:p>
            <a:r>
              <a:rPr lang="en-US" sz="3600" b="1" u="sng" dirty="0"/>
              <a:t>DGLVR Policy and Tracking Funds</a:t>
            </a:r>
          </a:p>
          <a:p>
            <a:r>
              <a:rPr lang="en-US" sz="3600" dirty="0"/>
              <a:t>Documenting DGLVR Funds</a:t>
            </a:r>
          </a:p>
          <a:p>
            <a:r>
              <a:rPr lang="en-US" sz="3600" dirty="0"/>
              <a:t>Reconciling Accounts</a:t>
            </a:r>
          </a:p>
          <a:p>
            <a:r>
              <a:rPr lang="en-US" sz="3600" dirty="0"/>
              <a:t>Budgeting and Spending Requirements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77342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9400" y="440872"/>
            <a:ext cx="5003800" cy="5791200"/>
          </a:xfrm>
        </p:spPr>
        <p:txBody>
          <a:bodyPr>
            <a:normAutofit lnSpcReduction="10000"/>
          </a:bodyPr>
          <a:lstStyle/>
          <a:p>
            <a:pPr marL="0" indent="0">
              <a:buNone/>
            </a:pPr>
            <a:r>
              <a:rPr lang="en-US" sz="2000" b="1" u="sng" dirty="0">
                <a:solidFill>
                  <a:srgbClr val="FF0000"/>
                </a:solidFill>
              </a:rPr>
              <a:t>DGLVR Administrative Manual</a:t>
            </a:r>
          </a:p>
          <a:p>
            <a:pPr marL="0" indent="0">
              <a:buNone/>
            </a:pPr>
            <a:r>
              <a:rPr lang="en-US" sz="2000" b="1" dirty="0">
                <a:solidFill>
                  <a:srgbClr val="FF0000"/>
                </a:solidFill>
              </a:rPr>
              <a:t>Approved by SCC 5/10/22</a:t>
            </a:r>
          </a:p>
          <a:p>
            <a:pPr marL="0" indent="0">
              <a:buNone/>
            </a:pPr>
            <a:r>
              <a:rPr lang="en-US" sz="2000" b="1" dirty="0">
                <a:solidFill>
                  <a:srgbClr val="FF0000"/>
                </a:solidFill>
              </a:rPr>
              <a:t>Revised May 2023 (DSA spec update)</a:t>
            </a:r>
          </a:p>
          <a:p>
            <a:pPr marL="514350" indent="-514350">
              <a:buFont typeface="+mj-lt"/>
              <a:buAutoNum type="arabicParenR"/>
            </a:pPr>
            <a:r>
              <a:rPr lang="en-US" sz="2400" dirty="0"/>
              <a:t>Introduction</a:t>
            </a:r>
          </a:p>
          <a:p>
            <a:pPr marL="514350" indent="-514350">
              <a:buFont typeface="+mj-lt"/>
              <a:buAutoNum type="arabicParenR"/>
            </a:pPr>
            <a:r>
              <a:rPr lang="en-US" sz="2400" dirty="0"/>
              <a:t>SCC Role</a:t>
            </a:r>
          </a:p>
          <a:p>
            <a:pPr marL="514350" indent="-514350">
              <a:buFont typeface="+mj-lt"/>
              <a:buAutoNum type="arabicParenR"/>
            </a:pPr>
            <a:r>
              <a:rPr lang="en-US" sz="2400" dirty="0"/>
              <a:t>Conservation District Role</a:t>
            </a:r>
          </a:p>
          <a:p>
            <a:pPr marL="514350" indent="-514350">
              <a:buFont typeface="+mj-lt"/>
              <a:buAutoNum type="arabicParenR"/>
            </a:pPr>
            <a:r>
              <a:rPr lang="en-US" sz="2400" dirty="0"/>
              <a:t>Quality Assurance Board Role</a:t>
            </a:r>
          </a:p>
          <a:p>
            <a:pPr marL="514350" indent="-514350">
              <a:buFont typeface="+mj-lt"/>
              <a:buAutoNum type="arabicParenR"/>
            </a:pPr>
            <a:r>
              <a:rPr lang="en-US" sz="2400" dirty="0"/>
              <a:t>Applicant Role</a:t>
            </a:r>
          </a:p>
          <a:p>
            <a:pPr marL="514350" indent="-514350">
              <a:buFont typeface="+mj-lt"/>
              <a:buAutoNum type="arabicParenR"/>
            </a:pPr>
            <a:r>
              <a:rPr lang="en-US" sz="2400" dirty="0"/>
              <a:t>Center for Dirt and Gravel Roads</a:t>
            </a:r>
          </a:p>
          <a:p>
            <a:pPr marL="514350" indent="-514350">
              <a:buFont typeface="+mj-lt"/>
              <a:buAutoNum type="arabicParenR"/>
            </a:pPr>
            <a:r>
              <a:rPr lang="en-US" sz="2400" dirty="0"/>
              <a:t>Additional Policies</a:t>
            </a:r>
          </a:p>
          <a:p>
            <a:pPr marL="514350" indent="-514350">
              <a:buFont typeface="+mj-lt"/>
              <a:buAutoNum type="arabicParenR"/>
            </a:pPr>
            <a:r>
              <a:rPr lang="en-US" sz="2400" dirty="0"/>
              <a:t>Permits and Other Requirements</a:t>
            </a:r>
          </a:p>
          <a:p>
            <a:pPr marL="0" indent="0">
              <a:buNone/>
            </a:pPr>
            <a:r>
              <a:rPr lang="en-US" sz="2400" dirty="0"/>
              <a:t>Appendices</a:t>
            </a:r>
          </a:p>
          <a:p>
            <a:pPr marL="0" indent="0">
              <a:buNone/>
            </a:pPr>
            <a:endParaRPr lang="en-US" sz="2000" b="1" dirty="0"/>
          </a:p>
          <a:p>
            <a:pPr marL="0" indent="0" algn="ctr">
              <a:buNone/>
            </a:pPr>
            <a:r>
              <a:rPr lang="en-US" sz="2000" b="1" dirty="0"/>
              <a:t>Available online.</a:t>
            </a:r>
          </a:p>
          <a:p>
            <a:pPr marL="0" indent="0" algn="ctr">
              <a:buNone/>
            </a:pPr>
            <a:r>
              <a:rPr lang="en-US" sz="2000" b="1" dirty="0"/>
              <a:t>Hard copies sent on request.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609600"/>
            <a:ext cx="4038600" cy="5263420"/>
          </a:xfrm>
          <a:prstGeom prst="rect">
            <a:avLst/>
          </a:prstGeom>
          <a:noFill/>
          <a:ln w="38100">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ctrTitle"/>
          </p:nvPr>
        </p:nvSpPr>
        <p:spPr/>
        <p:txBody>
          <a:bodyPr/>
          <a:lstStyle/>
          <a:p>
            <a:r>
              <a:rPr lang="en-US" dirty="0"/>
              <a:t>Administrative Manual</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Introduction</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636924"/>
            <a:ext cx="4038600" cy="5236096"/>
          </a:xfrm>
          <a:prstGeom prst="rect">
            <a:avLst/>
          </a:prstGeom>
        </p:spPr>
      </p:pic>
      <p:pic>
        <p:nvPicPr>
          <p:cNvPr id="2" name="Picture 1">
            <a:extLst>
              <a:ext uri="{FF2B5EF4-FFF2-40B4-BE49-F238E27FC236}">
                <a16:creationId xmlns:a16="http://schemas.microsoft.com/office/drawing/2014/main" id="{8F3D4FA2-5F9A-4640-B2F4-2D27744FAB98}"/>
              </a:ext>
            </a:extLst>
          </p:cNvPr>
          <p:cNvPicPr>
            <a:picLocks noChangeAspect="1"/>
          </p:cNvPicPr>
          <p:nvPr/>
        </p:nvPicPr>
        <p:blipFill>
          <a:blip r:embed="rId5"/>
          <a:stretch>
            <a:fillRect/>
          </a:stretch>
        </p:blipFill>
        <p:spPr>
          <a:xfrm>
            <a:off x="6328001" y="495300"/>
            <a:ext cx="5153025" cy="5753100"/>
          </a:xfrm>
          <a:prstGeom prst="rect">
            <a:avLst/>
          </a:prstGeom>
        </p:spPr>
      </p:pic>
    </p:spTree>
    <p:extLst>
      <p:ext uri="{BB962C8B-B14F-4D97-AF65-F5344CB8AC3E}">
        <p14:creationId xmlns:p14="http://schemas.microsoft.com/office/powerpoint/2010/main" val="355624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9400" y="440872"/>
            <a:ext cx="5003800" cy="5791200"/>
          </a:xfrm>
        </p:spPr>
        <p:txBody>
          <a:bodyPr>
            <a:normAutofit/>
          </a:bodyPr>
          <a:lstStyle/>
          <a:p>
            <a:pPr marL="0" indent="0">
              <a:buNone/>
            </a:pPr>
            <a:r>
              <a:rPr lang="en-US" sz="1800" b="1" u="sng" dirty="0"/>
              <a:t>DGLVR Administrative Manual</a:t>
            </a:r>
          </a:p>
          <a:p>
            <a:pPr marL="0" indent="0">
              <a:buNone/>
            </a:pPr>
            <a:r>
              <a:rPr lang="en-US" sz="1800" b="1" dirty="0"/>
              <a:t>Approved by SCC 5/10/22</a:t>
            </a:r>
          </a:p>
          <a:p>
            <a:pPr marL="0" indent="0">
              <a:buNone/>
            </a:pPr>
            <a:r>
              <a:rPr lang="en-US" sz="1800" dirty="0"/>
              <a:t>Revised May 2023 (DSA spec update)</a:t>
            </a:r>
          </a:p>
          <a:p>
            <a:pPr marL="0" indent="0">
              <a:buNone/>
            </a:pPr>
            <a:endParaRPr lang="en-US" sz="1800" b="1" dirty="0"/>
          </a:p>
          <a:p>
            <a:pPr marL="514350" indent="-514350">
              <a:buFont typeface="+mj-lt"/>
              <a:buAutoNum type="arabicParenR"/>
            </a:pPr>
            <a:r>
              <a:rPr lang="en-US" sz="2000" dirty="0"/>
              <a:t>Introduction</a:t>
            </a:r>
          </a:p>
          <a:p>
            <a:pPr marL="514350" indent="-514350">
              <a:buFont typeface="+mj-lt"/>
              <a:buAutoNum type="arabicParenR"/>
            </a:pPr>
            <a:r>
              <a:rPr lang="en-US" sz="2000" dirty="0"/>
              <a:t>SCC Role</a:t>
            </a:r>
          </a:p>
          <a:p>
            <a:pPr marL="514350" indent="-514350">
              <a:buFont typeface="+mj-lt"/>
              <a:buAutoNum type="arabicParenR"/>
            </a:pPr>
            <a:r>
              <a:rPr lang="en-US" sz="2000" b="1" dirty="0">
                <a:solidFill>
                  <a:srgbClr val="FF0000"/>
                </a:solidFill>
              </a:rPr>
              <a:t>Conservation District Role</a:t>
            </a:r>
          </a:p>
          <a:p>
            <a:pPr marL="514350" indent="-514350">
              <a:buFont typeface="+mj-lt"/>
              <a:buAutoNum type="arabicParenR"/>
            </a:pPr>
            <a:r>
              <a:rPr lang="en-US" sz="2000" dirty="0"/>
              <a:t>Quality Assurance Board Role</a:t>
            </a:r>
          </a:p>
          <a:p>
            <a:pPr marL="514350" indent="-514350">
              <a:buFont typeface="+mj-lt"/>
              <a:buAutoNum type="arabicParenR"/>
            </a:pPr>
            <a:r>
              <a:rPr lang="en-US" sz="2000" dirty="0"/>
              <a:t>Applicant Role</a:t>
            </a:r>
          </a:p>
          <a:p>
            <a:pPr marL="514350" indent="-514350">
              <a:buFont typeface="+mj-lt"/>
              <a:buAutoNum type="arabicParenR"/>
            </a:pPr>
            <a:r>
              <a:rPr lang="en-US" sz="2000" dirty="0"/>
              <a:t>Center for Dirt and Gravel Roads</a:t>
            </a:r>
          </a:p>
          <a:p>
            <a:pPr marL="514350" indent="-514350">
              <a:buFont typeface="+mj-lt"/>
              <a:buAutoNum type="arabicParenR"/>
            </a:pPr>
            <a:r>
              <a:rPr lang="en-US" sz="2000" dirty="0"/>
              <a:t>Additional Policies</a:t>
            </a:r>
          </a:p>
          <a:p>
            <a:pPr marL="514350" indent="-514350">
              <a:buFont typeface="+mj-lt"/>
              <a:buAutoNum type="arabicParenR"/>
            </a:pPr>
            <a:r>
              <a:rPr lang="en-US" sz="2000" dirty="0"/>
              <a:t>Permits and Other Requirements</a:t>
            </a:r>
          </a:p>
          <a:p>
            <a:pPr marL="0" indent="0">
              <a:buNone/>
            </a:pPr>
            <a:r>
              <a:rPr lang="en-US" sz="2000" dirty="0"/>
              <a:t>Appendices</a:t>
            </a:r>
          </a:p>
          <a:p>
            <a:pPr marL="0" indent="0">
              <a:buNone/>
            </a:pPr>
            <a:endParaRPr lang="en-US" sz="1800" b="1" dirty="0"/>
          </a:p>
          <a:p>
            <a:pPr marL="0" indent="0" algn="ctr">
              <a:buNone/>
            </a:pPr>
            <a:r>
              <a:rPr lang="en-US" sz="1800" b="1" dirty="0"/>
              <a:t>Available online.</a:t>
            </a:r>
          </a:p>
          <a:p>
            <a:pPr marL="0" indent="0" algn="ctr">
              <a:buNone/>
            </a:pPr>
            <a:r>
              <a:rPr lang="en-US" sz="1800" b="1" dirty="0"/>
              <a:t>Hard copies sent on request.</a:t>
            </a:r>
          </a:p>
        </p:txBody>
      </p:sp>
      <p:sp>
        <p:nvSpPr>
          <p:cNvPr id="4" name="Rectangle 3"/>
          <p:cNvSpPr/>
          <p:nvPr/>
        </p:nvSpPr>
        <p:spPr>
          <a:xfrm>
            <a:off x="5867400" y="685800"/>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latin typeface="Calibri"/>
              </a:rPr>
              <a:t>3) District Role</a:t>
            </a:r>
          </a:p>
          <a:p>
            <a:r>
              <a:rPr lang="en-US" sz="2400" b="1" dirty="0">
                <a:solidFill>
                  <a:prstClr val="black"/>
                </a:solidFill>
                <a:latin typeface="Calibri"/>
              </a:rPr>
              <a:t>Over ½ of manual </a:t>
            </a:r>
          </a:p>
          <a:p>
            <a:endParaRPr lang="en-US" sz="2400" b="1" dirty="0">
              <a:solidFill>
                <a:prstClr val="black"/>
              </a:solidFill>
              <a:latin typeface="Calibri"/>
            </a:endParaRPr>
          </a:p>
          <a:p>
            <a:r>
              <a:rPr lang="en-US" sz="2400" b="1" dirty="0">
                <a:solidFill>
                  <a:srgbClr val="FF0000"/>
                </a:solidFill>
                <a:latin typeface="Calibri"/>
              </a:rPr>
              <a:t>Receiving Funds</a:t>
            </a:r>
          </a:p>
          <a:p>
            <a:r>
              <a:rPr lang="en-US" sz="2400" b="1" dirty="0">
                <a:solidFill>
                  <a:srgbClr val="FF0000"/>
                </a:solidFill>
                <a:latin typeface="Calibri"/>
              </a:rPr>
              <a:t>Accounting for Funds</a:t>
            </a:r>
          </a:p>
          <a:p>
            <a:r>
              <a:rPr lang="en-US" sz="2400" b="1" dirty="0">
                <a:solidFill>
                  <a:srgbClr val="FF0000"/>
                </a:solidFill>
                <a:latin typeface="Calibri"/>
              </a:rPr>
              <a:t>Dispersing Funds to Grantees</a:t>
            </a:r>
          </a:p>
          <a:p>
            <a:r>
              <a:rPr lang="en-US" sz="2400" b="1" dirty="0">
                <a:solidFill>
                  <a:prstClr val="black"/>
                </a:solidFill>
                <a:latin typeface="Calibri"/>
              </a:rPr>
              <a:t>CD Educational Opportunities</a:t>
            </a:r>
          </a:p>
          <a:p>
            <a:r>
              <a:rPr lang="en-US" sz="2400" b="1" dirty="0">
                <a:solidFill>
                  <a:prstClr val="black"/>
                </a:solidFill>
                <a:latin typeface="Calibri"/>
              </a:rPr>
              <a:t>Education/Training by CDs</a:t>
            </a:r>
          </a:p>
          <a:p>
            <a:r>
              <a:rPr lang="en-US" sz="2400" b="1" dirty="0">
                <a:solidFill>
                  <a:prstClr val="black"/>
                </a:solidFill>
                <a:latin typeface="Calibri"/>
              </a:rPr>
              <a:t>Program Eligibility</a:t>
            </a:r>
          </a:p>
          <a:p>
            <a:r>
              <a:rPr lang="en-US" sz="2400" b="1" dirty="0">
                <a:solidFill>
                  <a:schemeClr val="tx1"/>
                </a:solidFill>
                <a:latin typeface="Calibri"/>
              </a:rPr>
              <a:t>Administering Projects</a:t>
            </a:r>
          </a:p>
          <a:p>
            <a:r>
              <a:rPr lang="en-US" sz="2400" b="1" dirty="0">
                <a:solidFill>
                  <a:srgbClr val="FF0000"/>
                </a:solidFill>
                <a:latin typeface="Calibri"/>
              </a:rPr>
              <a:t>GIS system</a:t>
            </a:r>
          </a:p>
          <a:p>
            <a:r>
              <a:rPr lang="en-US" sz="2400" b="1" dirty="0">
                <a:solidFill>
                  <a:srgbClr val="FF0000"/>
                </a:solidFill>
                <a:latin typeface="Calibri"/>
              </a:rPr>
              <a:t>Quarterly Reports</a:t>
            </a:r>
          </a:p>
          <a:p>
            <a:r>
              <a:rPr lang="en-US" sz="2400" b="1" dirty="0">
                <a:solidFill>
                  <a:srgbClr val="FF0000"/>
                </a:solidFill>
                <a:latin typeface="Calibri"/>
              </a:rPr>
              <a:t>Annual Reports</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Introduction</a:t>
            </a:r>
          </a:p>
        </p:txBody>
      </p:sp>
    </p:spTree>
    <p:extLst>
      <p:ext uri="{BB962C8B-B14F-4D97-AF65-F5344CB8AC3E}">
        <p14:creationId xmlns:p14="http://schemas.microsoft.com/office/powerpoint/2010/main" val="239268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557" y="140656"/>
            <a:ext cx="1873624" cy="1269067"/>
          </a:xfrm>
          <a:prstGeom prst="rect">
            <a:avLst/>
          </a:prstGeom>
        </p:spPr>
      </p:pic>
      <p:pic>
        <p:nvPicPr>
          <p:cNvPr id="15" name="Picture 14">
            <a:extLst>
              <a:ext uri="{FF2B5EF4-FFF2-40B4-BE49-F238E27FC236}">
                <a16:creationId xmlns:a16="http://schemas.microsoft.com/office/drawing/2014/main" id="{3CC44B98-9A95-4CE5-AB4A-1127E1A93F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963" y="2484651"/>
            <a:ext cx="2871802" cy="1670867"/>
          </a:xfrm>
          <a:prstGeom prst="rect">
            <a:avLst/>
          </a:prstGeom>
        </p:spPr>
      </p:pic>
      <p:pic>
        <p:nvPicPr>
          <p:cNvPr id="23" name="Picture 22">
            <a:extLst>
              <a:ext uri="{FF2B5EF4-FFF2-40B4-BE49-F238E27FC236}">
                <a16:creationId xmlns:a16="http://schemas.microsoft.com/office/drawing/2014/main" id="{AC898180-8DB7-4299-98C9-55EB9C1DE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619" y="4954115"/>
            <a:ext cx="2875318" cy="1670867"/>
          </a:xfrm>
          <a:prstGeom prst="rect">
            <a:avLst/>
          </a:prstGeom>
        </p:spPr>
      </p:pic>
      <p:sp>
        <p:nvSpPr>
          <p:cNvPr id="28" name="TextBox 27">
            <a:extLst>
              <a:ext uri="{FF2B5EF4-FFF2-40B4-BE49-F238E27FC236}">
                <a16:creationId xmlns:a16="http://schemas.microsoft.com/office/drawing/2014/main" id="{DE862A21-8EA0-49E0-A8F9-1DF68EE3B0BF}"/>
              </a:ext>
            </a:extLst>
          </p:cNvPr>
          <p:cNvSpPr txBox="1"/>
          <p:nvPr/>
        </p:nvSpPr>
        <p:spPr>
          <a:xfrm>
            <a:off x="3684941" y="335573"/>
            <a:ext cx="8202259" cy="1661993"/>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State Conservation Commission: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provides funding to county conservation districts</a:t>
            </a:r>
          </a:p>
          <a:p>
            <a:pPr marL="914400" lvl="1" indent="-457200">
              <a:buFont typeface="Arial" panose="020B0604020202020204" pitchFamily="34" charset="0"/>
              <a:buChar char="•"/>
              <a:defRPr/>
            </a:pPr>
            <a:r>
              <a:rPr lang="en-US" sz="2800" dirty="0">
                <a:solidFill>
                  <a:prstClr val="black"/>
                </a:solidFill>
                <a:latin typeface="Calibri"/>
              </a:rPr>
              <a:t>Establishes statewide DGLVR policy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2A7A2E89-A314-48C8-8784-B9846408B263}"/>
              </a:ext>
            </a:extLst>
          </p:cNvPr>
          <p:cNvSpPr txBox="1"/>
          <p:nvPr/>
        </p:nvSpPr>
        <p:spPr>
          <a:xfrm>
            <a:off x="4083925" y="2128841"/>
            <a:ext cx="832513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County Conservation Districts: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Receives funds from SCC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a:rPr>
              <a:t>Establishes local policy and runs local grant program</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a:rPr>
              <a:t>Uses funds for eligible expenses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Pays</a:t>
            </a:r>
            <a:r>
              <a:rPr kumimoji="0" lang="en-US" sz="2800" b="0" i="0" u="none" strike="noStrike" kern="1200" cap="none" spc="0" normalizeH="0" noProof="0" dirty="0">
                <a:ln>
                  <a:noFill/>
                </a:ln>
                <a:solidFill>
                  <a:prstClr val="black"/>
                </a:solidFill>
                <a:effectLst/>
                <a:uLnTx/>
                <a:uFillTx/>
                <a:latin typeface="Calibri"/>
                <a:ea typeface="+mn-ea"/>
                <a:cs typeface="+mn-cs"/>
              </a:rPr>
              <a:t> project funds to grant recipients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9262633-1B3F-4E33-A523-E3677CDA8A91}"/>
              </a:ext>
            </a:extLst>
          </p:cNvPr>
          <p:cNvSpPr txBox="1"/>
          <p:nvPr/>
        </p:nvSpPr>
        <p:spPr>
          <a:xfrm>
            <a:off x="4083925" y="4506885"/>
            <a:ext cx="807574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Local Road Owners:</a:t>
            </a:r>
          </a:p>
          <a:p>
            <a:pPr marL="457200" indent="-457200">
              <a:buFont typeface="Arial" panose="020B0604020202020204" pitchFamily="34" charset="0"/>
              <a:buChar char="•"/>
            </a:pPr>
            <a:r>
              <a:rPr lang="en-US" sz="2800" dirty="0">
                <a:solidFill>
                  <a:prstClr val="black"/>
                </a:solidFill>
                <a:latin typeface="Calibri"/>
              </a:rPr>
              <a:t>Apply to conservation district for DGLVR grants</a:t>
            </a:r>
          </a:p>
          <a:p>
            <a:pPr marL="457200" indent="-457200">
              <a:buFont typeface="Arial" panose="020B0604020202020204" pitchFamily="34" charset="0"/>
              <a:buChar char="•"/>
            </a:pPr>
            <a:r>
              <a:rPr lang="en-US" sz="2800" dirty="0">
                <a:solidFill>
                  <a:prstClr val="black"/>
                </a:solidFill>
                <a:latin typeface="Calibri"/>
              </a:rPr>
              <a:t>Constructs project or hires a contractor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Receive grant funds from conservation district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noProof="0" dirty="0">
                <a:solidFill>
                  <a:prstClr val="black"/>
                </a:solidFill>
                <a:latin typeface="Calibri"/>
              </a:rPr>
              <a:t>Buys supplies, pays contractors, etc.</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F04D4FD7-600A-29DF-2B69-BFE54E8F2863}"/>
              </a:ext>
            </a:extLst>
          </p:cNvPr>
          <p:cNvGrpSpPr/>
          <p:nvPr/>
        </p:nvGrpSpPr>
        <p:grpSpPr>
          <a:xfrm>
            <a:off x="1387996" y="1686054"/>
            <a:ext cx="702747" cy="778298"/>
            <a:chOff x="1387996" y="1686054"/>
            <a:chExt cx="702747" cy="778298"/>
          </a:xfrm>
        </p:grpSpPr>
        <p:sp>
          <p:nvSpPr>
            <p:cNvPr id="22" name="Arrow: Down 21">
              <a:extLst>
                <a:ext uri="{FF2B5EF4-FFF2-40B4-BE49-F238E27FC236}">
                  <a16:creationId xmlns:a16="http://schemas.microsoft.com/office/drawing/2014/main" id="{28226E95-6802-4932-B9F9-ABEEC62D6139}"/>
                </a:ext>
              </a:extLst>
            </p:cNvPr>
            <p:cNvSpPr/>
            <p:nvPr/>
          </p:nvSpPr>
          <p:spPr>
            <a:xfrm>
              <a:off x="1387996" y="1767163"/>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CBF8905-40C3-474A-A972-FFB7D21C81BA}"/>
                </a:ext>
              </a:extLst>
            </p:cNvPr>
            <p:cNvSpPr txBox="1"/>
            <p:nvPr/>
          </p:nvSpPr>
          <p:spPr>
            <a:xfrm>
              <a:off x="1511024" y="1686054"/>
              <a:ext cx="408562" cy="769441"/>
            </a:xfrm>
            <a:prstGeom prst="rect">
              <a:avLst/>
            </a:prstGeom>
            <a:noFill/>
          </p:spPr>
          <p:txBody>
            <a:bodyPr wrap="square" rtlCol="0">
              <a:spAutoFit/>
            </a:bodyPr>
            <a:lstStyle/>
            <a:p>
              <a:r>
                <a:rPr lang="en-US" sz="4400" b="1" dirty="0">
                  <a:solidFill>
                    <a:schemeClr val="accent6">
                      <a:lumMod val="75000"/>
                    </a:schemeClr>
                  </a:solidFill>
                </a:rPr>
                <a:t>$</a:t>
              </a:r>
            </a:p>
          </p:txBody>
        </p:sp>
      </p:grpSp>
      <p:grpSp>
        <p:nvGrpSpPr>
          <p:cNvPr id="5" name="Group 4">
            <a:extLst>
              <a:ext uri="{FF2B5EF4-FFF2-40B4-BE49-F238E27FC236}">
                <a16:creationId xmlns:a16="http://schemas.microsoft.com/office/drawing/2014/main" id="{C14BDB4A-48F9-C6B7-F3E9-A005D91A4156}"/>
              </a:ext>
            </a:extLst>
          </p:cNvPr>
          <p:cNvGrpSpPr/>
          <p:nvPr/>
        </p:nvGrpSpPr>
        <p:grpSpPr>
          <a:xfrm>
            <a:off x="1445815" y="4259543"/>
            <a:ext cx="702747" cy="772058"/>
            <a:chOff x="1445815" y="4259543"/>
            <a:chExt cx="702747" cy="772058"/>
          </a:xfrm>
        </p:grpSpPr>
        <p:sp>
          <p:nvSpPr>
            <p:cNvPr id="24" name="Arrow: Down 23">
              <a:extLst>
                <a:ext uri="{FF2B5EF4-FFF2-40B4-BE49-F238E27FC236}">
                  <a16:creationId xmlns:a16="http://schemas.microsoft.com/office/drawing/2014/main" id="{60B6552E-218F-4A98-A434-92D9A6BD5112}"/>
                </a:ext>
              </a:extLst>
            </p:cNvPr>
            <p:cNvSpPr/>
            <p:nvPr/>
          </p:nvSpPr>
          <p:spPr>
            <a:xfrm>
              <a:off x="1445815" y="4334412"/>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6309BC2-ADA3-481E-92A3-B240C94E6579}"/>
                </a:ext>
              </a:extLst>
            </p:cNvPr>
            <p:cNvSpPr txBox="1"/>
            <p:nvPr/>
          </p:nvSpPr>
          <p:spPr>
            <a:xfrm>
              <a:off x="1568843" y="4259543"/>
              <a:ext cx="408562" cy="769441"/>
            </a:xfrm>
            <a:prstGeom prst="rect">
              <a:avLst/>
            </a:prstGeom>
            <a:noFill/>
          </p:spPr>
          <p:txBody>
            <a:bodyPr wrap="square" rtlCol="0">
              <a:spAutoFit/>
            </a:bodyPr>
            <a:lstStyle/>
            <a:p>
              <a:r>
                <a:rPr lang="en-US" sz="4400" b="1" dirty="0">
                  <a:solidFill>
                    <a:schemeClr val="accent6">
                      <a:lumMod val="75000"/>
                    </a:schemeClr>
                  </a:solidFill>
                </a:rPr>
                <a:t>$</a:t>
              </a:r>
            </a:p>
          </p:txBody>
        </p:sp>
      </p:grpSp>
    </p:spTree>
    <p:extLst>
      <p:ext uri="{BB962C8B-B14F-4D97-AF65-F5344CB8AC3E}">
        <p14:creationId xmlns:p14="http://schemas.microsoft.com/office/powerpoint/2010/main" val="24050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57" y="140656"/>
            <a:ext cx="1873624" cy="1269067"/>
          </a:xfrm>
          <a:prstGeom prst="rect">
            <a:avLst/>
          </a:prstGeom>
        </p:spPr>
      </p:pic>
      <p:pic>
        <p:nvPicPr>
          <p:cNvPr id="15" name="Picture 14">
            <a:extLst>
              <a:ext uri="{FF2B5EF4-FFF2-40B4-BE49-F238E27FC236}">
                <a16:creationId xmlns:a16="http://schemas.microsoft.com/office/drawing/2014/main" id="{3CC44B98-9A95-4CE5-AB4A-1127E1A93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963" y="2484651"/>
            <a:ext cx="2871802" cy="1670867"/>
          </a:xfrm>
          <a:prstGeom prst="rect">
            <a:avLst/>
          </a:prstGeom>
        </p:spPr>
      </p:pic>
      <p:sp>
        <p:nvSpPr>
          <p:cNvPr id="22" name="Arrow: Down 21">
            <a:extLst>
              <a:ext uri="{FF2B5EF4-FFF2-40B4-BE49-F238E27FC236}">
                <a16:creationId xmlns:a16="http://schemas.microsoft.com/office/drawing/2014/main" id="{28226E95-6802-4932-B9F9-ABEEC62D6139}"/>
              </a:ext>
            </a:extLst>
          </p:cNvPr>
          <p:cNvSpPr/>
          <p:nvPr/>
        </p:nvSpPr>
        <p:spPr>
          <a:xfrm>
            <a:off x="1387996" y="1767163"/>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23" name="Picture 22">
            <a:extLst>
              <a:ext uri="{FF2B5EF4-FFF2-40B4-BE49-F238E27FC236}">
                <a16:creationId xmlns:a16="http://schemas.microsoft.com/office/drawing/2014/main" id="{AC898180-8DB7-4299-98C9-55EB9C1DE6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619" y="4954115"/>
            <a:ext cx="2875318" cy="1670867"/>
          </a:xfrm>
          <a:prstGeom prst="rect">
            <a:avLst/>
          </a:prstGeom>
        </p:spPr>
      </p:pic>
      <p:sp>
        <p:nvSpPr>
          <p:cNvPr id="24" name="Arrow: Down 23">
            <a:extLst>
              <a:ext uri="{FF2B5EF4-FFF2-40B4-BE49-F238E27FC236}">
                <a16:creationId xmlns:a16="http://schemas.microsoft.com/office/drawing/2014/main" id="{60B6552E-218F-4A98-A434-92D9A6BD5112}"/>
              </a:ext>
            </a:extLst>
          </p:cNvPr>
          <p:cNvSpPr/>
          <p:nvPr/>
        </p:nvSpPr>
        <p:spPr>
          <a:xfrm>
            <a:off x="1445815" y="4334412"/>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10" name="Picture 4" descr="cdgrs_logo_raster2">
            <a:extLst>
              <a:ext uri="{FF2B5EF4-FFF2-40B4-BE49-F238E27FC236}">
                <a16:creationId xmlns:a16="http://schemas.microsoft.com/office/drawing/2014/main" id="{42E70551-19D2-456F-9CC4-9291636BCE2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5768" y="2530108"/>
            <a:ext cx="3581400" cy="1088609"/>
          </a:xfrm>
          <a:prstGeom prst="rect">
            <a:avLst/>
          </a:prstGeom>
          <a:noFill/>
          <a:ln w="9525">
            <a:noFill/>
            <a:miter lim="800000"/>
            <a:headEnd/>
            <a:tailEnd/>
          </a:ln>
        </p:spPr>
      </p:pic>
      <p:grpSp>
        <p:nvGrpSpPr>
          <p:cNvPr id="7" name="Group 6">
            <a:extLst>
              <a:ext uri="{FF2B5EF4-FFF2-40B4-BE49-F238E27FC236}">
                <a16:creationId xmlns:a16="http://schemas.microsoft.com/office/drawing/2014/main" id="{34DB4A3F-76CF-9A96-BAF2-52F6218A0E74}"/>
              </a:ext>
            </a:extLst>
          </p:cNvPr>
          <p:cNvGrpSpPr/>
          <p:nvPr/>
        </p:nvGrpSpPr>
        <p:grpSpPr>
          <a:xfrm>
            <a:off x="3741865" y="3163606"/>
            <a:ext cx="2220207" cy="2435788"/>
            <a:chOff x="3741865" y="3163606"/>
            <a:chExt cx="2220207" cy="2435788"/>
          </a:xfrm>
        </p:grpSpPr>
        <p:grpSp>
          <p:nvGrpSpPr>
            <p:cNvPr id="14" name="Group 13">
              <a:extLst>
                <a:ext uri="{FF2B5EF4-FFF2-40B4-BE49-F238E27FC236}">
                  <a16:creationId xmlns:a16="http://schemas.microsoft.com/office/drawing/2014/main" id="{9C3B8ACF-98DB-40B7-94A1-A8E7F60D2ACE}"/>
                </a:ext>
              </a:extLst>
            </p:cNvPr>
            <p:cNvGrpSpPr/>
            <p:nvPr/>
          </p:nvGrpSpPr>
          <p:grpSpPr>
            <a:xfrm>
              <a:off x="3741865" y="3163606"/>
              <a:ext cx="2067808" cy="530787"/>
              <a:chOff x="4648201" y="3203013"/>
              <a:chExt cx="1613155" cy="530787"/>
            </a:xfrm>
          </p:grpSpPr>
          <p:sp>
            <p:nvSpPr>
              <p:cNvPr id="16" name="TextBox 15">
                <a:extLst>
                  <a:ext uri="{FF2B5EF4-FFF2-40B4-BE49-F238E27FC236}">
                    <a16:creationId xmlns:a16="http://schemas.microsoft.com/office/drawing/2014/main" id="{F4A49BE9-20D6-4337-98D8-4A309E8DC76D}"/>
                  </a:ext>
                </a:extLst>
              </p:cNvPr>
              <p:cNvSpPr txBox="1"/>
              <p:nvPr/>
            </p:nvSpPr>
            <p:spPr>
              <a:xfrm rot="20979452">
                <a:off x="5002374" y="3203013"/>
                <a:ext cx="1027035"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training</a:t>
                </a:r>
              </a:p>
            </p:txBody>
          </p:sp>
          <p:cxnSp>
            <p:nvCxnSpPr>
              <p:cNvPr id="17" name="Straight Arrow Connector 16">
                <a:extLst>
                  <a:ext uri="{FF2B5EF4-FFF2-40B4-BE49-F238E27FC236}">
                    <a16:creationId xmlns:a16="http://schemas.microsoft.com/office/drawing/2014/main" id="{DC81DCA5-F317-401D-A184-58AF11190ECE}"/>
                  </a:ext>
                </a:extLst>
              </p:cNvPr>
              <p:cNvCxnSpPr/>
              <p:nvPr/>
            </p:nvCxnSpPr>
            <p:spPr>
              <a:xfrm flipH="1">
                <a:off x="4648201" y="3429000"/>
                <a:ext cx="1613155" cy="304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9AB9A5B-925A-497D-9C3D-52DD64DDC814}"/>
                </a:ext>
              </a:extLst>
            </p:cNvPr>
            <p:cNvGrpSpPr/>
            <p:nvPr/>
          </p:nvGrpSpPr>
          <p:grpSpPr>
            <a:xfrm>
              <a:off x="3894264" y="3694393"/>
              <a:ext cx="2067808" cy="1905001"/>
              <a:chOff x="4800600" y="3850076"/>
              <a:chExt cx="1752600" cy="1788725"/>
            </a:xfrm>
          </p:grpSpPr>
          <p:sp>
            <p:nvSpPr>
              <p:cNvPr id="19" name="TextBox 18">
                <a:extLst>
                  <a:ext uri="{FF2B5EF4-FFF2-40B4-BE49-F238E27FC236}">
                    <a16:creationId xmlns:a16="http://schemas.microsoft.com/office/drawing/2014/main" id="{807A1717-3395-45B5-82F8-ED1531993BA6}"/>
                  </a:ext>
                </a:extLst>
              </p:cNvPr>
              <p:cNvSpPr txBox="1"/>
              <p:nvPr/>
            </p:nvSpPr>
            <p:spPr>
              <a:xfrm rot="19004530">
                <a:off x="5118120" y="4387818"/>
                <a:ext cx="927063" cy="409160"/>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training</a:t>
                </a:r>
              </a:p>
            </p:txBody>
          </p:sp>
          <p:cxnSp>
            <p:nvCxnSpPr>
              <p:cNvPr id="20" name="Straight Arrow Connector 19">
                <a:extLst>
                  <a:ext uri="{FF2B5EF4-FFF2-40B4-BE49-F238E27FC236}">
                    <a16:creationId xmlns:a16="http://schemas.microsoft.com/office/drawing/2014/main" id="{7D5A6718-E219-4CD4-BB97-3A1D025DD69A}"/>
                  </a:ext>
                </a:extLst>
              </p:cNvPr>
              <p:cNvCxnSpPr>
                <a:cxnSpLocks/>
              </p:cNvCxnSpPr>
              <p:nvPr/>
            </p:nvCxnSpPr>
            <p:spPr>
              <a:xfrm flipH="1">
                <a:off x="4800600" y="3850076"/>
                <a:ext cx="1752600" cy="17887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1" name="TextBox 20">
            <a:extLst>
              <a:ext uri="{FF2B5EF4-FFF2-40B4-BE49-F238E27FC236}">
                <a16:creationId xmlns:a16="http://schemas.microsoft.com/office/drawing/2014/main" id="{843B959C-A967-44D4-B132-AC081F1B8AE6}"/>
              </a:ext>
            </a:extLst>
          </p:cNvPr>
          <p:cNvSpPr txBox="1"/>
          <p:nvPr/>
        </p:nvSpPr>
        <p:spPr>
          <a:xfrm>
            <a:off x="3684941" y="335573"/>
            <a:ext cx="8202259" cy="1231106"/>
          </a:xfrm>
          <a:prstGeom prst="rect">
            <a:avLst/>
          </a:prstGeom>
          <a:noFill/>
        </p:spPr>
        <p:txBody>
          <a:bodyPr wrap="square" rtlCol="0">
            <a:spAutoFit/>
          </a:bodyPr>
          <a:lstStyle/>
          <a:p>
            <a:pPr lvl="1"/>
            <a:r>
              <a:rPr lang="en-US" sz="2800" b="1" u="sng" dirty="0">
                <a:solidFill>
                  <a:prstClr val="black"/>
                </a:solidFill>
                <a:latin typeface="Calibri"/>
              </a:rPr>
              <a:t>Penn State Center for Dirt and Gravel Road Studies:</a:t>
            </a:r>
          </a:p>
          <a:p>
            <a:pPr marL="914400" lvl="1" indent="-457200">
              <a:buFont typeface="Arial" panose="020B0604020202020204" pitchFamily="34" charset="0"/>
              <a:buChar char="•"/>
            </a:pPr>
            <a:r>
              <a:rPr lang="en-US" sz="2800" dirty="0">
                <a:solidFill>
                  <a:prstClr val="black"/>
                </a:solidFill>
                <a:latin typeface="Calibri"/>
              </a:rPr>
              <a:t>Receives funding from SCC DGLVR Program</a:t>
            </a:r>
          </a:p>
          <a:p>
            <a:pPr lvl="1"/>
            <a:endParaRPr lang="en-US" dirty="0">
              <a:solidFill>
                <a:prstClr val="black"/>
              </a:solidFill>
              <a:latin typeface="Calibri"/>
            </a:endParaRPr>
          </a:p>
        </p:txBody>
      </p:sp>
      <p:sp>
        <p:nvSpPr>
          <p:cNvPr id="25" name="TextBox 24">
            <a:extLst>
              <a:ext uri="{FF2B5EF4-FFF2-40B4-BE49-F238E27FC236}">
                <a16:creationId xmlns:a16="http://schemas.microsoft.com/office/drawing/2014/main" id="{BFF0D252-14A3-458D-98CF-AA547DBD42E8}"/>
              </a:ext>
            </a:extLst>
          </p:cNvPr>
          <p:cNvSpPr txBox="1"/>
          <p:nvPr/>
        </p:nvSpPr>
        <p:spPr>
          <a:xfrm>
            <a:off x="5065467" y="4089868"/>
            <a:ext cx="7126533" cy="295465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solidFill>
                  <a:prstClr val="black"/>
                </a:solidFill>
                <a:latin typeface="Calibri"/>
              </a:rPr>
              <a:t>Provides education and outreach for the DGLVR Program, including:</a:t>
            </a:r>
          </a:p>
          <a:p>
            <a:pPr marL="1371600" lvl="2" indent="-457200">
              <a:buFont typeface="Arial" panose="020B0604020202020204" pitchFamily="34" charset="0"/>
              <a:buChar char="•"/>
            </a:pPr>
            <a:r>
              <a:rPr lang="en-US" sz="2800" dirty="0">
                <a:solidFill>
                  <a:prstClr val="black"/>
                </a:solidFill>
                <a:latin typeface="Calibri"/>
              </a:rPr>
              <a:t>Environmentally Sensitive Maintenance (ESM) Training</a:t>
            </a:r>
          </a:p>
          <a:p>
            <a:pPr marL="1371600" lvl="2" indent="-457200">
              <a:buFont typeface="Arial" panose="020B0604020202020204" pitchFamily="34" charset="0"/>
              <a:buChar char="•"/>
            </a:pPr>
            <a:r>
              <a:rPr lang="en-US" sz="2800" dirty="0">
                <a:solidFill>
                  <a:prstClr val="black"/>
                </a:solidFill>
                <a:latin typeface="Calibri"/>
              </a:rPr>
              <a:t>Stream Crossing Training</a:t>
            </a:r>
          </a:p>
          <a:p>
            <a:pPr marL="1371600" lvl="2" indent="-457200">
              <a:buFont typeface="Arial" panose="020B0604020202020204" pitchFamily="34" charset="0"/>
              <a:buChar char="•"/>
            </a:pPr>
            <a:r>
              <a:rPr lang="en-US" sz="2800" dirty="0">
                <a:solidFill>
                  <a:prstClr val="black"/>
                </a:solidFill>
                <a:latin typeface="Calibri"/>
              </a:rPr>
              <a:t> individual technical assistance for CDs</a:t>
            </a:r>
          </a:p>
          <a:p>
            <a:pPr lvl="1"/>
            <a:endParaRPr lang="en-US" dirty="0">
              <a:solidFill>
                <a:prstClr val="black"/>
              </a:solidFill>
              <a:latin typeface="Calibri"/>
            </a:endParaRPr>
          </a:p>
        </p:txBody>
      </p:sp>
      <p:sp>
        <p:nvSpPr>
          <p:cNvPr id="3" name="TextBox 2">
            <a:extLst>
              <a:ext uri="{FF2B5EF4-FFF2-40B4-BE49-F238E27FC236}">
                <a16:creationId xmlns:a16="http://schemas.microsoft.com/office/drawing/2014/main" id="{CCF4DD96-E77E-E9F6-0009-3D3451B07356}"/>
              </a:ext>
            </a:extLst>
          </p:cNvPr>
          <p:cNvSpPr txBox="1"/>
          <p:nvPr/>
        </p:nvSpPr>
        <p:spPr>
          <a:xfrm>
            <a:off x="1511024" y="1686054"/>
            <a:ext cx="408562" cy="769441"/>
          </a:xfrm>
          <a:prstGeom prst="rect">
            <a:avLst/>
          </a:prstGeom>
          <a:noFill/>
        </p:spPr>
        <p:txBody>
          <a:bodyPr wrap="square" rtlCol="0">
            <a:spAutoFit/>
          </a:bodyPr>
          <a:lstStyle/>
          <a:p>
            <a:r>
              <a:rPr lang="en-US" sz="4400" b="1" dirty="0">
                <a:solidFill>
                  <a:schemeClr val="accent6">
                    <a:lumMod val="75000"/>
                  </a:schemeClr>
                </a:solidFill>
              </a:rPr>
              <a:t>$</a:t>
            </a:r>
          </a:p>
        </p:txBody>
      </p:sp>
      <p:sp>
        <p:nvSpPr>
          <p:cNvPr id="4" name="TextBox 3">
            <a:extLst>
              <a:ext uri="{FF2B5EF4-FFF2-40B4-BE49-F238E27FC236}">
                <a16:creationId xmlns:a16="http://schemas.microsoft.com/office/drawing/2014/main" id="{8C949363-A10D-7817-1D79-5FD64A8D6BC2}"/>
              </a:ext>
            </a:extLst>
          </p:cNvPr>
          <p:cNvSpPr txBox="1"/>
          <p:nvPr/>
        </p:nvSpPr>
        <p:spPr>
          <a:xfrm>
            <a:off x="1568843" y="4259543"/>
            <a:ext cx="408562" cy="769441"/>
          </a:xfrm>
          <a:prstGeom prst="rect">
            <a:avLst/>
          </a:prstGeom>
          <a:noFill/>
        </p:spPr>
        <p:txBody>
          <a:bodyPr wrap="square" rtlCol="0">
            <a:spAutoFit/>
          </a:bodyPr>
          <a:lstStyle/>
          <a:p>
            <a:r>
              <a:rPr lang="en-US" sz="4400" b="1" dirty="0">
                <a:solidFill>
                  <a:schemeClr val="accent6">
                    <a:lumMod val="75000"/>
                  </a:schemeClr>
                </a:solidFill>
              </a:rPr>
              <a:t>$</a:t>
            </a:r>
          </a:p>
        </p:txBody>
      </p:sp>
      <p:grpSp>
        <p:nvGrpSpPr>
          <p:cNvPr id="6" name="Group 5">
            <a:extLst>
              <a:ext uri="{FF2B5EF4-FFF2-40B4-BE49-F238E27FC236}">
                <a16:creationId xmlns:a16="http://schemas.microsoft.com/office/drawing/2014/main" id="{70C7F50B-3F37-03B1-2B25-2D403B9C3405}"/>
              </a:ext>
            </a:extLst>
          </p:cNvPr>
          <p:cNvGrpSpPr/>
          <p:nvPr/>
        </p:nvGrpSpPr>
        <p:grpSpPr>
          <a:xfrm>
            <a:off x="3120741" y="1673570"/>
            <a:ext cx="2212366" cy="765021"/>
            <a:chOff x="3120741" y="1673570"/>
            <a:chExt cx="2212366" cy="765021"/>
          </a:xfrm>
        </p:grpSpPr>
        <p:sp>
          <p:nvSpPr>
            <p:cNvPr id="12" name="Arrow: Down 11">
              <a:extLst>
                <a:ext uri="{FF2B5EF4-FFF2-40B4-BE49-F238E27FC236}">
                  <a16:creationId xmlns:a16="http://schemas.microsoft.com/office/drawing/2014/main" id="{C5B43E67-F0F2-4B34-8BD0-3317429954FE}"/>
                </a:ext>
              </a:extLst>
            </p:cNvPr>
            <p:cNvSpPr/>
            <p:nvPr/>
          </p:nvSpPr>
          <p:spPr>
            <a:xfrm rot="17990670">
              <a:off x="3844413" y="949898"/>
              <a:ext cx="765021" cy="221236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5" name="TextBox 4">
              <a:extLst>
                <a:ext uri="{FF2B5EF4-FFF2-40B4-BE49-F238E27FC236}">
                  <a16:creationId xmlns:a16="http://schemas.microsoft.com/office/drawing/2014/main" id="{4634CDC8-B0C4-09D4-414E-F070C9D545AB}"/>
                </a:ext>
              </a:extLst>
            </p:cNvPr>
            <p:cNvSpPr txBox="1"/>
            <p:nvPr/>
          </p:nvSpPr>
          <p:spPr>
            <a:xfrm>
              <a:off x="3969118" y="1722779"/>
              <a:ext cx="408562" cy="584775"/>
            </a:xfrm>
            <a:prstGeom prst="rect">
              <a:avLst/>
            </a:prstGeom>
            <a:noFill/>
          </p:spPr>
          <p:txBody>
            <a:bodyPr wrap="square" rtlCol="0">
              <a:spAutoFit/>
            </a:bodyPr>
            <a:lstStyle/>
            <a:p>
              <a:r>
                <a:rPr lang="en-US" sz="3200" b="1" dirty="0">
                  <a:solidFill>
                    <a:schemeClr val="accent6">
                      <a:lumMod val="75000"/>
                    </a:schemeClr>
                  </a:solidFill>
                </a:rPr>
                <a:t>$</a:t>
              </a:r>
            </a:p>
          </p:txBody>
        </p:sp>
      </p:grpSp>
    </p:spTree>
    <p:extLst>
      <p:ext uri="{BB962C8B-B14F-4D97-AF65-F5344CB8AC3E}">
        <p14:creationId xmlns:p14="http://schemas.microsoft.com/office/powerpoint/2010/main" val="1070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349FAB53-11C4-4A2B-8C51-D33FE8A7FABA}"/>
              </a:ext>
            </a:extLst>
          </p:cNvPr>
          <p:cNvSpPr>
            <a:spLocks noGrp="1"/>
          </p:cNvSpPr>
          <p:nvPr>
            <p:ph idx="1"/>
          </p:nvPr>
        </p:nvSpPr>
        <p:spPr>
          <a:xfrm>
            <a:off x="125506" y="1609915"/>
            <a:ext cx="9341222" cy="654422"/>
          </a:xfrm>
        </p:spPr>
        <p:txBody>
          <a:bodyPr>
            <a:normAutofit/>
          </a:bodyPr>
          <a:lstStyle/>
          <a:p>
            <a:pPr marL="0" indent="0" algn="ctr">
              <a:buNone/>
            </a:pPr>
            <a:r>
              <a:rPr lang="en-US" sz="4000" b="1" dirty="0"/>
              <a:t>Improve local land use AND water quality</a:t>
            </a:r>
          </a:p>
        </p:txBody>
      </p:sp>
      <p:grpSp>
        <p:nvGrpSpPr>
          <p:cNvPr id="13" name="Group 12">
            <a:extLst>
              <a:ext uri="{FF2B5EF4-FFF2-40B4-BE49-F238E27FC236}">
                <a16:creationId xmlns:a16="http://schemas.microsoft.com/office/drawing/2014/main" id="{ECB420E2-0C03-4993-BC25-417428F3B610}"/>
              </a:ext>
            </a:extLst>
          </p:cNvPr>
          <p:cNvGrpSpPr/>
          <p:nvPr/>
        </p:nvGrpSpPr>
        <p:grpSpPr>
          <a:xfrm>
            <a:off x="474885" y="2388173"/>
            <a:ext cx="8785898" cy="3582321"/>
            <a:chOff x="474885" y="2388173"/>
            <a:chExt cx="8785898" cy="3582321"/>
          </a:xfrm>
        </p:grpSpPr>
        <p:grpSp>
          <p:nvGrpSpPr>
            <p:cNvPr id="128" name="Group 127">
              <a:extLst>
                <a:ext uri="{FF2B5EF4-FFF2-40B4-BE49-F238E27FC236}">
                  <a16:creationId xmlns:a16="http://schemas.microsoft.com/office/drawing/2014/main" id="{12AE89A9-0A52-410F-8520-323728D0C8DE}"/>
                </a:ext>
              </a:extLst>
            </p:cNvPr>
            <p:cNvGrpSpPr/>
            <p:nvPr/>
          </p:nvGrpSpPr>
          <p:grpSpPr>
            <a:xfrm>
              <a:off x="474885" y="2388173"/>
              <a:ext cx="8785898" cy="3582321"/>
              <a:chOff x="840779" y="2738791"/>
              <a:chExt cx="8785898" cy="3582321"/>
            </a:xfrm>
          </p:grpSpPr>
          <p:pic>
            <p:nvPicPr>
              <p:cNvPr id="8" name="Graphic 7" descr="Farm scene">
                <a:extLst>
                  <a:ext uri="{FF2B5EF4-FFF2-40B4-BE49-F238E27FC236}">
                    <a16:creationId xmlns:a16="http://schemas.microsoft.com/office/drawing/2014/main" id="{71442C7F-B1C7-433F-9328-AC8CCD3D144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41712" y="2738791"/>
                <a:ext cx="3584965" cy="3582321"/>
              </a:xfrm>
              <a:prstGeom prst="rect">
                <a:avLst/>
              </a:prstGeom>
            </p:spPr>
          </p:pic>
          <p:pic>
            <p:nvPicPr>
              <p:cNvPr id="18" name="Graphic 17" descr="Hill scene">
                <a:extLst>
                  <a:ext uri="{FF2B5EF4-FFF2-40B4-BE49-F238E27FC236}">
                    <a16:creationId xmlns:a16="http://schemas.microsoft.com/office/drawing/2014/main" id="{DA570007-9A7A-4AAE-B5C5-EAC1A06A152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3381075" y="3134748"/>
                <a:ext cx="3043764" cy="3041519"/>
              </a:xfrm>
              <a:prstGeom prst="rect">
                <a:avLst/>
              </a:prstGeom>
            </p:spPr>
          </p:pic>
          <p:pic>
            <p:nvPicPr>
              <p:cNvPr id="19" name="Graphic 18" descr="Hill scene">
                <a:extLst>
                  <a:ext uri="{FF2B5EF4-FFF2-40B4-BE49-F238E27FC236}">
                    <a16:creationId xmlns:a16="http://schemas.microsoft.com/office/drawing/2014/main" id="{0552B8FE-FE35-4FB8-9FD6-331A02F0B68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0779" y="3142588"/>
                <a:ext cx="2863076" cy="3041519"/>
              </a:xfrm>
              <a:prstGeom prst="rect">
                <a:avLst/>
              </a:prstGeom>
            </p:spPr>
          </p:pic>
          <p:pic>
            <p:nvPicPr>
              <p:cNvPr id="11" name="Graphic 10" descr="Car">
                <a:extLst>
                  <a:ext uri="{FF2B5EF4-FFF2-40B4-BE49-F238E27FC236}">
                    <a16:creationId xmlns:a16="http://schemas.microsoft.com/office/drawing/2014/main" id="{B4215EAB-92CE-41DB-9DE6-2AA8F88DB7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855463">
                <a:off x="1187720" y="4463488"/>
                <a:ext cx="507752" cy="510624"/>
              </a:xfrm>
              <a:prstGeom prst="rect">
                <a:avLst/>
              </a:prstGeom>
            </p:spPr>
          </p:pic>
          <p:pic>
            <p:nvPicPr>
              <p:cNvPr id="15" name="Graphic 14" descr="Cow">
                <a:extLst>
                  <a:ext uri="{FF2B5EF4-FFF2-40B4-BE49-F238E27FC236}">
                    <a16:creationId xmlns:a16="http://schemas.microsoft.com/office/drawing/2014/main" id="{AFEF10A7-BEAC-499E-9685-1A41F208B63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6041712" y="4401870"/>
                <a:ext cx="457994" cy="507274"/>
              </a:xfrm>
              <a:prstGeom prst="rect">
                <a:avLst/>
              </a:prstGeom>
            </p:spPr>
          </p:pic>
          <p:cxnSp>
            <p:nvCxnSpPr>
              <p:cNvPr id="22" name="Connector: Curved 21">
                <a:extLst>
                  <a:ext uri="{FF2B5EF4-FFF2-40B4-BE49-F238E27FC236}">
                    <a16:creationId xmlns:a16="http://schemas.microsoft.com/office/drawing/2014/main" id="{25F7952D-5993-42ED-98D8-B8A65910ACB3}"/>
                  </a:ext>
                </a:extLst>
              </p:cNvPr>
              <p:cNvCxnSpPr>
                <a:cxnSpLocks/>
              </p:cNvCxnSpPr>
              <p:nvPr/>
            </p:nvCxnSpPr>
            <p:spPr>
              <a:xfrm rot="10800000" flipV="1">
                <a:off x="996258" y="5450231"/>
                <a:ext cx="2555727" cy="353410"/>
              </a:xfrm>
              <a:prstGeom prst="curvedConnector3">
                <a:avLst/>
              </a:prstGeom>
              <a:ln w="190500"/>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6F5EEDA5-8A34-4573-867D-716E9159570B}"/>
                  </a:ext>
                </a:extLst>
              </p:cNvPr>
              <p:cNvCxnSpPr>
                <a:cxnSpLocks/>
              </p:cNvCxnSpPr>
              <p:nvPr/>
            </p:nvCxnSpPr>
            <p:spPr>
              <a:xfrm>
                <a:off x="3514011" y="5449180"/>
                <a:ext cx="1353823" cy="355513"/>
              </a:xfrm>
              <a:prstGeom prst="curvedConnector3">
                <a:avLst>
                  <a:gd name="adj1" fmla="val 45497"/>
                </a:avLst>
              </a:prstGeom>
              <a:ln w="190500"/>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7A4D7591-859D-46BB-9B68-01C4B3A644C0}"/>
                  </a:ext>
                </a:extLst>
              </p:cNvPr>
              <p:cNvCxnSpPr>
                <a:cxnSpLocks/>
              </p:cNvCxnSpPr>
              <p:nvPr/>
            </p:nvCxnSpPr>
            <p:spPr>
              <a:xfrm flipV="1">
                <a:off x="4867834" y="5580832"/>
                <a:ext cx="4537744" cy="222809"/>
              </a:xfrm>
              <a:prstGeom prst="curvedConnector3">
                <a:avLst>
                  <a:gd name="adj1" fmla="val 50000"/>
                </a:avLst>
              </a:prstGeom>
              <a:ln w="190500"/>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F6483BF-A6ED-4DB4-A5C6-3C6D64CDBC2A}"/>
                  </a:ext>
                </a:extLst>
              </p:cNvPr>
              <p:cNvSpPr/>
              <p:nvPr/>
            </p:nvSpPr>
            <p:spPr>
              <a:xfrm>
                <a:off x="1208314" y="3274810"/>
                <a:ext cx="1084436" cy="947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646B49D9-FC05-48C3-AD5A-2C53C5090406}"/>
                  </a:ext>
                </a:extLst>
              </p:cNvPr>
              <p:cNvSpPr/>
              <p:nvPr/>
            </p:nvSpPr>
            <p:spPr>
              <a:xfrm>
                <a:off x="4966499" y="3294750"/>
                <a:ext cx="1084436" cy="947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7575D995-ECB7-4710-AC0D-C3A8C7297216}"/>
                  </a:ext>
                </a:extLst>
              </p:cNvPr>
              <p:cNvSpPr/>
              <p:nvPr/>
            </p:nvSpPr>
            <p:spPr>
              <a:xfrm>
                <a:off x="6135103" y="3074560"/>
                <a:ext cx="1178476" cy="1147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Sun">
                <a:extLst>
                  <a:ext uri="{FF2B5EF4-FFF2-40B4-BE49-F238E27FC236}">
                    <a16:creationId xmlns:a16="http://schemas.microsoft.com/office/drawing/2014/main" id="{17F2A822-7565-4E13-B051-0B4515FE874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53626" y="2931065"/>
                <a:ext cx="1178476" cy="1178476"/>
              </a:xfrm>
              <a:prstGeom prst="rect">
                <a:avLst/>
              </a:prstGeom>
            </p:spPr>
          </p:pic>
          <p:sp>
            <p:nvSpPr>
              <p:cNvPr id="45" name="Rectangle 44">
                <a:extLst>
                  <a:ext uri="{FF2B5EF4-FFF2-40B4-BE49-F238E27FC236}">
                    <a16:creationId xmlns:a16="http://schemas.microsoft.com/office/drawing/2014/main" id="{0947A571-C4E5-45FD-840D-1E5D1EE98359}"/>
                  </a:ext>
                </a:extLst>
              </p:cNvPr>
              <p:cNvSpPr/>
              <p:nvPr/>
            </p:nvSpPr>
            <p:spPr>
              <a:xfrm>
                <a:off x="7513164" y="3407270"/>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6C0A6DD-6D22-4A9C-876B-C0ABD0CC3861}"/>
                  </a:ext>
                </a:extLst>
              </p:cNvPr>
              <p:cNvSpPr/>
              <p:nvPr/>
            </p:nvSpPr>
            <p:spPr>
              <a:xfrm>
                <a:off x="7798010" y="3339641"/>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2BE8D3F-1CB7-4748-A24C-70BF0FB7738F}"/>
                  </a:ext>
                </a:extLst>
              </p:cNvPr>
              <p:cNvSpPr/>
              <p:nvPr/>
            </p:nvSpPr>
            <p:spPr>
              <a:xfrm>
                <a:off x="8082856" y="3256556"/>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15BE0CA-378D-4EC8-A3F2-D247CA906B0E}"/>
                  </a:ext>
                </a:extLst>
              </p:cNvPr>
              <p:cNvSpPr/>
              <p:nvPr/>
            </p:nvSpPr>
            <p:spPr>
              <a:xfrm>
                <a:off x="8359051" y="3227054"/>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66AC194-95A4-4BD6-8E03-EE0AEA788580}"/>
                  </a:ext>
                </a:extLst>
              </p:cNvPr>
              <p:cNvSpPr/>
              <p:nvPr/>
            </p:nvSpPr>
            <p:spPr>
              <a:xfrm>
                <a:off x="8630376" y="3304252"/>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C4ECDFE-3048-438F-AFB5-225313B97B22}"/>
                  </a:ext>
                </a:extLst>
              </p:cNvPr>
              <p:cNvSpPr/>
              <p:nvPr/>
            </p:nvSpPr>
            <p:spPr>
              <a:xfrm>
                <a:off x="8878148" y="3361213"/>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08E7977-FD25-4711-8A82-0D001C13B99C}"/>
                  </a:ext>
                </a:extLst>
              </p:cNvPr>
              <p:cNvSpPr/>
              <p:nvPr/>
            </p:nvSpPr>
            <p:spPr>
              <a:xfrm>
                <a:off x="9141849" y="3415485"/>
                <a:ext cx="289716" cy="17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D58B38BA-12F6-4666-B1C5-909185C81658}"/>
                  </a:ext>
                </a:extLst>
              </p:cNvPr>
              <p:cNvSpPr/>
              <p:nvPr/>
            </p:nvSpPr>
            <p:spPr>
              <a:xfrm>
                <a:off x="7313711" y="3922604"/>
                <a:ext cx="289716" cy="507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Graphic 42" descr="Barn">
                <a:extLst>
                  <a:ext uri="{FF2B5EF4-FFF2-40B4-BE49-F238E27FC236}">
                    <a16:creationId xmlns:a16="http://schemas.microsoft.com/office/drawing/2014/main" id="{EB76AF80-F537-457C-9F29-C482F86352E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335793" y="3016364"/>
                <a:ext cx="2236348" cy="2236348"/>
              </a:xfrm>
              <a:prstGeom prst="rect">
                <a:avLst/>
              </a:prstGeom>
            </p:spPr>
          </p:pic>
          <p:sp>
            <p:nvSpPr>
              <p:cNvPr id="53" name="Rectangle 52">
                <a:extLst>
                  <a:ext uri="{FF2B5EF4-FFF2-40B4-BE49-F238E27FC236}">
                    <a16:creationId xmlns:a16="http://schemas.microsoft.com/office/drawing/2014/main" id="{837F183C-6D6D-43CE-A777-FAEE15854150}"/>
                  </a:ext>
                </a:extLst>
              </p:cNvPr>
              <p:cNvSpPr/>
              <p:nvPr/>
            </p:nvSpPr>
            <p:spPr>
              <a:xfrm>
                <a:off x="988882" y="5907018"/>
                <a:ext cx="8442683" cy="2027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 name="Straight Connector 4">
              <a:extLst>
                <a:ext uri="{FF2B5EF4-FFF2-40B4-BE49-F238E27FC236}">
                  <a16:creationId xmlns:a16="http://schemas.microsoft.com/office/drawing/2014/main" id="{62A393CB-CAD6-4FA9-95F8-DDB906CD2857}"/>
                </a:ext>
              </a:extLst>
            </p:cNvPr>
            <p:cNvCxnSpPr>
              <a:cxnSpLocks/>
            </p:cNvCxnSpPr>
            <p:nvPr/>
          </p:nvCxnSpPr>
          <p:spPr>
            <a:xfrm flipV="1">
              <a:off x="5726318" y="5098562"/>
              <a:ext cx="890792" cy="7828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542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Policy and Tracking Funds</a:t>
            </a:r>
          </a:p>
          <a:p>
            <a:pPr lvl="1"/>
            <a:r>
              <a:rPr lang="en-US" sz="3200" b="1" u="sng" dirty="0"/>
              <a:t>Receiving funds from the State Conservation Commission</a:t>
            </a:r>
          </a:p>
          <a:p>
            <a:pPr lvl="1"/>
            <a:r>
              <a:rPr lang="en-US" sz="3200" dirty="0"/>
              <a:t>Accounting for funds at conservation districts</a:t>
            </a:r>
          </a:p>
          <a:p>
            <a:pPr lvl="1"/>
            <a:r>
              <a:rPr lang="en-US" sz="3200" dirty="0"/>
              <a:t>Eligible expenses – Admin, Edu, Cost allocation methods (CAMs)</a:t>
            </a:r>
          </a:p>
          <a:p>
            <a:pPr lvl="1"/>
            <a:r>
              <a:rPr lang="en-US" sz="3200" dirty="0"/>
              <a:t>Paying funds to grant recipients</a:t>
            </a:r>
          </a:p>
          <a:p>
            <a:pPr marL="0"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53517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Funding source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normAutofit fontScale="92500" lnSpcReduction="20000"/>
          </a:bodyPr>
          <a:lstStyle/>
          <a:p>
            <a:pPr lvl="0"/>
            <a:r>
              <a:rPr lang="en-US" dirty="0"/>
              <a:t>Section 9106 of the PA Vehicle Code establishes the Dirt, Gravel, and Low Volume Road (DGLVR) Maintenance Program.</a:t>
            </a:r>
          </a:p>
          <a:p>
            <a:pPr marL="0" lvl="0" indent="0">
              <a:buNone/>
            </a:pPr>
            <a:endParaRPr lang="en-US" dirty="0"/>
          </a:p>
          <a:p>
            <a:pPr lvl="0"/>
            <a:r>
              <a:rPr lang="en-US" dirty="0"/>
              <a:t>A non-lapsing annual allocation of $28 million goes to the State Conservation Commission (SCC).</a:t>
            </a:r>
          </a:p>
          <a:p>
            <a:pPr lvl="1"/>
            <a:r>
              <a:rPr lang="en-US" sz="2600" dirty="0"/>
              <a:t>$8 million of this funding is for low volume roads</a:t>
            </a:r>
          </a:p>
          <a:p>
            <a:pPr lvl="2"/>
            <a:r>
              <a:rPr lang="en-US" sz="2600" dirty="0"/>
              <a:t>Defined as “sealed or paved [roads] with an average daily traffic count of 500 vehicles or less.”</a:t>
            </a:r>
          </a:p>
          <a:p>
            <a:pPr lvl="2"/>
            <a:r>
              <a:rPr lang="en-US" sz="2600" dirty="0"/>
              <a:t>Act 89 of 2013</a:t>
            </a:r>
          </a:p>
          <a:p>
            <a:pPr marL="457200" lvl="1" indent="0">
              <a:buNone/>
            </a:pPr>
            <a:endParaRPr lang="en-US" dirty="0"/>
          </a:p>
          <a:p>
            <a:r>
              <a:rPr lang="en-US" dirty="0"/>
              <a:t>DGR and LVR funds are allocated to conservation districts and tracked separately</a:t>
            </a:r>
          </a:p>
          <a:p>
            <a:pPr marL="0" indent="0">
              <a:buNone/>
            </a:pPr>
            <a:endParaRPr lang="en-US" dirty="0"/>
          </a:p>
        </p:txBody>
      </p:sp>
    </p:spTree>
    <p:extLst>
      <p:ext uri="{BB962C8B-B14F-4D97-AF65-F5344CB8AC3E}">
        <p14:creationId xmlns:p14="http://schemas.microsoft.com/office/powerpoint/2010/main" val="258214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Five-Year Agreements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5464037" cy="4878298"/>
          </a:xfrm>
        </p:spPr>
        <p:txBody>
          <a:bodyPr>
            <a:normAutofit/>
          </a:bodyPr>
          <a:lstStyle/>
          <a:p>
            <a:pPr lvl="0"/>
            <a:r>
              <a:rPr lang="en-US" dirty="0"/>
              <a:t>Conservation Districts enter into 5-year Agreements with the SCC to administer the DGLVR Program at the county level</a:t>
            </a:r>
          </a:p>
          <a:p>
            <a:pPr lvl="0"/>
            <a:r>
              <a:rPr lang="en-US" dirty="0"/>
              <a:t>The 5-year agreement allows districts to receive annual allocations of DGLVR funds without signing a new agreement each year</a:t>
            </a:r>
          </a:p>
          <a:p>
            <a:pPr marL="0" indent="0">
              <a:buNone/>
            </a:pPr>
            <a:endParaRPr lang="en-US" dirty="0"/>
          </a:p>
        </p:txBody>
      </p:sp>
      <p:pic>
        <p:nvPicPr>
          <p:cNvPr id="3" name="Picture 2">
            <a:extLst>
              <a:ext uri="{FF2B5EF4-FFF2-40B4-BE49-F238E27FC236}">
                <a16:creationId xmlns:a16="http://schemas.microsoft.com/office/drawing/2014/main" id="{F41D4150-B48B-4E24-9BF6-19359A8084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217" r="8149"/>
          <a:stretch/>
        </p:blipFill>
        <p:spPr>
          <a:xfrm>
            <a:off x="6432130" y="1685085"/>
            <a:ext cx="5464037" cy="397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291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Allocations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normAutofit/>
          </a:bodyPr>
          <a:lstStyle/>
          <a:p>
            <a:r>
              <a:rPr lang="en-US" dirty="0"/>
              <a:t>Annual allocations</a:t>
            </a:r>
          </a:p>
          <a:p>
            <a:pPr lvl="1"/>
            <a:r>
              <a:rPr lang="en-US" sz="2800" dirty="0"/>
              <a:t>State fiscal year runs July 1 – June 30</a:t>
            </a:r>
          </a:p>
          <a:p>
            <a:pPr lvl="1"/>
            <a:r>
              <a:rPr lang="en-US" sz="2800" dirty="0"/>
              <a:t>SCC approves annual allocations at May or July meeting each year</a:t>
            </a:r>
          </a:p>
          <a:p>
            <a:pPr marL="457200" lvl="1" indent="0">
              <a:buNone/>
            </a:pPr>
            <a:endParaRPr lang="en-US" sz="2800" dirty="0"/>
          </a:p>
          <a:p>
            <a:pPr lvl="0"/>
            <a:r>
              <a:rPr lang="en-US" dirty="0"/>
              <a:t>Allocation formulas consider miles of eligible roads and proximity to streams</a:t>
            </a:r>
          </a:p>
          <a:p>
            <a:pPr lvl="1"/>
            <a:r>
              <a:rPr lang="en-US" sz="2800" dirty="0"/>
              <a:t>Formulas available online at: </a:t>
            </a:r>
            <a:r>
              <a:rPr lang="en-US" sz="2800" u="sng" dirty="0">
                <a:hlinkClick r:id="rId3"/>
              </a:rPr>
              <a:t>https://dirtandgravel.psu.edu/pa-program-resources/program-specific-resources/conservation-district-allocations/</a:t>
            </a:r>
            <a:r>
              <a:rPr lang="en-US" sz="2800" u="sng" dirty="0"/>
              <a:t> </a:t>
            </a:r>
          </a:p>
          <a:p>
            <a:pPr marL="457200" lvl="1" indent="0">
              <a:buNone/>
            </a:pPr>
            <a:endParaRPr lang="en-US" sz="2800" dirty="0"/>
          </a:p>
          <a:p>
            <a:pPr marL="0" indent="0">
              <a:buNone/>
            </a:pPr>
            <a:endParaRPr lang="en-US" dirty="0"/>
          </a:p>
        </p:txBody>
      </p:sp>
    </p:spTree>
    <p:extLst>
      <p:ext uri="{BB962C8B-B14F-4D97-AF65-F5344CB8AC3E}">
        <p14:creationId xmlns:p14="http://schemas.microsoft.com/office/powerpoint/2010/main" val="372176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Schedule D</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6092936" cy="4351338"/>
          </a:xfrm>
        </p:spPr>
        <p:txBody>
          <a:bodyPr>
            <a:normAutofit/>
          </a:bodyPr>
          <a:lstStyle/>
          <a:p>
            <a:r>
              <a:rPr lang="en-US" dirty="0"/>
              <a:t>Form that s</a:t>
            </a:r>
            <a:r>
              <a:rPr lang="en-US" sz="2800" dirty="0"/>
              <a:t>hows important financial information</a:t>
            </a:r>
          </a:p>
          <a:p>
            <a:pPr marL="0" indent="0">
              <a:buNone/>
            </a:pPr>
            <a:endParaRPr lang="en-US" sz="3200" dirty="0">
              <a:cs typeface="Calibri"/>
            </a:endParaRPr>
          </a:p>
          <a:p>
            <a:endParaRPr lang="en-US" dirty="0"/>
          </a:p>
        </p:txBody>
      </p:sp>
      <p:pic>
        <p:nvPicPr>
          <p:cNvPr id="3" name="Picture 2">
            <a:extLst>
              <a:ext uri="{FF2B5EF4-FFF2-40B4-BE49-F238E27FC236}">
                <a16:creationId xmlns:a16="http://schemas.microsoft.com/office/drawing/2014/main" id="{06CD09B1-31A2-9BE3-E07B-0A39652FD4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072" y="0"/>
            <a:ext cx="483587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43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Schedule D</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6" name="Picture 5">
            <a:extLst>
              <a:ext uri="{FF2B5EF4-FFF2-40B4-BE49-F238E27FC236}">
                <a16:creationId xmlns:a16="http://schemas.microsoft.com/office/drawing/2014/main" id="{E3B662D4-C660-B71B-7198-1DC443866A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8733" y="361888"/>
            <a:ext cx="9412507" cy="6135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5438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Schedule D</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6092936" cy="4351338"/>
          </a:xfrm>
        </p:spPr>
        <p:txBody>
          <a:bodyPr>
            <a:normAutofit/>
          </a:bodyPr>
          <a:lstStyle/>
          <a:p>
            <a:r>
              <a:rPr lang="en-US" dirty="0"/>
              <a:t>Form that s</a:t>
            </a:r>
            <a:r>
              <a:rPr lang="en-US" sz="2800" dirty="0"/>
              <a:t>hows important financial information</a:t>
            </a:r>
          </a:p>
          <a:p>
            <a:pPr marL="0" indent="0">
              <a:buNone/>
            </a:pPr>
            <a:endParaRPr lang="en-US" sz="3200" dirty="0">
              <a:cs typeface="Calibri"/>
            </a:endParaRPr>
          </a:p>
          <a:p>
            <a:endParaRPr lang="en-US" dirty="0"/>
          </a:p>
        </p:txBody>
      </p:sp>
      <p:pic>
        <p:nvPicPr>
          <p:cNvPr id="3" name="Picture 2">
            <a:extLst>
              <a:ext uri="{FF2B5EF4-FFF2-40B4-BE49-F238E27FC236}">
                <a16:creationId xmlns:a16="http://schemas.microsoft.com/office/drawing/2014/main" id="{06CD09B1-31A2-9BE3-E07B-0A39652FD4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0940" y="163326"/>
            <a:ext cx="8468373" cy="6553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0837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Understanding flow of DGLVR funds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Content Placeholder 4">
            <a:extLst>
              <a:ext uri="{FF2B5EF4-FFF2-40B4-BE49-F238E27FC236}">
                <a16:creationId xmlns:a16="http://schemas.microsoft.com/office/drawing/2014/main" id="{2E4C19F8-3B74-D06B-5E96-F409C754090D}"/>
              </a:ext>
            </a:extLst>
          </p:cNvPr>
          <p:cNvSpPr>
            <a:spLocks noGrp="1"/>
          </p:cNvSpPr>
          <p:nvPr>
            <p:ph idx="1"/>
          </p:nvPr>
        </p:nvSpPr>
        <p:spPr>
          <a:xfrm>
            <a:off x="614082" y="1477076"/>
            <a:ext cx="10726479" cy="4663887"/>
          </a:xfrm>
        </p:spPr>
        <p:txBody>
          <a:bodyPr>
            <a:normAutofit/>
          </a:bodyPr>
          <a:lstStyle/>
          <a:p>
            <a:pPr marL="0" indent="0" algn="ctr">
              <a:buNone/>
            </a:pPr>
            <a:r>
              <a:rPr lang="en-US" sz="4800" b="1" dirty="0">
                <a:solidFill>
                  <a:schemeClr val="accent1"/>
                </a:solidFill>
              </a:rPr>
              <a:t>The DGLVR Program does NOT </a:t>
            </a:r>
            <a:r>
              <a:rPr lang="en-US" sz="4800" b="1" u="sng" dirty="0">
                <a:solidFill>
                  <a:schemeClr val="accent1"/>
                </a:solidFill>
              </a:rPr>
              <a:t>reimburse</a:t>
            </a:r>
            <a:r>
              <a:rPr lang="en-US" sz="4800" b="1" dirty="0">
                <a:solidFill>
                  <a:schemeClr val="accent1"/>
                </a:solidFill>
              </a:rPr>
              <a:t> conservation districts</a:t>
            </a:r>
          </a:p>
          <a:p>
            <a:pPr marL="0" indent="0" algn="ctr">
              <a:buNone/>
            </a:pPr>
            <a:endParaRPr lang="en-US" sz="4800" b="1" dirty="0">
              <a:solidFill>
                <a:schemeClr val="accent1"/>
              </a:solidFill>
            </a:endParaRPr>
          </a:p>
          <a:p>
            <a:pPr marL="0" indent="0" algn="ctr">
              <a:buNone/>
            </a:pPr>
            <a:r>
              <a:rPr lang="en-US" sz="4800" b="1" dirty="0">
                <a:solidFill>
                  <a:schemeClr val="accent1"/>
                </a:solidFill>
              </a:rPr>
              <a:t>We do something better!</a:t>
            </a:r>
          </a:p>
          <a:p>
            <a:pPr marL="0" indent="0" algn="ctr">
              <a:buNone/>
            </a:pPr>
            <a:r>
              <a:rPr lang="en-US" sz="4800" b="1" dirty="0">
                <a:solidFill>
                  <a:schemeClr val="accent1"/>
                </a:solidFill>
              </a:rPr>
              <a:t>We provide funds </a:t>
            </a:r>
            <a:r>
              <a:rPr lang="en-US" sz="4800" b="1" u="sng" dirty="0">
                <a:solidFill>
                  <a:schemeClr val="accent1"/>
                </a:solidFill>
              </a:rPr>
              <a:t>before</a:t>
            </a:r>
            <a:r>
              <a:rPr lang="en-US" sz="4800" b="1" dirty="0">
                <a:solidFill>
                  <a:schemeClr val="accent1"/>
                </a:solidFill>
              </a:rPr>
              <a:t> conservation districts spend it</a:t>
            </a:r>
          </a:p>
        </p:txBody>
      </p:sp>
      <p:cxnSp>
        <p:nvCxnSpPr>
          <p:cNvPr id="6" name="Straight Connector 5">
            <a:extLst>
              <a:ext uri="{FF2B5EF4-FFF2-40B4-BE49-F238E27FC236}">
                <a16:creationId xmlns:a16="http://schemas.microsoft.com/office/drawing/2014/main" id="{C43D1AB4-D411-1286-1694-2EDF2157D81E}"/>
              </a:ext>
            </a:extLst>
          </p:cNvPr>
          <p:cNvCxnSpPr>
            <a:cxnSpLocks/>
          </p:cNvCxnSpPr>
          <p:nvPr/>
        </p:nvCxnSpPr>
        <p:spPr>
          <a:xfrm flipV="1">
            <a:off x="876494" y="3981225"/>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3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1" name="Title 1">
            <a:extLst>
              <a:ext uri="{FF2B5EF4-FFF2-40B4-BE49-F238E27FC236}">
                <a16:creationId xmlns:a16="http://schemas.microsoft.com/office/drawing/2014/main" id="{974534CF-CD66-D2CA-DACE-9118CAFFD4D3}"/>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vs Reimbursements</a:t>
            </a:r>
          </a:p>
        </p:txBody>
      </p:sp>
      <p:sp>
        <p:nvSpPr>
          <p:cNvPr id="4" name="Content Placeholder 3">
            <a:extLst>
              <a:ext uri="{FF2B5EF4-FFF2-40B4-BE49-F238E27FC236}">
                <a16:creationId xmlns:a16="http://schemas.microsoft.com/office/drawing/2014/main" id="{58D73A53-EF83-A013-DBB6-4961B3C392F4}"/>
              </a:ext>
            </a:extLst>
          </p:cNvPr>
          <p:cNvSpPr txBox="1">
            <a:spLocks/>
          </p:cNvSpPr>
          <p:nvPr/>
        </p:nvSpPr>
        <p:spPr>
          <a:xfrm>
            <a:off x="295833" y="1432392"/>
            <a:ext cx="5094773" cy="5238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r>
              <a:rPr lang="en-US" sz="2800" u="sng" dirty="0"/>
              <a:t>Replenishments &amp; Advances</a:t>
            </a:r>
            <a:endParaRPr lang="en-US" sz="2800" dirty="0"/>
          </a:p>
          <a:p>
            <a:pPr marL="914400" lvl="1" indent="-457200" algn="l">
              <a:buFont typeface="Arial" panose="020B0604020202020204" pitchFamily="34" charset="0"/>
              <a:buChar char="•"/>
            </a:pPr>
            <a:r>
              <a:rPr lang="en-US" sz="2400" dirty="0"/>
              <a:t>Advances &amp; replenishments typically pay for </a:t>
            </a:r>
            <a:r>
              <a:rPr lang="en-US" sz="2400" u="sng" dirty="0"/>
              <a:t>future</a:t>
            </a:r>
            <a:r>
              <a:rPr lang="en-US" sz="2400" dirty="0"/>
              <a:t> expenses</a:t>
            </a:r>
            <a:r>
              <a:rPr lang="en-US" sz="2400" u="sng" dirty="0"/>
              <a:t> </a:t>
            </a:r>
          </a:p>
          <a:p>
            <a:pPr marL="914400" lvl="1" indent="-457200" algn="l">
              <a:buFont typeface="Arial" panose="020B0604020202020204" pitchFamily="34" charset="0"/>
              <a:buChar char="•"/>
            </a:pPr>
            <a:endParaRPr lang="en-US" sz="2400" u="sng" dirty="0"/>
          </a:p>
          <a:p>
            <a:pPr marL="914400" lvl="1" indent="-457200" algn="l">
              <a:buFont typeface="Arial" panose="020B0604020202020204" pitchFamily="34" charset="0"/>
              <a:buChar char="•"/>
            </a:pPr>
            <a:r>
              <a:rPr lang="en-US" sz="2400" dirty="0"/>
              <a:t>Districts receive DGLVR funds before spending on expenses</a:t>
            </a:r>
          </a:p>
          <a:p>
            <a:pPr marL="1371600" lvl="2" indent="-457200" algn="l">
              <a:buFont typeface="Arial" panose="020B0604020202020204" pitchFamily="34" charset="0"/>
              <a:buChar char="•"/>
            </a:pPr>
            <a:r>
              <a:rPr lang="en-US" sz="2200" dirty="0"/>
              <a:t>No out-of-pocket expenses</a:t>
            </a:r>
          </a:p>
          <a:p>
            <a:pPr lvl="1" algn="l"/>
            <a:endParaRPr lang="en-US" sz="2400" dirty="0"/>
          </a:p>
          <a:p>
            <a:pPr marL="914400" lvl="1" indent="-457200" algn="l">
              <a:buFont typeface="Arial" panose="020B0604020202020204" pitchFamily="34" charset="0"/>
              <a:buChar char="•"/>
            </a:pPr>
            <a:r>
              <a:rPr lang="en-US" sz="2400" dirty="0"/>
              <a:t>Often, replenishments are the same amount as reported expenses, but not always</a:t>
            </a:r>
          </a:p>
          <a:p>
            <a:pPr marL="914400" lvl="1" indent="-457200" algn="l">
              <a:buFont typeface="Arial" panose="020B0604020202020204" pitchFamily="34" charset="0"/>
              <a:buChar char="•"/>
            </a:pPr>
            <a:endParaRPr lang="en-US" sz="2400" dirty="0"/>
          </a:p>
          <a:p>
            <a:pPr lvl="1" algn="l"/>
            <a:endParaRPr lang="en-US" sz="2400" u="sng" dirty="0"/>
          </a:p>
          <a:p>
            <a:endParaRPr lang="en-US" dirty="0"/>
          </a:p>
        </p:txBody>
      </p:sp>
      <p:sp>
        <p:nvSpPr>
          <p:cNvPr id="7" name="Content Placeholder 3">
            <a:extLst>
              <a:ext uri="{FF2B5EF4-FFF2-40B4-BE49-F238E27FC236}">
                <a16:creationId xmlns:a16="http://schemas.microsoft.com/office/drawing/2014/main" id="{7484D27E-5DA0-CC92-BEEF-2D9D7555C62C}"/>
              </a:ext>
            </a:extLst>
          </p:cNvPr>
          <p:cNvSpPr txBox="1">
            <a:spLocks/>
          </p:cNvSpPr>
          <p:nvPr/>
        </p:nvSpPr>
        <p:spPr>
          <a:xfrm>
            <a:off x="6287589" y="1513076"/>
            <a:ext cx="5477691" cy="51576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u="sng" dirty="0"/>
              <a:t>Reimbursements</a:t>
            </a:r>
          </a:p>
          <a:p>
            <a:pPr marL="914400" lvl="1" indent="-457200" algn="l">
              <a:buFont typeface="Arial" panose="020B0604020202020204" pitchFamily="34" charset="0"/>
              <a:buChar char="•"/>
            </a:pPr>
            <a:r>
              <a:rPr lang="en-US" sz="2400" dirty="0"/>
              <a:t>Reimbursements pay for </a:t>
            </a:r>
            <a:r>
              <a:rPr lang="en-US" sz="2400" u="sng" dirty="0"/>
              <a:t>past</a:t>
            </a:r>
            <a:r>
              <a:rPr lang="en-US" sz="2400" dirty="0"/>
              <a:t> expenses</a:t>
            </a:r>
          </a:p>
          <a:p>
            <a:pPr marL="914400" lvl="1" indent="-457200" algn="l">
              <a:buFont typeface="Arial" panose="020B0604020202020204" pitchFamily="34" charset="0"/>
              <a:buChar char="•"/>
            </a:pPr>
            <a:endParaRPr lang="en-US" sz="2400" dirty="0"/>
          </a:p>
          <a:p>
            <a:pPr marL="914400" lvl="1" indent="-457200" algn="l">
              <a:buFont typeface="Arial" panose="020B0604020202020204" pitchFamily="34" charset="0"/>
              <a:buChar char="•"/>
            </a:pPr>
            <a:r>
              <a:rPr lang="en-US" sz="2400" dirty="0"/>
              <a:t>Funds are received after expenses are paid for out-of-pocket</a:t>
            </a:r>
            <a:endParaRPr lang="en-US" sz="2200" dirty="0"/>
          </a:p>
          <a:p>
            <a:pPr lvl="1" algn="l"/>
            <a:endParaRPr lang="en-US" sz="2400" dirty="0"/>
          </a:p>
          <a:p>
            <a:pPr marL="914400" lvl="1" indent="-457200" algn="l">
              <a:buFont typeface="Arial" panose="020B0604020202020204" pitchFamily="34" charset="0"/>
              <a:buChar char="•"/>
            </a:pPr>
            <a:r>
              <a:rPr lang="en-US" sz="2400" dirty="0"/>
              <a:t>Reimbursements are the same amount as the out-of-pocket expense</a:t>
            </a:r>
            <a:endParaRPr lang="en-US" sz="2400" u="sng" dirty="0"/>
          </a:p>
          <a:p>
            <a:pPr lvl="1" algn="l"/>
            <a:endParaRPr lang="en-US" sz="2400" u="sng" dirty="0"/>
          </a:p>
          <a:p>
            <a:endParaRPr lang="en-US" dirty="0"/>
          </a:p>
        </p:txBody>
      </p:sp>
    </p:spTree>
    <p:extLst>
      <p:ext uri="{BB962C8B-B14F-4D97-AF65-F5344CB8AC3E}">
        <p14:creationId xmlns:p14="http://schemas.microsoft.com/office/powerpoint/2010/main" val="27211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Type of Payments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2" y="1307348"/>
            <a:ext cx="10171641" cy="4745486"/>
          </a:xfrm>
        </p:spPr>
        <p:txBody>
          <a:bodyPr>
            <a:normAutofit lnSpcReduction="10000"/>
          </a:bodyPr>
          <a:lstStyle/>
          <a:p>
            <a:r>
              <a:rPr lang="en-US" sz="2600" b="1" u="sng" dirty="0"/>
              <a:t>Advances</a:t>
            </a:r>
            <a:endParaRPr lang="en-US" b="1" u="sng" dirty="0"/>
          </a:p>
          <a:p>
            <a:pPr lvl="1"/>
            <a:r>
              <a:rPr lang="en-US" sz="2600" dirty="0"/>
              <a:t>50% of each district’s annual allocation is provided as an advance payment at the beginning of each fiscal year (after July 1).</a:t>
            </a:r>
          </a:p>
          <a:p>
            <a:pPr lvl="1"/>
            <a:endParaRPr lang="en-US" dirty="0"/>
          </a:p>
          <a:p>
            <a:r>
              <a:rPr lang="en-US" dirty="0"/>
              <a:t>As districts spend the advance on eligible expenses, they report expenses in the quarterly report and are eligible to receive a “</a:t>
            </a:r>
            <a:r>
              <a:rPr lang="en-US" b="1" u="sng" dirty="0"/>
              <a:t>replenishment</a:t>
            </a:r>
            <a:r>
              <a:rPr lang="en-US" dirty="0"/>
              <a:t>” of funds from the remaining 50% of the allocation in Harrisburg.</a:t>
            </a:r>
          </a:p>
          <a:p>
            <a:endParaRPr lang="en-US" dirty="0"/>
          </a:p>
          <a:p>
            <a:r>
              <a:rPr lang="en-US" dirty="0"/>
              <a:t>While replenishments are typically payments in the same amount as reported expenses, replenishments are </a:t>
            </a:r>
            <a:r>
              <a:rPr lang="en-US" u="sng" dirty="0"/>
              <a:t>not meant to pay for those expenses. </a:t>
            </a:r>
          </a:p>
          <a:p>
            <a:endParaRPr lang="en-US" sz="3200" dirty="0">
              <a:cs typeface="Calibri"/>
            </a:endParaRPr>
          </a:p>
          <a:p>
            <a:endParaRPr lang="en-US" dirty="0"/>
          </a:p>
        </p:txBody>
      </p:sp>
    </p:spTree>
    <p:extLst>
      <p:ext uri="{BB962C8B-B14F-4D97-AF65-F5344CB8AC3E}">
        <p14:creationId xmlns:p14="http://schemas.microsoft.com/office/powerpoint/2010/main" val="12637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5CD15AED-96AC-4CFF-917F-A72E875D0916}"/>
              </a:ext>
            </a:extLst>
          </p:cNvPr>
          <p:cNvSpPr>
            <a:spLocks noGrp="1"/>
          </p:cNvSpPr>
          <p:nvPr>
            <p:ph idx="1"/>
          </p:nvPr>
        </p:nvSpPr>
        <p:spPr/>
        <p:txBody>
          <a:bodyPr/>
          <a:lstStyle/>
          <a:p>
            <a:endParaRPr lang="en-US" dirty="0"/>
          </a:p>
        </p:txBody>
      </p:sp>
      <p:graphicFrame>
        <p:nvGraphicFramePr>
          <p:cNvPr id="11" name="Chart 10">
            <a:extLst>
              <a:ext uri="{FF2B5EF4-FFF2-40B4-BE49-F238E27FC236}">
                <a16:creationId xmlns:a16="http://schemas.microsoft.com/office/drawing/2014/main" id="{040A6B51-0030-42BB-8DDD-8DB1C41EF0E9}"/>
              </a:ext>
            </a:extLst>
          </p:cNvPr>
          <p:cNvGraphicFramePr>
            <a:graphicFrameLocks/>
          </p:cNvGraphicFramePr>
          <p:nvPr>
            <p:extLst>
              <p:ext uri="{D42A27DB-BD31-4B8C-83A1-F6EECF244321}">
                <p14:modId xmlns:p14="http://schemas.microsoft.com/office/powerpoint/2010/main" val="27273233"/>
              </p:ext>
            </p:extLst>
          </p:nvPr>
        </p:nvGraphicFramePr>
        <p:xfrm>
          <a:off x="385486" y="1210125"/>
          <a:ext cx="8349439" cy="55043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625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cxnSp>
        <p:nvCxnSpPr>
          <p:cNvPr id="6" name="Straight Connector 5">
            <a:extLst>
              <a:ext uri="{FF2B5EF4-FFF2-40B4-BE49-F238E27FC236}">
                <a16:creationId xmlns:a16="http://schemas.microsoft.com/office/drawing/2014/main" id="{C43D1AB4-D411-1286-1694-2EDF2157D81E}"/>
              </a:ext>
            </a:extLst>
          </p:cNvPr>
          <p:cNvCxnSpPr>
            <a:cxnSpLocks/>
          </p:cNvCxnSpPr>
          <p:nvPr/>
        </p:nvCxnSpPr>
        <p:spPr>
          <a:xfrm flipV="1">
            <a:off x="876494" y="3981225"/>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9B7A344-BA2B-6D64-4585-59B9220662C0}"/>
              </a:ext>
            </a:extLst>
          </p:cNvPr>
          <p:cNvGrpSpPr/>
          <p:nvPr/>
        </p:nvGrpSpPr>
        <p:grpSpPr>
          <a:xfrm flipH="1">
            <a:off x="2988566" y="2862939"/>
            <a:ext cx="979531" cy="2960349"/>
            <a:chOff x="1407347" y="2521420"/>
            <a:chExt cx="723833" cy="2125129"/>
          </a:xfrm>
        </p:grpSpPr>
        <p:sp>
          <p:nvSpPr>
            <p:cNvPr id="23" name="Oval 22">
              <a:extLst>
                <a:ext uri="{FF2B5EF4-FFF2-40B4-BE49-F238E27FC236}">
                  <a16:creationId xmlns:a16="http://schemas.microsoft.com/office/drawing/2014/main" id="{4EA29379-8628-5EC5-77AC-A2C47412FC60}"/>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24" name="Straight Connector 23">
              <a:extLst>
                <a:ext uri="{FF2B5EF4-FFF2-40B4-BE49-F238E27FC236}">
                  <a16:creationId xmlns:a16="http://schemas.microsoft.com/office/drawing/2014/main" id="{103FC59C-E1AF-0FAA-5408-77991D0F59C7}"/>
                </a:ext>
              </a:extLst>
            </p:cNvPr>
            <p:cNvCxnSpPr>
              <a:cxnSpLocks/>
              <a:stCxn id="23"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62496E-8530-39A6-A55C-7750575D54C1}"/>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F95700-2D8B-75A3-E09A-EBDB0883F38E}"/>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D72819-E771-0AFD-59A8-536A07A08BAB}"/>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8B7387-55EE-BDBF-A1AB-B42AEC6FA2FB}"/>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C1182C1-FA31-C531-B4E6-96839C007CAD}"/>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0" name="Oval 29">
              <a:extLst>
                <a:ext uri="{FF2B5EF4-FFF2-40B4-BE49-F238E27FC236}">
                  <a16:creationId xmlns:a16="http://schemas.microsoft.com/office/drawing/2014/main" id="{067DCD31-B818-3827-EA39-1062731AFA54}"/>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1" name="Arc 30">
              <a:extLst>
                <a:ext uri="{FF2B5EF4-FFF2-40B4-BE49-F238E27FC236}">
                  <a16:creationId xmlns:a16="http://schemas.microsoft.com/office/drawing/2014/main" id="{266CF3AC-C100-A3B7-C292-E49F3090B6C5}"/>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53" name="Group 52">
            <a:extLst>
              <a:ext uri="{FF2B5EF4-FFF2-40B4-BE49-F238E27FC236}">
                <a16:creationId xmlns:a16="http://schemas.microsoft.com/office/drawing/2014/main" id="{D7046F48-AAC9-EFB1-507C-4D430C860572}"/>
              </a:ext>
            </a:extLst>
          </p:cNvPr>
          <p:cNvGrpSpPr/>
          <p:nvPr/>
        </p:nvGrpSpPr>
        <p:grpSpPr>
          <a:xfrm>
            <a:off x="239351" y="1306707"/>
            <a:ext cx="2963124" cy="1790671"/>
            <a:chOff x="329312" y="1578075"/>
            <a:chExt cx="2963124" cy="1790671"/>
          </a:xfrm>
        </p:grpSpPr>
        <p:sp>
          <p:nvSpPr>
            <p:cNvPr id="35" name="TextBox 34">
              <a:extLst>
                <a:ext uri="{FF2B5EF4-FFF2-40B4-BE49-F238E27FC236}">
                  <a16:creationId xmlns:a16="http://schemas.microsoft.com/office/drawing/2014/main" id="{1B50A2CA-223C-9416-9FAA-7B5E93FB7E36}"/>
                </a:ext>
              </a:extLst>
            </p:cNvPr>
            <p:cNvSpPr txBox="1"/>
            <p:nvPr/>
          </p:nvSpPr>
          <p:spPr>
            <a:xfrm>
              <a:off x="553081" y="1758000"/>
              <a:ext cx="2533560" cy="1569660"/>
            </a:xfrm>
            <a:prstGeom prst="rect">
              <a:avLst/>
            </a:prstGeom>
            <a:noFill/>
          </p:spPr>
          <p:txBody>
            <a:bodyPr wrap="square" rtlCol="0">
              <a:spAutoFit/>
            </a:bodyPr>
            <a:lstStyle/>
            <a:p>
              <a:pPr algn="ctr"/>
              <a:r>
                <a:rPr lang="en-US" sz="2400" b="1" dirty="0"/>
                <a:t>Hey Roy, would you buy me $10 worth of ice cream cones? </a:t>
              </a:r>
            </a:p>
          </p:txBody>
        </p:sp>
        <p:sp>
          <p:nvSpPr>
            <p:cNvPr id="38" name="Speech Bubble: Oval 37">
              <a:extLst>
                <a:ext uri="{FF2B5EF4-FFF2-40B4-BE49-F238E27FC236}">
                  <a16:creationId xmlns:a16="http://schemas.microsoft.com/office/drawing/2014/main" id="{E55274D5-7E4A-A231-AE4A-6FB01E11D33F}"/>
                </a:ext>
              </a:extLst>
            </p:cNvPr>
            <p:cNvSpPr/>
            <p:nvPr/>
          </p:nvSpPr>
          <p:spPr>
            <a:xfrm flipH="1">
              <a:off x="329312" y="1578075"/>
              <a:ext cx="2963124" cy="1790671"/>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68B6B1F7-2F44-6E37-7E02-816A821BC454}"/>
              </a:ext>
            </a:extLst>
          </p:cNvPr>
          <p:cNvCxnSpPr>
            <a:cxnSpLocks/>
          </p:cNvCxnSpPr>
          <p:nvPr/>
        </p:nvCxnSpPr>
        <p:spPr>
          <a:xfrm flipV="1">
            <a:off x="5732762" y="3903098"/>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D2100B5E-3AFA-BC2E-5E10-3C23A0EE3F63}"/>
              </a:ext>
            </a:extLst>
          </p:cNvPr>
          <p:cNvGrpSpPr/>
          <p:nvPr/>
        </p:nvGrpSpPr>
        <p:grpSpPr>
          <a:xfrm flipH="1">
            <a:off x="7844834" y="2784812"/>
            <a:ext cx="979531" cy="2960349"/>
            <a:chOff x="1407347" y="2521420"/>
            <a:chExt cx="723833" cy="2125129"/>
          </a:xfrm>
        </p:grpSpPr>
        <p:sp>
          <p:nvSpPr>
            <p:cNvPr id="39" name="Oval 38">
              <a:extLst>
                <a:ext uri="{FF2B5EF4-FFF2-40B4-BE49-F238E27FC236}">
                  <a16:creationId xmlns:a16="http://schemas.microsoft.com/office/drawing/2014/main" id="{43D57296-0B4C-C3D9-3334-1A465922D3CA}"/>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40" name="Straight Connector 39">
              <a:extLst>
                <a:ext uri="{FF2B5EF4-FFF2-40B4-BE49-F238E27FC236}">
                  <a16:creationId xmlns:a16="http://schemas.microsoft.com/office/drawing/2014/main" id="{29DFF41C-63C8-8F20-12D3-5AE32BAB598F}"/>
                </a:ext>
              </a:extLst>
            </p:cNvPr>
            <p:cNvCxnSpPr>
              <a:cxnSpLocks/>
              <a:stCxn id="39"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093C43-D559-C628-780C-7D47B82B2BFF}"/>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A67772-0DF1-A0CF-588F-44E475916EDD}"/>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ADB9D3-F43A-DD02-5805-4493D51E753A}"/>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83451C-9DA4-7EC9-1208-83CAF74868B8}"/>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F7F5695F-E955-BCC6-634F-56CC2E7B8204}"/>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6" name="Oval 45">
              <a:extLst>
                <a:ext uri="{FF2B5EF4-FFF2-40B4-BE49-F238E27FC236}">
                  <a16:creationId xmlns:a16="http://schemas.microsoft.com/office/drawing/2014/main" id="{D589D008-B5DE-8CF8-64F6-DE90D1B0C377}"/>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7" name="Arc 46">
              <a:extLst>
                <a:ext uri="{FF2B5EF4-FFF2-40B4-BE49-F238E27FC236}">
                  <a16:creationId xmlns:a16="http://schemas.microsoft.com/office/drawing/2014/main" id="{144A6D2A-35E5-1DFB-FE5E-5CD567BA3DE8}"/>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52" name="Group 51">
            <a:extLst>
              <a:ext uri="{FF2B5EF4-FFF2-40B4-BE49-F238E27FC236}">
                <a16:creationId xmlns:a16="http://schemas.microsoft.com/office/drawing/2014/main" id="{D1EA1BE2-2904-0B9B-96B0-52A613BD45D1}"/>
              </a:ext>
            </a:extLst>
          </p:cNvPr>
          <p:cNvGrpSpPr/>
          <p:nvPr/>
        </p:nvGrpSpPr>
        <p:grpSpPr>
          <a:xfrm>
            <a:off x="8775242" y="1841762"/>
            <a:ext cx="1605884" cy="1278570"/>
            <a:chOff x="8775242" y="1841762"/>
            <a:chExt cx="1605884" cy="1278570"/>
          </a:xfrm>
        </p:grpSpPr>
        <p:sp>
          <p:nvSpPr>
            <p:cNvPr id="48" name="TextBox 47">
              <a:extLst>
                <a:ext uri="{FF2B5EF4-FFF2-40B4-BE49-F238E27FC236}">
                  <a16:creationId xmlns:a16="http://schemas.microsoft.com/office/drawing/2014/main" id="{78879D28-428E-5FB7-4B1B-00D9A5E5DD7F}"/>
                </a:ext>
              </a:extLst>
            </p:cNvPr>
            <p:cNvSpPr txBox="1"/>
            <p:nvPr/>
          </p:nvSpPr>
          <p:spPr>
            <a:xfrm>
              <a:off x="8939719" y="2226070"/>
              <a:ext cx="1365051" cy="461665"/>
            </a:xfrm>
            <a:prstGeom prst="rect">
              <a:avLst/>
            </a:prstGeom>
            <a:noFill/>
          </p:spPr>
          <p:txBody>
            <a:bodyPr wrap="square" rtlCol="0">
              <a:spAutoFit/>
            </a:bodyPr>
            <a:lstStyle/>
            <a:p>
              <a:pPr algn="ctr"/>
              <a:r>
                <a:rPr lang="en-US" sz="2400" b="1" dirty="0"/>
                <a:t>Sure!</a:t>
              </a:r>
            </a:p>
          </p:txBody>
        </p:sp>
        <p:sp>
          <p:nvSpPr>
            <p:cNvPr id="49" name="Speech Bubble: Oval 48">
              <a:extLst>
                <a:ext uri="{FF2B5EF4-FFF2-40B4-BE49-F238E27FC236}">
                  <a16:creationId xmlns:a16="http://schemas.microsoft.com/office/drawing/2014/main" id="{009ABEDF-97AE-B248-273C-4F366D8B5E4D}"/>
                </a:ext>
              </a:extLst>
            </p:cNvPr>
            <p:cNvSpPr/>
            <p:nvPr/>
          </p:nvSpPr>
          <p:spPr>
            <a:xfrm>
              <a:off x="8775242" y="1841762"/>
              <a:ext cx="1605884" cy="1278570"/>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itle 1">
            <a:extLst>
              <a:ext uri="{FF2B5EF4-FFF2-40B4-BE49-F238E27FC236}">
                <a16:creationId xmlns:a16="http://schemas.microsoft.com/office/drawing/2014/main" id="{974534CF-CD66-D2CA-DACE-9118CAFFD4D3}"/>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Understanding flow of DGLVR funds</a:t>
            </a:r>
          </a:p>
        </p:txBody>
      </p:sp>
      <p:sp>
        <p:nvSpPr>
          <p:cNvPr id="54" name="TextBox 53">
            <a:extLst>
              <a:ext uri="{FF2B5EF4-FFF2-40B4-BE49-F238E27FC236}">
                <a16:creationId xmlns:a16="http://schemas.microsoft.com/office/drawing/2014/main" id="{4E12DA9D-4947-898F-442D-5F7E4D2DAF1A}"/>
              </a:ext>
            </a:extLst>
          </p:cNvPr>
          <p:cNvSpPr txBox="1"/>
          <p:nvPr/>
        </p:nvSpPr>
        <p:spPr>
          <a:xfrm>
            <a:off x="4420241" y="2004536"/>
            <a:ext cx="3218539" cy="1446550"/>
          </a:xfrm>
          <a:prstGeom prst="rect">
            <a:avLst/>
          </a:prstGeom>
          <a:noFill/>
        </p:spPr>
        <p:txBody>
          <a:bodyPr wrap="square" rtlCol="0">
            <a:spAutoFit/>
          </a:bodyPr>
          <a:lstStyle/>
          <a:p>
            <a:pPr algn="ctr"/>
            <a:r>
              <a:rPr lang="en-US" sz="4400" b="1" dirty="0"/>
              <a:t>Five-year Agreement</a:t>
            </a:r>
          </a:p>
        </p:txBody>
      </p:sp>
      <p:sp>
        <p:nvSpPr>
          <p:cNvPr id="3" name="TextBox 2">
            <a:extLst>
              <a:ext uri="{FF2B5EF4-FFF2-40B4-BE49-F238E27FC236}">
                <a16:creationId xmlns:a16="http://schemas.microsoft.com/office/drawing/2014/main" id="{7C7035D0-C16D-7125-E942-805B23D81763}"/>
              </a:ext>
            </a:extLst>
          </p:cNvPr>
          <p:cNvSpPr txBox="1"/>
          <p:nvPr/>
        </p:nvSpPr>
        <p:spPr>
          <a:xfrm>
            <a:off x="9203434" y="5171390"/>
            <a:ext cx="2510693" cy="707886"/>
          </a:xfrm>
          <a:prstGeom prst="rect">
            <a:avLst/>
          </a:prstGeom>
          <a:noFill/>
        </p:spPr>
        <p:txBody>
          <a:bodyPr wrap="square" rtlCol="0">
            <a:spAutoFit/>
          </a:bodyPr>
          <a:lstStyle/>
          <a:p>
            <a:pPr algn="ctr"/>
            <a:r>
              <a:rPr lang="en-US" sz="2000" dirty="0"/>
              <a:t>The Roy County Conservation District</a:t>
            </a:r>
          </a:p>
        </p:txBody>
      </p:sp>
      <p:sp>
        <p:nvSpPr>
          <p:cNvPr id="4" name="TextBox 3">
            <a:extLst>
              <a:ext uri="{FF2B5EF4-FFF2-40B4-BE49-F238E27FC236}">
                <a16:creationId xmlns:a16="http://schemas.microsoft.com/office/drawing/2014/main" id="{EF83FDB5-B2C0-A13C-0EE9-020122C64C80}"/>
              </a:ext>
            </a:extLst>
          </p:cNvPr>
          <p:cNvSpPr txBox="1"/>
          <p:nvPr/>
        </p:nvSpPr>
        <p:spPr>
          <a:xfrm>
            <a:off x="499148" y="5171390"/>
            <a:ext cx="2244535" cy="707886"/>
          </a:xfrm>
          <a:prstGeom prst="rect">
            <a:avLst/>
          </a:prstGeom>
          <a:noFill/>
        </p:spPr>
        <p:txBody>
          <a:bodyPr wrap="square" rtlCol="0">
            <a:spAutoFit/>
          </a:bodyPr>
          <a:lstStyle/>
          <a:p>
            <a:pPr algn="ctr"/>
            <a:r>
              <a:rPr lang="en-US" sz="2000" dirty="0"/>
              <a:t>State Conservation Commission</a:t>
            </a:r>
          </a:p>
        </p:txBody>
      </p:sp>
    </p:spTree>
    <p:extLst>
      <p:ext uri="{BB962C8B-B14F-4D97-AF65-F5344CB8AC3E}">
        <p14:creationId xmlns:p14="http://schemas.microsoft.com/office/powerpoint/2010/main" val="4233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Graphic 3" descr="Money">
            <a:extLst>
              <a:ext uri="{FF2B5EF4-FFF2-40B4-BE49-F238E27FC236}">
                <a16:creationId xmlns:a16="http://schemas.microsoft.com/office/drawing/2014/main" id="{07753693-0196-8761-EA32-818D797B6F8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29717" y="4100502"/>
            <a:ext cx="597519" cy="597519"/>
          </a:xfrm>
          <a:prstGeom prst="rect">
            <a:avLst/>
          </a:prstGeom>
        </p:spPr>
      </p:pic>
      <p:cxnSp>
        <p:nvCxnSpPr>
          <p:cNvPr id="6" name="Straight Connector 5">
            <a:extLst>
              <a:ext uri="{FF2B5EF4-FFF2-40B4-BE49-F238E27FC236}">
                <a16:creationId xmlns:a16="http://schemas.microsoft.com/office/drawing/2014/main" id="{C43D1AB4-D411-1286-1694-2EDF2157D81E}"/>
              </a:ext>
            </a:extLst>
          </p:cNvPr>
          <p:cNvCxnSpPr>
            <a:cxnSpLocks/>
          </p:cNvCxnSpPr>
          <p:nvPr/>
        </p:nvCxnSpPr>
        <p:spPr>
          <a:xfrm flipV="1">
            <a:off x="876494" y="3981225"/>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9B7A344-BA2B-6D64-4585-59B9220662C0}"/>
              </a:ext>
            </a:extLst>
          </p:cNvPr>
          <p:cNvGrpSpPr/>
          <p:nvPr/>
        </p:nvGrpSpPr>
        <p:grpSpPr>
          <a:xfrm flipH="1">
            <a:off x="2988566" y="2862939"/>
            <a:ext cx="979531" cy="2960349"/>
            <a:chOff x="1407347" y="2521420"/>
            <a:chExt cx="723833" cy="2125129"/>
          </a:xfrm>
        </p:grpSpPr>
        <p:sp>
          <p:nvSpPr>
            <p:cNvPr id="23" name="Oval 22">
              <a:extLst>
                <a:ext uri="{FF2B5EF4-FFF2-40B4-BE49-F238E27FC236}">
                  <a16:creationId xmlns:a16="http://schemas.microsoft.com/office/drawing/2014/main" id="{4EA29379-8628-5EC5-77AC-A2C47412FC60}"/>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24" name="Straight Connector 23">
              <a:extLst>
                <a:ext uri="{FF2B5EF4-FFF2-40B4-BE49-F238E27FC236}">
                  <a16:creationId xmlns:a16="http://schemas.microsoft.com/office/drawing/2014/main" id="{103FC59C-E1AF-0FAA-5408-77991D0F59C7}"/>
                </a:ext>
              </a:extLst>
            </p:cNvPr>
            <p:cNvCxnSpPr>
              <a:cxnSpLocks/>
              <a:stCxn id="23"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62496E-8530-39A6-A55C-7750575D54C1}"/>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F95700-2D8B-75A3-E09A-EBDB0883F38E}"/>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D72819-E771-0AFD-59A8-536A07A08BAB}"/>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8B7387-55EE-BDBF-A1AB-B42AEC6FA2FB}"/>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C1182C1-FA31-C531-B4E6-96839C007CAD}"/>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0" name="Oval 29">
              <a:extLst>
                <a:ext uri="{FF2B5EF4-FFF2-40B4-BE49-F238E27FC236}">
                  <a16:creationId xmlns:a16="http://schemas.microsoft.com/office/drawing/2014/main" id="{067DCD31-B818-3827-EA39-1062731AFA54}"/>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1" name="Arc 30">
              <a:extLst>
                <a:ext uri="{FF2B5EF4-FFF2-40B4-BE49-F238E27FC236}">
                  <a16:creationId xmlns:a16="http://schemas.microsoft.com/office/drawing/2014/main" id="{266CF3AC-C100-A3B7-C292-E49F3090B6C5}"/>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cxnSp>
        <p:nvCxnSpPr>
          <p:cNvPr id="34" name="Straight Connector 33">
            <a:extLst>
              <a:ext uri="{FF2B5EF4-FFF2-40B4-BE49-F238E27FC236}">
                <a16:creationId xmlns:a16="http://schemas.microsoft.com/office/drawing/2014/main" id="{68B6B1F7-2F44-6E37-7E02-816A821BC454}"/>
              </a:ext>
            </a:extLst>
          </p:cNvPr>
          <p:cNvCxnSpPr>
            <a:cxnSpLocks/>
          </p:cNvCxnSpPr>
          <p:nvPr/>
        </p:nvCxnSpPr>
        <p:spPr>
          <a:xfrm flipV="1">
            <a:off x="5732762" y="3903098"/>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D2100B5E-3AFA-BC2E-5E10-3C23A0EE3F63}"/>
              </a:ext>
            </a:extLst>
          </p:cNvPr>
          <p:cNvGrpSpPr/>
          <p:nvPr/>
        </p:nvGrpSpPr>
        <p:grpSpPr>
          <a:xfrm flipH="1">
            <a:off x="7844834" y="2784812"/>
            <a:ext cx="979531" cy="2960349"/>
            <a:chOff x="1407347" y="2521420"/>
            <a:chExt cx="723833" cy="2125129"/>
          </a:xfrm>
        </p:grpSpPr>
        <p:sp>
          <p:nvSpPr>
            <p:cNvPr id="39" name="Oval 38">
              <a:extLst>
                <a:ext uri="{FF2B5EF4-FFF2-40B4-BE49-F238E27FC236}">
                  <a16:creationId xmlns:a16="http://schemas.microsoft.com/office/drawing/2014/main" id="{43D57296-0B4C-C3D9-3334-1A465922D3CA}"/>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40" name="Straight Connector 39">
              <a:extLst>
                <a:ext uri="{FF2B5EF4-FFF2-40B4-BE49-F238E27FC236}">
                  <a16:creationId xmlns:a16="http://schemas.microsoft.com/office/drawing/2014/main" id="{29DFF41C-63C8-8F20-12D3-5AE32BAB598F}"/>
                </a:ext>
              </a:extLst>
            </p:cNvPr>
            <p:cNvCxnSpPr>
              <a:cxnSpLocks/>
              <a:stCxn id="39"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093C43-D559-C628-780C-7D47B82B2BFF}"/>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A67772-0DF1-A0CF-588F-44E475916EDD}"/>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ADB9D3-F43A-DD02-5805-4493D51E753A}"/>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83451C-9DA4-7EC9-1208-83CAF74868B8}"/>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F7F5695F-E955-BCC6-634F-56CC2E7B8204}"/>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6" name="Oval 45">
              <a:extLst>
                <a:ext uri="{FF2B5EF4-FFF2-40B4-BE49-F238E27FC236}">
                  <a16:creationId xmlns:a16="http://schemas.microsoft.com/office/drawing/2014/main" id="{D589D008-B5DE-8CF8-64F6-DE90D1B0C377}"/>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7" name="Arc 46">
              <a:extLst>
                <a:ext uri="{FF2B5EF4-FFF2-40B4-BE49-F238E27FC236}">
                  <a16:creationId xmlns:a16="http://schemas.microsoft.com/office/drawing/2014/main" id="{144A6D2A-35E5-1DFB-FE5E-5CD567BA3DE8}"/>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sp>
        <p:nvSpPr>
          <p:cNvPr id="50" name="TextBox 49">
            <a:extLst>
              <a:ext uri="{FF2B5EF4-FFF2-40B4-BE49-F238E27FC236}">
                <a16:creationId xmlns:a16="http://schemas.microsoft.com/office/drawing/2014/main" id="{056687E8-8EAE-0CAC-A9F0-B9CD5FBEDB40}"/>
              </a:ext>
            </a:extLst>
          </p:cNvPr>
          <p:cNvSpPr txBox="1"/>
          <p:nvPr/>
        </p:nvSpPr>
        <p:spPr>
          <a:xfrm>
            <a:off x="4420241" y="2004536"/>
            <a:ext cx="3218539" cy="1446550"/>
          </a:xfrm>
          <a:prstGeom prst="rect">
            <a:avLst/>
          </a:prstGeom>
          <a:noFill/>
        </p:spPr>
        <p:txBody>
          <a:bodyPr wrap="square" rtlCol="0">
            <a:spAutoFit/>
          </a:bodyPr>
          <a:lstStyle/>
          <a:p>
            <a:pPr algn="ctr"/>
            <a:r>
              <a:rPr lang="en-US" sz="4400" b="1" dirty="0">
                <a:solidFill>
                  <a:schemeClr val="accent6">
                    <a:lumMod val="75000"/>
                  </a:schemeClr>
                </a:solidFill>
              </a:rPr>
              <a:t>Advance Payment</a:t>
            </a:r>
          </a:p>
        </p:txBody>
      </p:sp>
      <p:sp>
        <p:nvSpPr>
          <p:cNvPr id="51" name="Title 1">
            <a:extLst>
              <a:ext uri="{FF2B5EF4-FFF2-40B4-BE49-F238E27FC236}">
                <a16:creationId xmlns:a16="http://schemas.microsoft.com/office/drawing/2014/main" id="{974534CF-CD66-D2CA-DACE-9118CAFFD4D3}"/>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Understanding flow of DGLVR funds</a:t>
            </a:r>
          </a:p>
        </p:txBody>
      </p:sp>
      <p:sp>
        <p:nvSpPr>
          <p:cNvPr id="3" name="Speech Bubble: Oval 2">
            <a:extLst>
              <a:ext uri="{FF2B5EF4-FFF2-40B4-BE49-F238E27FC236}">
                <a16:creationId xmlns:a16="http://schemas.microsoft.com/office/drawing/2014/main" id="{8ABFF1DE-12B0-A40C-2AA4-E82AC7151CDA}"/>
              </a:ext>
            </a:extLst>
          </p:cNvPr>
          <p:cNvSpPr/>
          <p:nvPr/>
        </p:nvSpPr>
        <p:spPr>
          <a:xfrm flipH="1">
            <a:off x="665660" y="1672516"/>
            <a:ext cx="2720545" cy="1546005"/>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718546-F4EA-FA9A-BC02-F0EC01424F53}"/>
              </a:ext>
            </a:extLst>
          </p:cNvPr>
          <p:cNvSpPr txBox="1"/>
          <p:nvPr/>
        </p:nvSpPr>
        <p:spPr>
          <a:xfrm>
            <a:off x="770306" y="1866921"/>
            <a:ext cx="2533560" cy="1200329"/>
          </a:xfrm>
          <a:prstGeom prst="rect">
            <a:avLst/>
          </a:prstGeom>
          <a:noFill/>
        </p:spPr>
        <p:txBody>
          <a:bodyPr wrap="square" rtlCol="0">
            <a:spAutoFit/>
          </a:bodyPr>
          <a:lstStyle/>
          <a:p>
            <a:pPr algn="ctr"/>
            <a:r>
              <a:rPr lang="en-US" sz="2400" b="1" dirty="0"/>
              <a:t>Great! Here’s $5 to get the first ice cream cone</a:t>
            </a:r>
          </a:p>
        </p:txBody>
      </p:sp>
      <p:sp>
        <p:nvSpPr>
          <p:cNvPr id="7" name="TextBox 6">
            <a:extLst>
              <a:ext uri="{FF2B5EF4-FFF2-40B4-BE49-F238E27FC236}">
                <a16:creationId xmlns:a16="http://schemas.microsoft.com/office/drawing/2014/main" id="{44A9D8B5-5546-B155-2454-088154166398}"/>
              </a:ext>
            </a:extLst>
          </p:cNvPr>
          <p:cNvSpPr txBox="1"/>
          <p:nvPr/>
        </p:nvSpPr>
        <p:spPr>
          <a:xfrm>
            <a:off x="9203434" y="5171390"/>
            <a:ext cx="2510693" cy="707886"/>
          </a:xfrm>
          <a:prstGeom prst="rect">
            <a:avLst/>
          </a:prstGeom>
          <a:noFill/>
        </p:spPr>
        <p:txBody>
          <a:bodyPr wrap="square" rtlCol="0">
            <a:spAutoFit/>
          </a:bodyPr>
          <a:lstStyle/>
          <a:p>
            <a:pPr algn="ctr"/>
            <a:r>
              <a:rPr lang="en-US" sz="2000" dirty="0"/>
              <a:t>The Roy County Conservation District</a:t>
            </a:r>
          </a:p>
        </p:txBody>
      </p:sp>
      <p:sp>
        <p:nvSpPr>
          <p:cNvPr id="8" name="TextBox 7">
            <a:extLst>
              <a:ext uri="{FF2B5EF4-FFF2-40B4-BE49-F238E27FC236}">
                <a16:creationId xmlns:a16="http://schemas.microsoft.com/office/drawing/2014/main" id="{DD11B9DA-E10F-6DB3-858E-90CBC52A4974}"/>
              </a:ext>
            </a:extLst>
          </p:cNvPr>
          <p:cNvSpPr txBox="1"/>
          <p:nvPr/>
        </p:nvSpPr>
        <p:spPr>
          <a:xfrm>
            <a:off x="499148" y="5171390"/>
            <a:ext cx="2244535" cy="707886"/>
          </a:xfrm>
          <a:prstGeom prst="rect">
            <a:avLst/>
          </a:prstGeom>
          <a:noFill/>
        </p:spPr>
        <p:txBody>
          <a:bodyPr wrap="square" rtlCol="0">
            <a:spAutoFit/>
          </a:bodyPr>
          <a:lstStyle/>
          <a:p>
            <a:pPr algn="ctr"/>
            <a:r>
              <a:rPr lang="en-US" sz="2000" dirty="0"/>
              <a:t>State Conservation Commission</a:t>
            </a:r>
          </a:p>
        </p:txBody>
      </p:sp>
    </p:spTree>
    <p:extLst>
      <p:ext uri="{BB962C8B-B14F-4D97-AF65-F5344CB8AC3E}">
        <p14:creationId xmlns:p14="http://schemas.microsoft.com/office/powerpoint/2010/main" val="42176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04167E-6 4.81481E-6 L 0.26393 0.00717 " pathEditMode="relative" rAng="0" ptsTypes="AA">
                                      <p:cBhvr>
                                        <p:cTn id="8" dur="2000" fill="hold"/>
                                        <p:tgtEl>
                                          <p:spTgt spid="4"/>
                                        </p:tgtEl>
                                        <p:attrNameLst>
                                          <p:attrName>ppt_x</p:attrName>
                                          <p:attrName>ppt_y</p:attrName>
                                        </p:attrNameLst>
                                      </p:cBhvr>
                                      <p:rCtr x="13190"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cxnSp>
        <p:nvCxnSpPr>
          <p:cNvPr id="6" name="Straight Connector 5">
            <a:extLst>
              <a:ext uri="{FF2B5EF4-FFF2-40B4-BE49-F238E27FC236}">
                <a16:creationId xmlns:a16="http://schemas.microsoft.com/office/drawing/2014/main" id="{C43D1AB4-D411-1286-1694-2EDF2157D81E}"/>
              </a:ext>
            </a:extLst>
          </p:cNvPr>
          <p:cNvCxnSpPr>
            <a:cxnSpLocks/>
          </p:cNvCxnSpPr>
          <p:nvPr/>
        </p:nvCxnSpPr>
        <p:spPr>
          <a:xfrm flipV="1">
            <a:off x="876494" y="3981225"/>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9B7A344-BA2B-6D64-4585-59B9220662C0}"/>
              </a:ext>
            </a:extLst>
          </p:cNvPr>
          <p:cNvGrpSpPr/>
          <p:nvPr/>
        </p:nvGrpSpPr>
        <p:grpSpPr>
          <a:xfrm flipH="1">
            <a:off x="2988566" y="2862939"/>
            <a:ext cx="979531" cy="2960349"/>
            <a:chOff x="1407347" y="2521420"/>
            <a:chExt cx="723833" cy="2125129"/>
          </a:xfrm>
        </p:grpSpPr>
        <p:sp>
          <p:nvSpPr>
            <p:cNvPr id="23" name="Oval 22">
              <a:extLst>
                <a:ext uri="{FF2B5EF4-FFF2-40B4-BE49-F238E27FC236}">
                  <a16:creationId xmlns:a16="http://schemas.microsoft.com/office/drawing/2014/main" id="{4EA29379-8628-5EC5-77AC-A2C47412FC60}"/>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24" name="Straight Connector 23">
              <a:extLst>
                <a:ext uri="{FF2B5EF4-FFF2-40B4-BE49-F238E27FC236}">
                  <a16:creationId xmlns:a16="http://schemas.microsoft.com/office/drawing/2014/main" id="{103FC59C-E1AF-0FAA-5408-77991D0F59C7}"/>
                </a:ext>
              </a:extLst>
            </p:cNvPr>
            <p:cNvCxnSpPr>
              <a:cxnSpLocks/>
              <a:stCxn id="23"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62496E-8530-39A6-A55C-7750575D54C1}"/>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F95700-2D8B-75A3-E09A-EBDB0883F38E}"/>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D72819-E771-0AFD-59A8-536A07A08BAB}"/>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8B7387-55EE-BDBF-A1AB-B42AEC6FA2FB}"/>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C1182C1-FA31-C531-B4E6-96839C007CAD}"/>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0" name="Oval 29">
              <a:extLst>
                <a:ext uri="{FF2B5EF4-FFF2-40B4-BE49-F238E27FC236}">
                  <a16:creationId xmlns:a16="http://schemas.microsoft.com/office/drawing/2014/main" id="{067DCD31-B818-3827-EA39-1062731AFA54}"/>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1" name="Arc 30">
              <a:extLst>
                <a:ext uri="{FF2B5EF4-FFF2-40B4-BE49-F238E27FC236}">
                  <a16:creationId xmlns:a16="http://schemas.microsoft.com/office/drawing/2014/main" id="{266CF3AC-C100-A3B7-C292-E49F3090B6C5}"/>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37" name="Group 36">
            <a:extLst>
              <a:ext uri="{FF2B5EF4-FFF2-40B4-BE49-F238E27FC236}">
                <a16:creationId xmlns:a16="http://schemas.microsoft.com/office/drawing/2014/main" id="{D2100B5E-3AFA-BC2E-5E10-3C23A0EE3F63}"/>
              </a:ext>
            </a:extLst>
          </p:cNvPr>
          <p:cNvGrpSpPr/>
          <p:nvPr/>
        </p:nvGrpSpPr>
        <p:grpSpPr>
          <a:xfrm flipH="1">
            <a:off x="7844834" y="2784812"/>
            <a:ext cx="979531" cy="2960349"/>
            <a:chOff x="1407347" y="2521420"/>
            <a:chExt cx="723833" cy="2125129"/>
          </a:xfrm>
        </p:grpSpPr>
        <p:sp>
          <p:nvSpPr>
            <p:cNvPr id="39" name="Oval 38">
              <a:extLst>
                <a:ext uri="{FF2B5EF4-FFF2-40B4-BE49-F238E27FC236}">
                  <a16:creationId xmlns:a16="http://schemas.microsoft.com/office/drawing/2014/main" id="{43D57296-0B4C-C3D9-3334-1A465922D3CA}"/>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40" name="Straight Connector 39">
              <a:extLst>
                <a:ext uri="{FF2B5EF4-FFF2-40B4-BE49-F238E27FC236}">
                  <a16:creationId xmlns:a16="http://schemas.microsoft.com/office/drawing/2014/main" id="{29DFF41C-63C8-8F20-12D3-5AE32BAB598F}"/>
                </a:ext>
              </a:extLst>
            </p:cNvPr>
            <p:cNvCxnSpPr>
              <a:cxnSpLocks/>
              <a:stCxn id="39"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093C43-D559-C628-780C-7D47B82B2BFF}"/>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A67772-0DF1-A0CF-588F-44E475916EDD}"/>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ADB9D3-F43A-DD02-5805-4493D51E753A}"/>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83451C-9DA4-7EC9-1208-83CAF74868B8}"/>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F7F5695F-E955-BCC6-634F-56CC2E7B8204}"/>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6" name="Oval 45">
              <a:extLst>
                <a:ext uri="{FF2B5EF4-FFF2-40B4-BE49-F238E27FC236}">
                  <a16:creationId xmlns:a16="http://schemas.microsoft.com/office/drawing/2014/main" id="{D589D008-B5DE-8CF8-64F6-DE90D1B0C377}"/>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7" name="Arc 46">
              <a:extLst>
                <a:ext uri="{FF2B5EF4-FFF2-40B4-BE49-F238E27FC236}">
                  <a16:creationId xmlns:a16="http://schemas.microsoft.com/office/drawing/2014/main" id="{144A6D2A-35E5-1DFB-FE5E-5CD567BA3DE8}"/>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52" name="Group 51">
            <a:extLst>
              <a:ext uri="{FF2B5EF4-FFF2-40B4-BE49-F238E27FC236}">
                <a16:creationId xmlns:a16="http://schemas.microsoft.com/office/drawing/2014/main" id="{D1EA1BE2-2904-0B9B-96B0-52A613BD45D1}"/>
              </a:ext>
            </a:extLst>
          </p:cNvPr>
          <p:cNvGrpSpPr/>
          <p:nvPr/>
        </p:nvGrpSpPr>
        <p:grpSpPr>
          <a:xfrm>
            <a:off x="8775242" y="1841762"/>
            <a:ext cx="1605884" cy="1278570"/>
            <a:chOff x="8775242" y="1841762"/>
            <a:chExt cx="1605884" cy="1278570"/>
          </a:xfrm>
        </p:grpSpPr>
        <p:sp>
          <p:nvSpPr>
            <p:cNvPr id="48" name="TextBox 47">
              <a:extLst>
                <a:ext uri="{FF2B5EF4-FFF2-40B4-BE49-F238E27FC236}">
                  <a16:creationId xmlns:a16="http://schemas.microsoft.com/office/drawing/2014/main" id="{78879D28-428E-5FB7-4B1B-00D9A5E5DD7F}"/>
                </a:ext>
              </a:extLst>
            </p:cNvPr>
            <p:cNvSpPr txBox="1"/>
            <p:nvPr/>
          </p:nvSpPr>
          <p:spPr>
            <a:xfrm>
              <a:off x="8895658" y="1888838"/>
              <a:ext cx="1365051" cy="1200329"/>
            </a:xfrm>
            <a:prstGeom prst="rect">
              <a:avLst/>
            </a:prstGeom>
            <a:noFill/>
          </p:spPr>
          <p:txBody>
            <a:bodyPr wrap="square" rtlCol="0">
              <a:spAutoFit/>
            </a:bodyPr>
            <a:lstStyle/>
            <a:p>
              <a:pPr algn="ctr"/>
              <a:r>
                <a:rPr lang="en-US" sz="2400" b="1" dirty="0"/>
                <a:t>Here’s your ice cream!</a:t>
              </a:r>
            </a:p>
          </p:txBody>
        </p:sp>
        <p:sp>
          <p:nvSpPr>
            <p:cNvPr id="49" name="Speech Bubble: Oval 48">
              <a:extLst>
                <a:ext uri="{FF2B5EF4-FFF2-40B4-BE49-F238E27FC236}">
                  <a16:creationId xmlns:a16="http://schemas.microsoft.com/office/drawing/2014/main" id="{009ABEDF-97AE-B248-273C-4F366D8B5E4D}"/>
                </a:ext>
              </a:extLst>
            </p:cNvPr>
            <p:cNvSpPr/>
            <p:nvPr/>
          </p:nvSpPr>
          <p:spPr>
            <a:xfrm>
              <a:off x="8775242" y="1841762"/>
              <a:ext cx="1605884" cy="1278570"/>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itle 1">
            <a:extLst>
              <a:ext uri="{FF2B5EF4-FFF2-40B4-BE49-F238E27FC236}">
                <a16:creationId xmlns:a16="http://schemas.microsoft.com/office/drawing/2014/main" id="{974534CF-CD66-D2CA-DACE-9118CAFFD4D3}"/>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Understanding flow of DGLVR funds</a:t>
            </a:r>
          </a:p>
        </p:txBody>
      </p:sp>
      <p:grpSp>
        <p:nvGrpSpPr>
          <p:cNvPr id="17" name="Group 16">
            <a:extLst>
              <a:ext uri="{FF2B5EF4-FFF2-40B4-BE49-F238E27FC236}">
                <a16:creationId xmlns:a16="http://schemas.microsoft.com/office/drawing/2014/main" id="{7CAA6766-43B9-A09D-4722-207F78A96B27}"/>
              </a:ext>
            </a:extLst>
          </p:cNvPr>
          <p:cNvGrpSpPr/>
          <p:nvPr/>
        </p:nvGrpSpPr>
        <p:grpSpPr>
          <a:xfrm>
            <a:off x="7409416" y="3911535"/>
            <a:ext cx="453843" cy="741454"/>
            <a:chOff x="7121327" y="4011437"/>
            <a:chExt cx="453843" cy="741454"/>
          </a:xfrm>
        </p:grpSpPr>
        <p:sp>
          <p:nvSpPr>
            <p:cNvPr id="7" name="Isosceles Triangle 6">
              <a:extLst>
                <a:ext uri="{FF2B5EF4-FFF2-40B4-BE49-F238E27FC236}">
                  <a16:creationId xmlns:a16="http://schemas.microsoft.com/office/drawing/2014/main" id="{68F1B3E5-798F-810C-F2BA-0523DC28DB6C}"/>
                </a:ext>
              </a:extLst>
            </p:cNvPr>
            <p:cNvSpPr/>
            <p:nvPr/>
          </p:nvSpPr>
          <p:spPr>
            <a:xfrm rot="10800000">
              <a:off x="7207887" y="4347830"/>
              <a:ext cx="271144" cy="405061"/>
            </a:xfrm>
            <a:prstGeom prst="triangle">
              <a:avLst/>
            </a:prstGeom>
            <a:solidFill>
              <a:srgbClr val="996600"/>
            </a:solidFill>
            <a:ln>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C589921-3DAC-F74E-C1C5-AB3FF24DAC25}"/>
                </a:ext>
              </a:extLst>
            </p:cNvPr>
            <p:cNvSpPr/>
            <p:nvPr/>
          </p:nvSpPr>
          <p:spPr>
            <a:xfrm>
              <a:off x="7154169" y="4011437"/>
              <a:ext cx="353812" cy="353812"/>
            </a:xfrm>
            <a:prstGeom prst="ellipse">
              <a:avLst/>
            </a:prstGeom>
            <a:solidFill>
              <a:srgbClr val="FF99FF"/>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4D87B02-F11F-3371-5DBD-D816ECEF31B4}"/>
                </a:ext>
              </a:extLst>
            </p:cNvPr>
            <p:cNvSpPr/>
            <p:nvPr/>
          </p:nvSpPr>
          <p:spPr>
            <a:xfrm>
              <a:off x="7439228" y="4248616"/>
              <a:ext cx="135942" cy="146492"/>
            </a:xfrm>
            <a:prstGeom prst="ellipse">
              <a:avLst/>
            </a:prstGeom>
            <a:solidFill>
              <a:srgbClr val="FF99FF"/>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15CB17-B1F9-0939-708C-711FE9571327}"/>
                </a:ext>
              </a:extLst>
            </p:cNvPr>
            <p:cNvSpPr/>
            <p:nvPr/>
          </p:nvSpPr>
          <p:spPr>
            <a:xfrm>
              <a:off x="7331075" y="4257312"/>
              <a:ext cx="135942" cy="146492"/>
            </a:xfrm>
            <a:prstGeom prst="ellipse">
              <a:avLst/>
            </a:prstGeom>
            <a:solidFill>
              <a:srgbClr val="FF99FF"/>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40FC0F-8019-C37F-9628-19DE98B46C7B}"/>
                </a:ext>
              </a:extLst>
            </p:cNvPr>
            <p:cNvSpPr/>
            <p:nvPr/>
          </p:nvSpPr>
          <p:spPr>
            <a:xfrm>
              <a:off x="7226201" y="4248616"/>
              <a:ext cx="135942" cy="146492"/>
            </a:xfrm>
            <a:prstGeom prst="ellipse">
              <a:avLst/>
            </a:prstGeom>
            <a:solidFill>
              <a:srgbClr val="FF99FF"/>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E4C5EA3-928B-FC03-E951-EBC73F702B3A}"/>
                </a:ext>
              </a:extLst>
            </p:cNvPr>
            <p:cNvSpPr/>
            <p:nvPr/>
          </p:nvSpPr>
          <p:spPr>
            <a:xfrm>
              <a:off x="7121327" y="4244042"/>
              <a:ext cx="135942" cy="146492"/>
            </a:xfrm>
            <a:prstGeom prst="ellipse">
              <a:avLst/>
            </a:prstGeom>
            <a:solidFill>
              <a:srgbClr val="FF99FF"/>
            </a:solidFill>
            <a:ln>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4C6449E-532F-6426-193C-2BED4C09C454}"/>
              </a:ext>
            </a:extLst>
          </p:cNvPr>
          <p:cNvGrpSpPr/>
          <p:nvPr/>
        </p:nvGrpSpPr>
        <p:grpSpPr>
          <a:xfrm>
            <a:off x="1286123" y="1969325"/>
            <a:ext cx="1954400" cy="1248782"/>
            <a:chOff x="1286123" y="1969325"/>
            <a:chExt cx="1954400" cy="1248782"/>
          </a:xfrm>
        </p:grpSpPr>
        <p:sp>
          <p:nvSpPr>
            <p:cNvPr id="5" name="TextBox 4">
              <a:extLst>
                <a:ext uri="{FF2B5EF4-FFF2-40B4-BE49-F238E27FC236}">
                  <a16:creationId xmlns:a16="http://schemas.microsoft.com/office/drawing/2014/main" id="{34718546-F4EA-FA9A-BC02-F0EC01424F53}"/>
                </a:ext>
              </a:extLst>
            </p:cNvPr>
            <p:cNvSpPr txBox="1"/>
            <p:nvPr/>
          </p:nvSpPr>
          <p:spPr>
            <a:xfrm>
              <a:off x="1580765" y="2362883"/>
              <a:ext cx="1365116" cy="461665"/>
            </a:xfrm>
            <a:prstGeom prst="rect">
              <a:avLst/>
            </a:prstGeom>
            <a:noFill/>
          </p:spPr>
          <p:txBody>
            <a:bodyPr wrap="square" rtlCol="0">
              <a:spAutoFit/>
            </a:bodyPr>
            <a:lstStyle/>
            <a:p>
              <a:pPr algn="ctr"/>
              <a:r>
                <a:rPr lang="en-US" sz="2400" b="1" dirty="0"/>
                <a:t>Thanks!</a:t>
              </a:r>
            </a:p>
          </p:txBody>
        </p:sp>
        <p:sp>
          <p:nvSpPr>
            <p:cNvPr id="18" name="Speech Bubble: Oval 17">
              <a:extLst>
                <a:ext uri="{FF2B5EF4-FFF2-40B4-BE49-F238E27FC236}">
                  <a16:creationId xmlns:a16="http://schemas.microsoft.com/office/drawing/2014/main" id="{C76445E2-FE45-86AF-FEEC-5C187D338B14}"/>
                </a:ext>
              </a:extLst>
            </p:cNvPr>
            <p:cNvSpPr/>
            <p:nvPr/>
          </p:nvSpPr>
          <p:spPr>
            <a:xfrm flipH="1">
              <a:off x="1286123" y="1969325"/>
              <a:ext cx="1954400" cy="1248782"/>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2A3F722-A9AF-BAC4-9C71-1B7BD9F4C2AD}"/>
              </a:ext>
            </a:extLst>
          </p:cNvPr>
          <p:cNvSpPr txBox="1"/>
          <p:nvPr/>
        </p:nvSpPr>
        <p:spPr>
          <a:xfrm>
            <a:off x="9203434" y="5171390"/>
            <a:ext cx="2510693" cy="707886"/>
          </a:xfrm>
          <a:prstGeom prst="rect">
            <a:avLst/>
          </a:prstGeom>
          <a:noFill/>
        </p:spPr>
        <p:txBody>
          <a:bodyPr wrap="square" rtlCol="0">
            <a:spAutoFit/>
          </a:bodyPr>
          <a:lstStyle/>
          <a:p>
            <a:pPr algn="ctr"/>
            <a:r>
              <a:rPr lang="en-US" sz="2000" dirty="0"/>
              <a:t>The Roy County Conservation District</a:t>
            </a:r>
          </a:p>
        </p:txBody>
      </p:sp>
      <p:sp>
        <p:nvSpPr>
          <p:cNvPr id="19" name="TextBox 18">
            <a:extLst>
              <a:ext uri="{FF2B5EF4-FFF2-40B4-BE49-F238E27FC236}">
                <a16:creationId xmlns:a16="http://schemas.microsoft.com/office/drawing/2014/main" id="{D6DD7E61-1E52-E38C-FDFE-5224292F5D4A}"/>
              </a:ext>
            </a:extLst>
          </p:cNvPr>
          <p:cNvSpPr txBox="1"/>
          <p:nvPr/>
        </p:nvSpPr>
        <p:spPr>
          <a:xfrm>
            <a:off x="499148" y="5171390"/>
            <a:ext cx="2244535" cy="707886"/>
          </a:xfrm>
          <a:prstGeom prst="rect">
            <a:avLst/>
          </a:prstGeom>
          <a:noFill/>
        </p:spPr>
        <p:txBody>
          <a:bodyPr wrap="square" rtlCol="0">
            <a:spAutoFit/>
          </a:bodyPr>
          <a:lstStyle/>
          <a:p>
            <a:pPr algn="ctr"/>
            <a:r>
              <a:rPr lang="en-US" sz="2000" dirty="0"/>
              <a:t>State Conservation Commission</a:t>
            </a:r>
          </a:p>
        </p:txBody>
      </p:sp>
    </p:spTree>
    <p:extLst>
      <p:ext uri="{BB962C8B-B14F-4D97-AF65-F5344CB8AC3E}">
        <p14:creationId xmlns:p14="http://schemas.microsoft.com/office/powerpoint/2010/main" val="26839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4.44444E-6 L -0.29192 -0.00232 " pathEditMode="relative" rAng="0" ptsTypes="AA">
                                      <p:cBhvr>
                                        <p:cTn id="6" dur="2000" fill="hold"/>
                                        <p:tgtEl>
                                          <p:spTgt spid="17"/>
                                        </p:tgtEl>
                                        <p:attrNameLst>
                                          <p:attrName>ppt_x</p:attrName>
                                          <p:attrName>ppt_y</p:attrName>
                                        </p:attrNameLst>
                                      </p:cBhvr>
                                      <p:rCtr x="-14596"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cxnSp>
        <p:nvCxnSpPr>
          <p:cNvPr id="6" name="Straight Connector 5">
            <a:extLst>
              <a:ext uri="{FF2B5EF4-FFF2-40B4-BE49-F238E27FC236}">
                <a16:creationId xmlns:a16="http://schemas.microsoft.com/office/drawing/2014/main" id="{C43D1AB4-D411-1286-1694-2EDF2157D81E}"/>
              </a:ext>
            </a:extLst>
          </p:cNvPr>
          <p:cNvCxnSpPr>
            <a:cxnSpLocks/>
          </p:cNvCxnSpPr>
          <p:nvPr/>
        </p:nvCxnSpPr>
        <p:spPr>
          <a:xfrm flipV="1">
            <a:off x="876494" y="3981225"/>
            <a:ext cx="1743014" cy="7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9B7A344-BA2B-6D64-4585-59B9220662C0}"/>
              </a:ext>
            </a:extLst>
          </p:cNvPr>
          <p:cNvGrpSpPr/>
          <p:nvPr/>
        </p:nvGrpSpPr>
        <p:grpSpPr>
          <a:xfrm flipH="1">
            <a:off x="2988566" y="2862939"/>
            <a:ext cx="979531" cy="2960349"/>
            <a:chOff x="1407347" y="2521420"/>
            <a:chExt cx="723833" cy="2125129"/>
          </a:xfrm>
        </p:grpSpPr>
        <p:sp>
          <p:nvSpPr>
            <p:cNvPr id="23" name="Oval 22">
              <a:extLst>
                <a:ext uri="{FF2B5EF4-FFF2-40B4-BE49-F238E27FC236}">
                  <a16:creationId xmlns:a16="http://schemas.microsoft.com/office/drawing/2014/main" id="{4EA29379-8628-5EC5-77AC-A2C47412FC60}"/>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24" name="Straight Connector 23">
              <a:extLst>
                <a:ext uri="{FF2B5EF4-FFF2-40B4-BE49-F238E27FC236}">
                  <a16:creationId xmlns:a16="http://schemas.microsoft.com/office/drawing/2014/main" id="{103FC59C-E1AF-0FAA-5408-77991D0F59C7}"/>
                </a:ext>
              </a:extLst>
            </p:cNvPr>
            <p:cNvCxnSpPr>
              <a:cxnSpLocks/>
              <a:stCxn id="23"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62496E-8530-39A6-A55C-7750575D54C1}"/>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F95700-2D8B-75A3-E09A-EBDB0883F38E}"/>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D72819-E771-0AFD-59A8-536A07A08BAB}"/>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8B7387-55EE-BDBF-A1AB-B42AEC6FA2FB}"/>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C1182C1-FA31-C531-B4E6-96839C007CAD}"/>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0" name="Oval 29">
              <a:extLst>
                <a:ext uri="{FF2B5EF4-FFF2-40B4-BE49-F238E27FC236}">
                  <a16:creationId xmlns:a16="http://schemas.microsoft.com/office/drawing/2014/main" id="{067DCD31-B818-3827-EA39-1062731AFA54}"/>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31" name="Arc 30">
              <a:extLst>
                <a:ext uri="{FF2B5EF4-FFF2-40B4-BE49-F238E27FC236}">
                  <a16:creationId xmlns:a16="http://schemas.microsoft.com/office/drawing/2014/main" id="{266CF3AC-C100-A3B7-C292-E49F3090B6C5}"/>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grpSp>
        <p:nvGrpSpPr>
          <p:cNvPr id="37" name="Group 36">
            <a:extLst>
              <a:ext uri="{FF2B5EF4-FFF2-40B4-BE49-F238E27FC236}">
                <a16:creationId xmlns:a16="http://schemas.microsoft.com/office/drawing/2014/main" id="{D2100B5E-3AFA-BC2E-5E10-3C23A0EE3F63}"/>
              </a:ext>
            </a:extLst>
          </p:cNvPr>
          <p:cNvGrpSpPr/>
          <p:nvPr/>
        </p:nvGrpSpPr>
        <p:grpSpPr>
          <a:xfrm flipH="1">
            <a:off x="7844834" y="2784812"/>
            <a:ext cx="979531" cy="2960349"/>
            <a:chOff x="1407347" y="2521420"/>
            <a:chExt cx="723833" cy="2125129"/>
          </a:xfrm>
        </p:grpSpPr>
        <p:sp>
          <p:nvSpPr>
            <p:cNvPr id="39" name="Oval 38">
              <a:extLst>
                <a:ext uri="{FF2B5EF4-FFF2-40B4-BE49-F238E27FC236}">
                  <a16:creationId xmlns:a16="http://schemas.microsoft.com/office/drawing/2014/main" id="{43D57296-0B4C-C3D9-3334-1A465922D3CA}"/>
                </a:ext>
              </a:extLst>
            </p:cNvPr>
            <p:cNvSpPr/>
            <p:nvPr/>
          </p:nvSpPr>
          <p:spPr>
            <a:xfrm>
              <a:off x="1407347" y="2521420"/>
              <a:ext cx="723833" cy="6730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40" name="Straight Connector 39">
              <a:extLst>
                <a:ext uri="{FF2B5EF4-FFF2-40B4-BE49-F238E27FC236}">
                  <a16:creationId xmlns:a16="http://schemas.microsoft.com/office/drawing/2014/main" id="{29DFF41C-63C8-8F20-12D3-5AE32BAB598F}"/>
                </a:ext>
              </a:extLst>
            </p:cNvPr>
            <p:cNvCxnSpPr>
              <a:cxnSpLocks/>
              <a:stCxn id="39" idx="4"/>
            </p:cNvCxnSpPr>
            <p:nvPr/>
          </p:nvCxnSpPr>
          <p:spPr>
            <a:xfrm flipH="1">
              <a:off x="1763835" y="3194433"/>
              <a:ext cx="5428" cy="1009822"/>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093C43-D559-C628-780C-7D47B82B2BFF}"/>
                </a:ext>
              </a:extLst>
            </p:cNvPr>
            <p:cNvCxnSpPr>
              <a:cxnSpLocks/>
            </p:cNvCxnSpPr>
            <p:nvPr/>
          </p:nvCxnSpPr>
          <p:spPr>
            <a:xfrm flipH="1">
              <a:off x="1418205" y="3435681"/>
              <a:ext cx="345631" cy="285589"/>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A67772-0DF1-A0CF-588F-44E475916EDD}"/>
                </a:ext>
              </a:extLst>
            </p:cNvPr>
            <p:cNvCxnSpPr>
              <a:cxnSpLocks/>
            </p:cNvCxnSpPr>
            <p:nvPr/>
          </p:nvCxnSpPr>
          <p:spPr>
            <a:xfrm flipH="1">
              <a:off x="1407347" y="4160961"/>
              <a:ext cx="356488" cy="48558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ADB9D3-F43A-DD02-5805-4493D51E753A}"/>
                </a:ext>
              </a:extLst>
            </p:cNvPr>
            <p:cNvCxnSpPr>
              <a:cxnSpLocks/>
            </p:cNvCxnSpPr>
            <p:nvPr/>
          </p:nvCxnSpPr>
          <p:spPr>
            <a:xfrm>
              <a:off x="1769265" y="4178575"/>
              <a:ext cx="361915" cy="440038"/>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83451C-9DA4-7EC9-1208-83CAF74868B8}"/>
                </a:ext>
              </a:extLst>
            </p:cNvPr>
            <p:cNvCxnSpPr>
              <a:cxnSpLocks/>
            </p:cNvCxnSpPr>
            <p:nvPr/>
          </p:nvCxnSpPr>
          <p:spPr>
            <a:xfrm flipH="1" flipV="1">
              <a:off x="1763837" y="3431547"/>
              <a:ext cx="356486" cy="267797"/>
            </a:xfrm>
            <a:prstGeom prst="line">
              <a:avLst/>
            </a:prstGeom>
            <a:solidFill>
              <a:schemeClr val="tx1">
                <a:lumMod val="75000"/>
              </a:schemeClr>
            </a:solidFill>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F7F5695F-E955-BCC6-634F-56CC2E7B8204}"/>
                </a:ext>
              </a:extLst>
            </p:cNvPr>
            <p:cNvSpPr/>
            <p:nvPr/>
          </p:nvSpPr>
          <p:spPr>
            <a:xfrm>
              <a:off x="1585591" y="2706193"/>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6" name="Oval 45">
              <a:extLst>
                <a:ext uri="{FF2B5EF4-FFF2-40B4-BE49-F238E27FC236}">
                  <a16:creationId xmlns:a16="http://schemas.microsoft.com/office/drawing/2014/main" id="{D589D008-B5DE-8CF8-64F6-DE90D1B0C377}"/>
                </a:ext>
              </a:extLst>
            </p:cNvPr>
            <p:cNvSpPr/>
            <p:nvPr/>
          </p:nvSpPr>
          <p:spPr>
            <a:xfrm>
              <a:off x="1836267" y="2707406"/>
              <a:ext cx="123838" cy="12866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47" name="Arc 46">
              <a:extLst>
                <a:ext uri="{FF2B5EF4-FFF2-40B4-BE49-F238E27FC236}">
                  <a16:creationId xmlns:a16="http://schemas.microsoft.com/office/drawing/2014/main" id="{144A6D2A-35E5-1DFB-FE5E-5CD567BA3DE8}"/>
                </a:ext>
              </a:extLst>
            </p:cNvPr>
            <p:cNvSpPr/>
            <p:nvPr/>
          </p:nvSpPr>
          <p:spPr>
            <a:xfrm flipV="1">
              <a:off x="1596206" y="2868001"/>
              <a:ext cx="376904" cy="220751"/>
            </a:xfrm>
            <a:prstGeom prst="arc">
              <a:avLst>
                <a:gd name="adj1" fmla="val 11330593"/>
                <a:gd name="adj2" fmla="val 209464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sp>
        <p:nvSpPr>
          <p:cNvPr id="51" name="Title 1">
            <a:extLst>
              <a:ext uri="{FF2B5EF4-FFF2-40B4-BE49-F238E27FC236}">
                <a16:creationId xmlns:a16="http://schemas.microsoft.com/office/drawing/2014/main" id="{974534CF-CD66-D2CA-DACE-9118CAFFD4D3}"/>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Understanding flow of DGLVR funds</a:t>
            </a:r>
          </a:p>
        </p:txBody>
      </p:sp>
      <p:sp>
        <p:nvSpPr>
          <p:cNvPr id="5" name="TextBox 4">
            <a:extLst>
              <a:ext uri="{FF2B5EF4-FFF2-40B4-BE49-F238E27FC236}">
                <a16:creationId xmlns:a16="http://schemas.microsoft.com/office/drawing/2014/main" id="{34718546-F4EA-FA9A-BC02-F0EC01424F53}"/>
              </a:ext>
            </a:extLst>
          </p:cNvPr>
          <p:cNvSpPr txBox="1"/>
          <p:nvPr/>
        </p:nvSpPr>
        <p:spPr>
          <a:xfrm>
            <a:off x="505191" y="1598418"/>
            <a:ext cx="2387332" cy="1569660"/>
          </a:xfrm>
          <a:prstGeom prst="rect">
            <a:avLst/>
          </a:prstGeom>
          <a:noFill/>
        </p:spPr>
        <p:txBody>
          <a:bodyPr wrap="square" rtlCol="0">
            <a:spAutoFit/>
          </a:bodyPr>
          <a:lstStyle/>
          <a:p>
            <a:pPr algn="ctr"/>
            <a:r>
              <a:rPr lang="en-US" sz="2400" b="1" dirty="0"/>
              <a:t>Here’s $5 to get another ice cream cone tomorrow!</a:t>
            </a:r>
          </a:p>
        </p:txBody>
      </p:sp>
      <p:sp>
        <p:nvSpPr>
          <p:cNvPr id="18" name="Speech Bubble: Oval 17">
            <a:extLst>
              <a:ext uri="{FF2B5EF4-FFF2-40B4-BE49-F238E27FC236}">
                <a16:creationId xmlns:a16="http://schemas.microsoft.com/office/drawing/2014/main" id="{C76445E2-FE45-86AF-FEEC-5C187D338B14}"/>
              </a:ext>
            </a:extLst>
          </p:cNvPr>
          <p:cNvSpPr/>
          <p:nvPr/>
        </p:nvSpPr>
        <p:spPr>
          <a:xfrm flipH="1">
            <a:off x="112295" y="1345918"/>
            <a:ext cx="3128228" cy="1872189"/>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A63A20-3F2B-658F-697C-7E14942D9484}"/>
              </a:ext>
            </a:extLst>
          </p:cNvPr>
          <p:cNvSpPr txBox="1"/>
          <p:nvPr/>
        </p:nvSpPr>
        <p:spPr>
          <a:xfrm>
            <a:off x="4126401" y="2037733"/>
            <a:ext cx="3932342" cy="769441"/>
          </a:xfrm>
          <a:prstGeom prst="rect">
            <a:avLst/>
          </a:prstGeom>
          <a:noFill/>
        </p:spPr>
        <p:txBody>
          <a:bodyPr wrap="square" rtlCol="0">
            <a:spAutoFit/>
          </a:bodyPr>
          <a:lstStyle/>
          <a:p>
            <a:pPr algn="ctr"/>
            <a:r>
              <a:rPr lang="en-US" sz="4400" b="1" dirty="0">
                <a:solidFill>
                  <a:schemeClr val="accent6">
                    <a:lumMod val="75000"/>
                  </a:schemeClr>
                </a:solidFill>
              </a:rPr>
              <a:t>Replenishment</a:t>
            </a:r>
          </a:p>
        </p:txBody>
      </p:sp>
      <p:pic>
        <p:nvPicPr>
          <p:cNvPr id="19" name="Graphic 18" descr="Money">
            <a:extLst>
              <a:ext uri="{FF2B5EF4-FFF2-40B4-BE49-F238E27FC236}">
                <a16:creationId xmlns:a16="http://schemas.microsoft.com/office/drawing/2014/main" id="{905FA14A-9FE5-4220-78BE-3751CE2AE0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29717" y="4100502"/>
            <a:ext cx="597519" cy="597519"/>
          </a:xfrm>
          <a:prstGeom prst="rect">
            <a:avLst/>
          </a:prstGeom>
        </p:spPr>
      </p:pic>
      <p:sp>
        <p:nvSpPr>
          <p:cNvPr id="4" name="TextBox 3">
            <a:extLst>
              <a:ext uri="{FF2B5EF4-FFF2-40B4-BE49-F238E27FC236}">
                <a16:creationId xmlns:a16="http://schemas.microsoft.com/office/drawing/2014/main" id="{74405895-1922-2C70-E677-48078FBA63DA}"/>
              </a:ext>
            </a:extLst>
          </p:cNvPr>
          <p:cNvSpPr txBox="1"/>
          <p:nvPr/>
        </p:nvSpPr>
        <p:spPr>
          <a:xfrm>
            <a:off x="9203434" y="5171390"/>
            <a:ext cx="2510693" cy="707886"/>
          </a:xfrm>
          <a:prstGeom prst="rect">
            <a:avLst/>
          </a:prstGeom>
          <a:noFill/>
        </p:spPr>
        <p:txBody>
          <a:bodyPr wrap="square" rtlCol="0">
            <a:spAutoFit/>
          </a:bodyPr>
          <a:lstStyle/>
          <a:p>
            <a:pPr algn="ctr"/>
            <a:r>
              <a:rPr lang="en-US" sz="2000" dirty="0"/>
              <a:t>The Roy County Conservation District</a:t>
            </a:r>
          </a:p>
        </p:txBody>
      </p:sp>
      <p:sp>
        <p:nvSpPr>
          <p:cNvPr id="7" name="TextBox 6">
            <a:extLst>
              <a:ext uri="{FF2B5EF4-FFF2-40B4-BE49-F238E27FC236}">
                <a16:creationId xmlns:a16="http://schemas.microsoft.com/office/drawing/2014/main" id="{7600B73E-AC96-99F7-C5D7-EB7AB376ACAF}"/>
              </a:ext>
            </a:extLst>
          </p:cNvPr>
          <p:cNvSpPr txBox="1"/>
          <p:nvPr/>
        </p:nvSpPr>
        <p:spPr>
          <a:xfrm>
            <a:off x="499148" y="5171390"/>
            <a:ext cx="2244535" cy="707886"/>
          </a:xfrm>
          <a:prstGeom prst="rect">
            <a:avLst/>
          </a:prstGeom>
          <a:noFill/>
        </p:spPr>
        <p:txBody>
          <a:bodyPr wrap="square" rtlCol="0">
            <a:spAutoFit/>
          </a:bodyPr>
          <a:lstStyle/>
          <a:p>
            <a:pPr algn="ctr"/>
            <a:r>
              <a:rPr lang="en-US" sz="2000" dirty="0"/>
              <a:t>State Conservation Commission</a:t>
            </a:r>
          </a:p>
        </p:txBody>
      </p:sp>
    </p:spTree>
    <p:extLst>
      <p:ext uri="{BB962C8B-B14F-4D97-AF65-F5344CB8AC3E}">
        <p14:creationId xmlns:p14="http://schemas.microsoft.com/office/powerpoint/2010/main" val="34541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04167E-6 4.81481E-6 L 0.26393 0.00717 " pathEditMode="relative" rAng="0" ptsTypes="AA">
                                      <p:cBhvr>
                                        <p:cTn id="8" dur="2000" fill="hold"/>
                                        <p:tgtEl>
                                          <p:spTgt spid="19"/>
                                        </p:tgtEl>
                                        <p:attrNameLst>
                                          <p:attrName>ppt_x</p:attrName>
                                          <p:attrName>ppt_y</p:attrName>
                                        </p:attrNameLst>
                                      </p:cBhvr>
                                      <p:rCtr x="13190"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 Example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Conservation District’s DGR allocation is $100,000</a:t>
            </a:r>
          </a:p>
        </p:txBody>
      </p:sp>
    </p:spTree>
    <p:extLst>
      <p:ext uri="{BB962C8B-B14F-4D97-AF65-F5344CB8AC3E}">
        <p14:creationId xmlns:p14="http://schemas.microsoft.com/office/powerpoint/2010/main" val="198773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BBB787-F6AE-4098-AE4F-D0D5B7FB8725}"/>
              </a:ext>
            </a:extLst>
          </p:cNvPr>
          <p:cNvGraphicFramePr>
            <a:graphicFrameLocks noGrp="1"/>
          </p:cNvGraphicFramePr>
          <p:nvPr>
            <p:extLst>
              <p:ext uri="{D42A27DB-BD31-4B8C-83A1-F6EECF244321}">
                <p14:modId xmlns:p14="http://schemas.microsoft.com/office/powerpoint/2010/main" val="1986295379"/>
              </p:ext>
            </p:extLst>
          </p:nvPr>
        </p:nvGraphicFramePr>
        <p:xfrm>
          <a:off x="6649234" y="2576415"/>
          <a:ext cx="5431275" cy="1686790"/>
        </p:xfrm>
        <a:graphic>
          <a:graphicData uri="http://schemas.openxmlformats.org/drawingml/2006/table">
            <a:tbl>
              <a:tblPr/>
              <a:tblGrid>
                <a:gridCol w="1475835">
                  <a:extLst>
                    <a:ext uri="{9D8B030D-6E8A-4147-A177-3AD203B41FA5}">
                      <a16:colId xmlns:a16="http://schemas.microsoft.com/office/drawing/2014/main" val="634761433"/>
                    </a:ext>
                  </a:extLst>
                </a:gridCol>
                <a:gridCol w="1908153">
                  <a:extLst>
                    <a:ext uri="{9D8B030D-6E8A-4147-A177-3AD203B41FA5}">
                      <a16:colId xmlns:a16="http://schemas.microsoft.com/office/drawing/2014/main" val="3443533842"/>
                    </a:ext>
                  </a:extLst>
                </a:gridCol>
                <a:gridCol w="2047287">
                  <a:extLst>
                    <a:ext uri="{9D8B030D-6E8A-4147-A177-3AD203B41FA5}">
                      <a16:colId xmlns:a16="http://schemas.microsoft.com/office/drawing/2014/main" val="3190819902"/>
                    </a:ext>
                  </a:extLst>
                </a:gridCol>
              </a:tblGrid>
              <a:tr h="297434">
                <a:tc>
                  <a:txBody>
                    <a:bodyPr/>
                    <a:lstStyle/>
                    <a:p>
                      <a:pPr algn="l"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payment amount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Harrisburg balance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55267675"/>
                  </a:ext>
                </a:extLst>
              </a:tr>
              <a:tr h="297434">
                <a:tc>
                  <a:txBody>
                    <a:bodyPr/>
                    <a:lstStyle/>
                    <a:p>
                      <a:pPr algn="l" fontAlgn="b"/>
                      <a:r>
                        <a:rPr lang="en-US" sz="18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65632166"/>
                  </a:ext>
                </a:extLst>
              </a:tr>
              <a:tr h="297434">
                <a:tc>
                  <a:txBody>
                    <a:bodyPr/>
                    <a:lstStyle/>
                    <a:p>
                      <a:pPr algn="l" fontAlgn="b"/>
                      <a:r>
                        <a:rPr lang="en-US" sz="1800" b="0" i="0" u="none" strike="noStrike">
                          <a:solidFill>
                            <a:srgbClr val="000000"/>
                          </a:solidFill>
                          <a:effectLst/>
                          <a:latin typeface="Calibri" panose="020F0502020204030204" pitchFamily="34" charset="0"/>
                        </a:rPr>
                        <a:t>advance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41665924"/>
                  </a:ext>
                </a:extLst>
              </a:tr>
              <a:tr h="297434">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01606521"/>
                  </a:ext>
                </a:extLst>
              </a:tr>
              <a:tr h="297434">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76321492"/>
                  </a:ext>
                </a:extLst>
              </a:tr>
              <a:tr h="19962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4822157"/>
                  </a:ext>
                </a:extLst>
              </a:tr>
            </a:tbl>
          </a:graphicData>
        </a:graphic>
      </p:graphicFrame>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 Example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Conservation District’s DGR allocation is $100,000</a:t>
            </a:r>
          </a:p>
        </p:txBody>
      </p:sp>
      <p:graphicFrame>
        <p:nvGraphicFramePr>
          <p:cNvPr id="6" name="Table 5">
            <a:extLst>
              <a:ext uri="{FF2B5EF4-FFF2-40B4-BE49-F238E27FC236}">
                <a16:creationId xmlns:a16="http://schemas.microsoft.com/office/drawing/2014/main" id="{F17B0AAE-CFDD-417D-8669-E8F91103DBA7}"/>
              </a:ext>
            </a:extLst>
          </p:cNvPr>
          <p:cNvGraphicFramePr>
            <a:graphicFrameLocks noGrp="1"/>
          </p:cNvGraphicFramePr>
          <p:nvPr>
            <p:extLst>
              <p:ext uri="{D42A27DB-BD31-4B8C-83A1-F6EECF244321}">
                <p14:modId xmlns:p14="http://schemas.microsoft.com/office/powerpoint/2010/main" val="3721437223"/>
              </p:ext>
            </p:extLst>
          </p:nvPr>
        </p:nvGraphicFramePr>
        <p:xfrm>
          <a:off x="103764" y="2577465"/>
          <a:ext cx="6316491" cy="1703070"/>
        </p:xfrm>
        <a:graphic>
          <a:graphicData uri="http://schemas.openxmlformats.org/drawingml/2006/table">
            <a:tbl>
              <a:tblPr/>
              <a:tblGrid>
                <a:gridCol w="2133598">
                  <a:extLst>
                    <a:ext uri="{9D8B030D-6E8A-4147-A177-3AD203B41FA5}">
                      <a16:colId xmlns:a16="http://schemas.microsoft.com/office/drawing/2014/main" val="2137458236"/>
                    </a:ext>
                  </a:extLst>
                </a:gridCol>
                <a:gridCol w="1267589">
                  <a:extLst>
                    <a:ext uri="{9D8B030D-6E8A-4147-A177-3AD203B41FA5}">
                      <a16:colId xmlns:a16="http://schemas.microsoft.com/office/drawing/2014/main" val="892192874"/>
                    </a:ext>
                  </a:extLst>
                </a:gridCol>
                <a:gridCol w="1288649">
                  <a:extLst>
                    <a:ext uri="{9D8B030D-6E8A-4147-A177-3AD203B41FA5}">
                      <a16:colId xmlns:a16="http://schemas.microsoft.com/office/drawing/2014/main" val="419727631"/>
                    </a:ext>
                  </a:extLst>
                </a:gridCol>
                <a:gridCol w="1626655">
                  <a:extLst>
                    <a:ext uri="{9D8B030D-6E8A-4147-A177-3AD203B41FA5}">
                      <a16:colId xmlns:a16="http://schemas.microsoft.com/office/drawing/2014/main" val="3424082013"/>
                    </a:ext>
                  </a:extLst>
                </a:gridCol>
              </a:tblGrid>
              <a:tr h="190500">
                <a:tc>
                  <a:txBody>
                    <a:bodyPr/>
                    <a:lstStyle/>
                    <a:p>
                      <a:pPr algn="ctr"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 income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expense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local balance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5201857"/>
                  </a:ext>
                </a:extLst>
              </a:tr>
              <a:tr h="190500">
                <a:tc>
                  <a:txBody>
                    <a:bodyPr/>
                    <a:lstStyle/>
                    <a:p>
                      <a:pPr algn="l" fontAlgn="b"/>
                      <a:r>
                        <a:rPr lang="en-US" sz="1800" b="0" i="0" u="none" strike="noStrike" dirty="0">
                          <a:solidFill>
                            <a:srgbClr val="000000"/>
                          </a:solidFill>
                          <a:effectLst/>
                          <a:latin typeface="Calibri" panose="020F0502020204030204" pitchFamily="34" charset="0"/>
                        </a:rPr>
                        <a:t>advance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5873334"/>
                  </a:ext>
                </a:extLst>
              </a:tr>
              <a:tr h="190500">
                <a:tc>
                  <a:txBody>
                    <a:bodyPr/>
                    <a:lstStyle/>
                    <a:p>
                      <a:pPr algn="l" fontAlgn="b"/>
                      <a:r>
                        <a:rPr lang="en-US" sz="1800" b="0" i="0" u="none" strike="noStrike" dirty="0">
                          <a:solidFill>
                            <a:srgbClr val="000000"/>
                          </a:solidFill>
                          <a:effectLst/>
                          <a:latin typeface="Calibri" panose="020F0502020204030204" pitchFamily="34" charset="0"/>
                        </a:rPr>
                        <a:t>Project advances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67803"/>
                  </a:ext>
                </a:extLst>
              </a:tr>
              <a:tr h="190500">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3278659"/>
                  </a:ext>
                </a:extLst>
              </a:tr>
              <a:tr h="190500">
                <a:tc>
                  <a:txBody>
                    <a:bodyPr/>
                    <a:lstStyle/>
                    <a:p>
                      <a:pPr algn="l" fontAlgn="b"/>
                      <a:r>
                        <a:rPr lang="en-US" sz="1800" b="0" i="0" u="none" strike="noStrike" dirty="0">
                          <a:solidFill>
                            <a:srgbClr val="000000"/>
                          </a:solidFill>
                          <a:effectLst/>
                          <a:latin typeface="Calibri" panose="020F0502020204030204" pitchFamily="34" charset="0"/>
                        </a:rPr>
                        <a:t>Final project payment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12,000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38,000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72685"/>
                  </a:ext>
                </a:extLst>
              </a:tr>
              <a:tr h="190500">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9613975"/>
                  </a:ext>
                </a:extLst>
              </a:tr>
            </a:tbl>
          </a:graphicData>
        </a:graphic>
      </p:graphicFrame>
      <p:sp>
        <p:nvSpPr>
          <p:cNvPr id="11" name="TextBox 10">
            <a:extLst>
              <a:ext uri="{FF2B5EF4-FFF2-40B4-BE49-F238E27FC236}">
                <a16:creationId xmlns:a16="http://schemas.microsoft.com/office/drawing/2014/main" id="{54DB164D-EF56-47AC-8D90-E0C0A523008F}"/>
              </a:ext>
            </a:extLst>
          </p:cNvPr>
          <p:cNvSpPr txBox="1"/>
          <p:nvPr/>
        </p:nvSpPr>
        <p:spPr>
          <a:xfrm>
            <a:off x="1977958" y="1915999"/>
            <a:ext cx="2568102" cy="646331"/>
          </a:xfrm>
          <a:prstGeom prst="rect">
            <a:avLst/>
          </a:prstGeom>
          <a:noFill/>
        </p:spPr>
        <p:txBody>
          <a:bodyPr wrap="square" rtlCol="0">
            <a:spAutoFit/>
          </a:bodyPr>
          <a:lstStyle/>
          <a:p>
            <a:pPr algn="ctr"/>
            <a:r>
              <a:rPr lang="en-US" sz="3600" b="1" dirty="0"/>
              <a:t>District</a:t>
            </a:r>
          </a:p>
        </p:txBody>
      </p:sp>
      <p:sp>
        <p:nvSpPr>
          <p:cNvPr id="41" name="TextBox 40">
            <a:extLst>
              <a:ext uri="{FF2B5EF4-FFF2-40B4-BE49-F238E27FC236}">
                <a16:creationId xmlns:a16="http://schemas.microsoft.com/office/drawing/2014/main" id="{3E962445-4193-4AC5-9DA6-117CDAB9484D}"/>
              </a:ext>
            </a:extLst>
          </p:cNvPr>
          <p:cNvSpPr txBox="1"/>
          <p:nvPr/>
        </p:nvSpPr>
        <p:spPr>
          <a:xfrm>
            <a:off x="8080820" y="1873267"/>
            <a:ext cx="2568102" cy="646331"/>
          </a:xfrm>
          <a:prstGeom prst="rect">
            <a:avLst/>
          </a:prstGeom>
          <a:noFill/>
        </p:spPr>
        <p:txBody>
          <a:bodyPr wrap="square" rtlCol="0">
            <a:spAutoFit/>
          </a:bodyPr>
          <a:lstStyle/>
          <a:p>
            <a:pPr algn="ctr"/>
            <a:r>
              <a:rPr lang="en-US" sz="3600" b="1" dirty="0">
                <a:solidFill>
                  <a:schemeClr val="accent1"/>
                </a:solidFill>
              </a:rPr>
              <a:t>Harrisburg</a:t>
            </a:r>
          </a:p>
        </p:txBody>
      </p:sp>
      <p:sp>
        <p:nvSpPr>
          <p:cNvPr id="20" name="Rectangle 19">
            <a:extLst>
              <a:ext uri="{FF2B5EF4-FFF2-40B4-BE49-F238E27FC236}">
                <a16:creationId xmlns:a16="http://schemas.microsoft.com/office/drawing/2014/main" id="{48BBE197-225A-4DF4-83B5-AE74DA5559C4}"/>
              </a:ext>
            </a:extLst>
          </p:cNvPr>
          <p:cNvSpPr/>
          <p:nvPr/>
        </p:nvSpPr>
        <p:spPr>
          <a:xfrm>
            <a:off x="4840756" y="3167993"/>
            <a:ext cx="1575880"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3C9D1C-7229-4E4A-BE8C-659DCA14F7C4}"/>
              </a:ext>
            </a:extLst>
          </p:cNvPr>
          <p:cNvSpPr/>
          <p:nvPr/>
        </p:nvSpPr>
        <p:spPr>
          <a:xfrm>
            <a:off x="4840755" y="3720644"/>
            <a:ext cx="1575880"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1EC7BC-A9A6-4526-8AA8-61A2B8298568}"/>
              </a:ext>
            </a:extLst>
          </p:cNvPr>
          <p:cNvSpPr/>
          <p:nvPr/>
        </p:nvSpPr>
        <p:spPr>
          <a:xfrm>
            <a:off x="4740235" y="345550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C6D40B-230F-464F-84F8-3E802C2B3B0C}"/>
              </a:ext>
            </a:extLst>
          </p:cNvPr>
          <p:cNvSpPr/>
          <p:nvPr/>
        </p:nvSpPr>
        <p:spPr>
          <a:xfrm>
            <a:off x="4740235" y="402329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1D053E-72B3-4BD6-A4B2-9B8B4D32E7BA}"/>
              </a:ext>
            </a:extLst>
          </p:cNvPr>
          <p:cNvSpPr/>
          <p:nvPr/>
        </p:nvSpPr>
        <p:spPr>
          <a:xfrm>
            <a:off x="100143" y="3159240"/>
            <a:ext cx="4635290"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DF96DF-6814-4029-8F52-BEDA1877C8E2}"/>
              </a:ext>
            </a:extLst>
          </p:cNvPr>
          <p:cNvSpPr/>
          <p:nvPr/>
        </p:nvSpPr>
        <p:spPr>
          <a:xfrm>
            <a:off x="107870" y="3750922"/>
            <a:ext cx="4732883"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2EFFF1-977D-493C-8C5A-2CBC1D54AF5B}"/>
              </a:ext>
            </a:extLst>
          </p:cNvPr>
          <p:cNvSpPr/>
          <p:nvPr/>
        </p:nvSpPr>
        <p:spPr>
          <a:xfrm>
            <a:off x="135427" y="3448270"/>
            <a:ext cx="3373924"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2896E70-FFB2-4309-A73D-AFEE950DB6BA}"/>
              </a:ext>
            </a:extLst>
          </p:cNvPr>
          <p:cNvSpPr/>
          <p:nvPr/>
        </p:nvSpPr>
        <p:spPr>
          <a:xfrm>
            <a:off x="94036" y="4015692"/>
            <a:ext cx="3377123"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849EA-CC3E-46AE-8070-054206CA5BC7}"/>
              </a:ext>
            </a:extLst>
          </p:cNvPr>
          <p:cNvSpPr/>
          <p:nvPr/>
        </p:nvSpPr>
        <p:spPr>
          <a:xfrm>
            <a:off x="6660898" y="3198707"/>
            <a:ext cx="3381226"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8E27695-F120-472F-9870-964120303E42}"/>
              </a:ext>
            </a:extLst>
          </p:cNvPr>
          <p:cNvSpPr/>
          <p:nvPr/>
        </p:nvSpPr>
        <p:spPr>
          <a:xfrm>
            <a:off x="9988948" y="3208556"/>
            <a:ext cx="2076968"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EA68E4-03F4-4A09-9BD2-F03369652EF8}"/>
              </a:ext>
            </a:extLst>
          </p:cNvPr>
          <p:cNvSpPr/>
          <p:nvPr/>
        </p:nvSpPr>
        <p:spPr>
          <a:xfrm>
            <a:off x="6663704" y="3486554"/>
            <a:ext cx="3405976" cy="272374"/>
          </a:xfrm>
          <a:prstGeom prst="rect">
            <a:avLst/>
          </a:prstGeom>
          <a:solidFill>
            <a:srgbClr val="D9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22660E-A91C-4845-869C-7D0B3374C3DA}"/>
              </a:ext>
            </a:extLst>
          </p:cNvPr>
          <p:cNvSpPr/>
          <p:nvPr/>
        </p:nvSpPr>
        <p:spPr>
          <a:xfrm>
            <a:off x="10069680" y="3471081"/>
            <a:ext cx="1930073" cy="272374"/>
          </a:xfrm>
          <a:prstGeom prst="rect">
            <a:avLst/>
          </a:prstGeom>
          <a:solidFill>
            <a:srgbClr val="D9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6B8F0FA-2468-4F25-94F7-61118BE705C9}"/>
              </a:ext>
            </a:extLst>
          </p:cNvPr>
          <p:cNvSpPr/>
          <p:nvPr/>
        </p:nvSpPr>
        <p:spPr>
          <a:xfrm>
            <a:off x="6660898" y="3801803"/>
            <a:ext cx="3381226"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A666BB3-52BA-4BE9-B132-D9FC810724F3}"/>
              </a:ext>
            </a:extLst>
          </p:cNvPr>
          <p:cNvSpPr/>
          <p:nvPr/>
        </p:nvSpPr>
        <p:spPr>
          <a:xfrm>
            <a:off x="9988948" y="3811652"/>
            <a:ext cx="2076968"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FC4875C-783F-405D-A8C7-6A8366431897}"/>
              </a:ext>
            </a:extLst>
          </p:cNvPr>
          <p:cNvSpPr/>
          <p:nvPr/>
        </p:nvSpPr>
        <p:spPr>
          <a:xfrm>
            <a:off x="4740235" y="2891851"/>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BE09E6A-DBF5-45A5-BDBF-F4091A65AB9D}"/>
              </a:ext>
            </a:extLst>
          </p:cNvPr>
          <p:cNvSpPr/>
          <p:nvPr/>
        </p:nvSpPr>
        <p:spPr>
          <a:xfrm>
            <a:off x="94036" y="2884247"/>
            <a:ext cx="3470842"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4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9" grpId="0" animBg="1"/>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BBB787-F6AE-4098-AE4F-D0D5B7FB8725}"/>
              </a:ext>
            </a:extLst>
          </p:cNvPr>
          <p:cNvGraphicFramePr>
            <a:graphicFrameLocks noGrp="1"/>
          </p:cNvGraphicFramePr>
          <p:nvPr>
            <p:extLst>
              <p:ext uri="{D42A27DB-BD31-4B8C-83A1-F6EECF244321}">
                <p14:modId xmlns:p14="http://schemas.microsoft.com/office/powerpoint/2010/main" val="492006054"/>
              </p:ext>
            </p:extLst>
          </p:nvPr>
        </p:nvGraphicFramePr>
        <p:xfrm>
          <a:off x="6649234" y="2576415"/>
          <a:ext cx="5431275" cy="1686790"/>
        </p:xfrm>
        <a:graphic>
          <a:graphicData uri="http://schemas.openxmlformats.org/drawingml/2006/table">
            <a:tbl>
              <a:tblPr/>
              <a:tblGrid>
                <a:gridCol w="1475835">
                  <a:extLst>
                    <a:ext uri="{9D8B030D-6E8A-4147-A177-3AD203B41FA5}">
                      <a16:colId xmlns:a16="http://schemas.microsoft.com/office/drawing/2014/main" val="634761433"/>
                    </a:ext>
                  </a:extLst>
                </a:gridCol>
                <a:gridCol w="1908153">
                  <a:extLst>
                    <a:ext uri="{9D8B030D-6E8A-4147-A177-3AD203B41FA5}">
                      <a16:colId xmlns:a16="http://schemas.microsoft.com/office/drawing/2014/main" val="3443533842"/>
                    </a:ext>
                  </a:extLst>
                </a:gridCol>
                <a:gridCol w="2047287">
                  <a:extLst>
                    <a:ext uri="{9D8B030D-6E8A-4147-A177-3AD203B41FA5}">
                      <a16:colId xmlns:a16="http://schemas.microsoft.com/office/drawing/2014/main" val="3190819902"/>
                    </a:ext>
                  </a:extLst>
                </a:gridCol>
              </a:tblGrid>
              <a:tr h="297434">
                <a:tc>
                  <a:txBody>
                    <a:bodyPr/>
                    <a:lstStyle/>
                    <a:p>
                      <a:pPr algn="l"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payment amount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Harrisburg balance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55267675"/>
                  </a:ext>
                </a:extLst>
              </a:tr>
              <a:tr h="297434">
                <a:tc>
                  <a:txBody>
                    <a:bodyPr/>
                    <a:lstStyle/>
                    <a:p>
                      <a:pPr algn="l" fontAlgn="b"/>
                      <a:r>
                        <a:rPr lang="en-US" sz="18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65632166"/>
                  </a:ext>
                </a:extLst>
              </a:tr>
              <a:tr h="297434">
                <a:tc>
                  <a:txBody>
                    <a:bodyPr/>
                    <a:lstStyle/>
                    <a:p>
                      <a:pPr algn="l" fontAlgn="b"/>
                      <a:r>
                        <a:rPr lang="en-US" sz="1800" b="0" i="0" u="none" strike="noStrike">
                          <a:solidFill>
                            <a:srgbClr val="000000"/>
                          </a:solidFill>
                          <a:effectLst/>
                          <a:latin typeface="Calibri" panose="020F0502020204030204" pitchFamily="34" charset="0"/>
                        </a:rPr>
                        <a:t>advance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41665924"/>
                  </a:ext>
                </a:extLst>
              </a:tr>
              <a:tr h="297434">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01606521"/>
                  </a:ext>
                </a:extLst>
              </a:tr>
              <a:tr h="297434">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76321492"/>
                  </a:ext>
                </a:extLst>
              </a:tr>
              <a:tr h="19962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4822157"/>
                  </a:ext>
                </a:extLst>
              </a:tr>
            </a:tbl>
          </a:graphicData>
        </a:graphic>
      </p:graphicFrame>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 Example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Conservation District’s DGR allocation is $100,000</a:t>
            </a:r>
          </a:p>
        </p:txBody>
      </p:sp>
      <p:graphicFrame>
        <p:nvGraphicFramePr>
          <p:cNvPr id="6" name="Table 5">
            <a:extLst>
              <a:ext uri="{FF2B5EF4-FFF2-40B4-BE49-F238E27FC236}">
                <a16:creationId xmlns:a16="http://schemas.microsoft.com/office/drawing/2014/main" id="{F17B0AAE-CFDD-417D-8669-E8F91103DBA7}"/>
              </a:ext>
            </a:extLst>
          </p:cNvPr>
          <p:cNvGraphicFramePr>
            <a:graphicFrameLocks noGrp="1"/>
          </p:cNvGraphicFramePr>
          <p:nvPr/>
        </p:nvGraphicFramePr>
        <p:xfrm>
          <a:off x="103764" y="2577465"/>
          <a:ext cx="6316491" cy="1703070"/>
        </p:xfrm>
        <a:graphic>
          <a:graphicData uri="http://schemas.openxmlformats.org/drawingml/2006/table">
            <a:tbl>
              <a:tblPr/>
              <a:tblGrid>
                <a:gridCol w="2133598">
                  <a:extLst>
                    <a:ext uri="{9D8B030D-6E8A-4147-A177-3AD203B41FA5}">
                      <a16:colId xmlns:a16="http://schemas.microsoft.com/office/drawing/2014/main" val="2137458236"/>
                    </a:ext>
                  </a:extLst>
                </a:gridCol>
                <a:gridCol w="1267589">
                  <a:extLst>
                    <a:ext uri="{9D8B030D-6E8A-4147-A177-3AD203B41FA5}">
                      <a16:colId xmlns:a16="http://schemas.microsoft.com/office/drawing/2014/main" val="892192874"/>
                    </a:ext>
                  </a:extLst>
                </a:gridCol>
                <a:gridCol w="1288649">
                  <a:extLst>
                    <a:ext uri="{9D8B030D-6E8A-4147-A177-3AD203B41FA5}">
                      <a16:colId xmlns:a16="http://schemas.microsoft.com/office/drawing/2014/main" val="419727631"/>
                    </a:ext>
                  </a:extLst>
                </a:gridCol>
                <a:gridCol w="1626655">
                  <a:extLst>
                    <a:ext uri="{9D8B030D-6E8A-4147-A177-3AD203B41FA5}">
                      <a16:colId xmlns:a16="http://schemas.microsoft.com/office/drawing/2014/main" val="3424082013"/>
                    </a:ext>
                  </a:extLst>
                </a:gridCol>
              </a:tblGrid>
              <a:tr h="190500">
                <a:tc>
                  <a:txBody>
                    <a:bodyPr/>
                    <a:lstStyle/>
                    <a:p>
                      <a:pPr algn="ctr"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 income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expense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local balance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5201857"/>
                  </a:ext>
                </a:extLst>
              </a:tr>
              <a:tr h="190500">
                <a:tc>
                  <a:txBody>
                    <a:bodyPr/>
                    <a:lstStyle/>
                    <a:p>
                      <a:pPr algn="l" fontAlgn="b"/>
                      <a:r>
                        <a:rPr lang="en-US" sz="1800" b="0" i="0" u="none" strike="noStrike" dirty="0">
                          <a:solidFill>
                            <a:srgbClr val="000000"/>
                          </a:solidFill>
                          <a:effectLst/>
                          <a:latin typeface="Calibri" panose="020F0502020204030204" pitchFamily="34" charset="0"/>
                        </a:rPr>
                        <a:t>advance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5873334"/>
                  </a:ext>
                </a:extLst>
              </a:tr>
              <a:tr h="190500">
                <a:tc>
                  <a:txBody>
                    <a:bodyPr/>
                    <a:lstStyle/>
                    <a:p>
                      <a:pPr algn="l" fontAlgn="b"/>
                      <a:r>
                        <a:rPr lang="en-US" sz="1800" b="0" i="0" u="none" strike="noStrike" dirty="0">
                          <a:solidFill>
                            <a:srgbClr val="000000"/>
                          </a:solidFill>
                          <a:effectLst/>
                          <a:latin typeface="Calibri" panose="020F0502020204030204" pitchFamily="34" charset="0"/>
                        </a:rPr>
                        <a:t>Project advances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67803"/>
                  </a:ext>
                </a:extLst>
              </a:tr>
              <a:tr h="190500">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3278659"/>
                  </a:ext>
                </a:extLst>
              </a:tr>
              <a:tr h="190500">
                <a:tc>
                  <a:txBody>
                    <a:bodyPr/>
                    <a:lstStyle/>
                    <a:p>
                      <a:pPr algn="l" fontAlgn="b"/>
                      <a:r>
                        <a:rPr lang="en-US" sz="1800" b="0" i="0" u="none" strike="noStrike" dirty="0">
                          <a:solidFill>
                            <a:srgbClr val="000000"/>
                          </a:solidFill>
                          <a:effectLst/>
                          <a:latin typeface="Calibri" panose="020F0502020204030204" pitchFamily="34" charset="0"/>
                        </a:rPr>
                        <a:t>Final project payment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12,000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38,000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72685"/>
                  </a:ext>
                </a:extLst>
              </a:tr>
              <a:tr h="190500">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9613975"/>
                  </a:ext>
                </a:extLst>
              </a:tr>
            </a:tbl>
          </a:graphicData>
        </a:graphic>
      </p:graphicFrame>
      <p:sp>
        <p:nvSpPr>
          <p:cNvPr id="11" name="TextBox 10">
            <a:extLst>
              <a:ext uri="{FF2B5EF4-FFF2-40B4-BE49-F238E27FC236}">
                <a16:creationId xmlns:a16="http://schemas.microsoft.com/office/drawing/2014/main" id="{54DB164D-EF56-47AC-8D90-E0C0A523008F}"/>
              </a:ext>
            </a:extLst>
          </p:cNvPr>
          <p:cNvSpPr txBox="1"/>
          <p:nvPr/>
        </p:nvSpPr>
        <p:spPr>
          <a:xfrm>
            <a:off x="1977958" y="1915999"/>
            <a:ext cx="2568102" cy="646331"/>
          </a:xfrm>
          <a:prstGeom prst="rect">
            <a:avLst/>
          </a:prstGeom>
          <a:noFill/>
        </p:spPr>
        <p:txBody>
          <a:bodyPr wrap="square" rtlCol="0">
            <a:spAutoFit/>
          </a:bodyPr>
          <a:lstStyle/>
          <a:p>
            <a:pPr algn="ctr"/>
            <a:r>
              <a:rPr lang="en-US" sz="3600" b="1" dirty="0"/>
              <a:t>District</a:t>
            </a:r>
          </a:p>
        </p:txBody>
      </p:sp>
      <p:sp>
        <p:nvSpPr>
          <p:cNvPr id="41" name="TextBox 40">
            <a:extLst>
              <a:ext uri="{FF2B5EF4-FFF2-40B4-BE49-F238E27FC236}">
                <a16:creationId xmlns:a16="http://schemas.microsoft.com/office/drawing/2014/main" id="{3E962445-4193-4AC5-9DA6-117CDAB9484D}"/>
              </a:ext>
            </a:extLst>
          </p:cNvPr>
          <p:cNvSpPr txBox="1"/>
          <p:nvPr/>
        </p:nvSpPr>
        <p:spPr>
          <a:xfrm>
            <a:off x="8080820" y="1873267"/>
            <a:ext cx="2568102" cy="646331"/>
          </a:xfrm>
          <a:prstGeom prst="rect">
            <a:avLst/>
          </a:prstGeom>
          <a:noFill/>
        </p:spPr>
        <p:txBody>
          <a:bodyPr wrap="square" rtlCol="0">
            <a:spAutoFit/>
          </a:bodyPr>
          <a:lstStyle/>
          <a:p>
            <a:pPr algn="ctr"/>
            <a:r>
              <a:rPr lang="en-US" sz="3600" b="1" dirty="0">
                <a:solidFill>
                  <a:schemeClr val="accent1"/>
                </a:solidFill>
              </a:rPr>
              <a:t>Harrisburg</a:t>
            </a:r>
          </a:p>
        </p:txBody>
      </p:sp>
      <p:sp>
        <p:nvSpPr>
          <p:cNvPr id="20" name="Rectangle 19">
            <a:extLst>
              <a:ext uri="{FF2B5EF4-FFF2-40B4-BE49-F238E27FC236}">
                <a16:creationId xmlns:a16="http://schemas.microsoft.com/office/drawing/2014/main" id="{48BBE197-225A-4DF4-83B5-AE74DA5559C4}"/>
              </a:ext>
            </a:extLst>
          </p:cNvPr>
          <p:cNvSpPr/>
          <p:nvPr/>
        </p:nvSpPr>
        <p:spPr>
          <a:xfrm>
            <a:off x="4840756" y="3167993"/>
            <a:ext cx="1575880"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3C9D1C-7229-4E4A-BE8C-659DCA14F7C4}"/>
              </a:ext>
            </a:extLst>
          </p:cNvPr>
          <p:cNvSpPr/>
          <p:nvPr/>
        </p:nvSpPr>
        <p:spPr>
          <a:xfrm>
            <a:off x="4840755" y="3720644"/>
            <a:ext cx="1575880"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1EC7BC-A9A6-4526-8AA8-61A2B8298568}"/>
              </a:ext>
            </a:extLst>
          </p:cNvPr>
          <p:cNvSpPr/>
          <p:nvPr/>
        </p:nvSpPr>
        <p:spPr>
          <a:xfrm>
            <a:off x="4740235" y="345550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C6D40B-230F-464F-84F8-3E802C2B3B0C}"/>
              </a:ext>
            </a:extLst>
          </p:cNvPr>
          <p:cNvSpPr/>
          <p:nvPr/>
        </p:nvSpPr>
        <p:spPr>
          <a:xfrm>
            <a:off x="4740235" y="402329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DF96DF-6814-4029-8F52-BEDA1877C8E2}"/>
              </a:ext>
            </a:extLst>
          </p:cNvPr>
          <p:cNvSpPr/>
          <p:nvPr/>
        </p:nvSpPr>
        <p:spPr>
          <a:xfrm>
            <a:off x="107870" y="3750922"/>
            <a:ext cx="4732883"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2EFFF1-977D-493C-8C5A-2CBC1D54AF5B}"/>
              </a:ext>
            </a:extLst>
          </p:cNvPr>
          <p:cNvSpPr/>
          <p:nvPr/>
        </p:nvSpPr>
        <p:spPr>
          <a:xfrm>
            <a:off x="135427" y="3448270"/>
            <a:ext cx="3373924"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2896E70-FFB2-4309-A73D-AFEE950DB6BA}"/>
              </a:ext>
            </a:extLst>
          </p:cNvPr>
          <p:cNvSpPr/>
          <p:nvPr/>
        </p:nvSpPr>
        <p:spPr>
          <a:xfrm>
            <a:off x="94036" y="4015692"/>
            <a:ext cx="3377123"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EA68E4-03F4-4A09-9BD2-F03369652EF8}"/>
              </a:ext>
            </a:extLst>
          </p:cNvPr>
          <p:cNvSpPr/>
          <p:nvPr/>
        </p:nvSpPr>
        <p:spPr>
          <a:xfrm>
            <a:off x="6663704" y="3486554"/>
            <a:ext cx="3405976" cy="272374"/>
          </a:xfrm>
          <a:prstGeom prst="rect">
            <a:avLst/>
          </a:prstGeom>
          <a:solidFill>
            <a:srgbClr val="D9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22660E-A91C-4845-869C-7D0B3374C3DA}"/>
              </a:ext>
            </a:extLst>
          </p:cNvPr>
          <p:cNvSpPr/>
          <p:nvPr/>
        </p:nvSpPr>
        <p:spPr>
          <a:xfrm>
            <a:off x="10069680" y="3471081"/>
            <a:ext cx="1930073" cy="272374"/>
          </a:xfrm>
          <a:prstGeom prst="rect">
            <a:avLst/>
          </a:prstGeom>
          <a:solidFill>
            <a:srgbClr val="D9E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6B8F0FA-2468-4F25-94F7-61118BE705C9}"/>
              </a:ext>
            </a:extLst>
          </p:cNvPr>
          <p:cNvSpPr/>
          <p:nvPr/>
        </p:nvSpPr>
        <p:spPr>
          <a:xfrm>
            <a:off x="6660898" y="3801803"/>
            <a:ext cx="3381226"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A666BB3-52BA-4BE9-B132-D9FC810724F3}"/>
              </a:ext>
            </a:extLst>
          </p:cNvPr>
          <p:cNvSpPr/>
          <p:nvPr/>
        </p:nvSpPr>
        <p:spPr>
          <a:xfrm>
            <a:off x="9988948" y="3811652"/>
            <a:ext cx="2076968"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7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BBB787-F6AE-4098-AE4F-D0D5B7FB8725}"/>
              </a:ext>
            </a:extLst>
          </p:cNvPr>
          <p:cNvGraphicFramePr>
            <a:graphicFrameLocks noGrp="1"/>
          </p:cNvGraphicFramePr>
          <p:nvPr/>
        </p:nvGraphicFramePr>
        <p:xfrm>
          <a:off x="6649234" y="2576415"/>
          <a:ext cx="5431275" cy="1686790"/>
        </p:xfrm>
        <a:graphic>
          <a:graphicData uri="http://schemas.openxmlformats.org/drawingml/2006/table">
            <a:tbl>
              <a:tblPr/>
              <a:tblGrid>
                <a:gridCol w="1475835">
                  <a:extLst>
                    <a:ext uri="{9D8B030D-6E8A-4147-A177-3AD203B41FA5}">
                      <a16:colId xmlns:a16="http://schemas.microsoft.com/office/drawing/2014/main" val="634761433"/>
                    </a:ext>
                  </a:extLst>
                </a:gridCol>
                <a:gridCol w="1908153">
                  <a:extLst>
                    <a:ext uri="{9D8B030D-6E8A-4147-A177-3AD203B41FA5}">
                      <a16:colId xmlns:a16="http://schemas.microsoft.com/office/drawing/2014/main" val="3443533842"/>
                    </a:ext>
                  </a:extLst>
                </a:gridCol>
                <a:gridCol w="2047287">
                  <a:extLst>
                    <a:ext uri="{9D8B030D-6E8A-4147-A177-3AD203B41FA5}">
                      <a16:colId xmlns:a16="http://schemas.microsoft.com/office/drawing/2014/main" val="3190819902"/>
                    </a:ext>
                  </a:extLst>
                </a:gridCol>
              </a:tblGrid>
              <a:tr h="297434">
                <a:tc>
                  <a:txBody>
                    <a:bodyPr/>
                    <a:lstStyle/>
                    <a:p>
                      <a:pPr algn="l"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payment amount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Harrisburg balance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55267675"/>
                  </a:ext>
                </a:extLst>
              </a:tr>
              <a:tr h="297434">
                <a:tc>
                  <a:txBody>
                    <a:bodyPr/>
                    <a:lstStyle/>
                    <a:p>
                      <a:pPr algn="l" fontAlgn="b"/>
                      <a:r>
                        <a:rPr lang="en-US" sz="18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65632166"/>
                  </a:ext>
                </a:extLst>
              </a:tr>
              <a:tr h="297434">
                <a:tc>
                  <a:txBody>
                    <a:bodyPr/>
                    <a:lstStyle/>
                    <a:p>
                      <a:pPr algn="l" fontAlgn="b"/>
                      <a:r>
                        <a:rPr lang="en-US" sz="1800" b="0" i="0" u="none" strike="noStrike">
                          <a:solidFill>
                            <a:srgbClr val="000000"/>
                          </a:solidFill>
                          <a:effectLst/>
                          <a:latin typeface="Calibri" panose="020F0502020204030204" pitchFamily="34" charset="0"/>
                        </a:rPr>
                        <a:t>advance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41665924"/>
                  </a:ext>
                </a:extLst>
              </a:tr>
              <a:tr h="297434">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01606521"/>
                  </a:ext>
                </a:extLst>
              </a:tr>
              <a:tr h="297434">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76321492"/>
                  </a:ext>
                </a:extLst>
              </a:tr>
              <a:tr h="19962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4822157"/>
                  </a:ext>
                </a:extLst>
              </a:tr>
            </a:tbl>
          </a:graphicData>
        </a:graphic>
      </p:graphicFrame>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 Example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Conservation District’s DGR allocation is $100,000</a:t>
            </a:r>
          </a:p>
        </p:txBody>
      </p:sp>
      <p:graphicFrame>
        <p:nvGraphicFramePr>
          <p:cNvPr id="6" name="Table 5">
            <a:extLst>
              <a:ext uri="{FF2B5EF4-FFF2-40B4-BE49-F238E27FC236}">
                <a16:creationId xmlns:a16="http://schemas.microsoft.com/office/drawing/2014/main" id="{F17B0AAE-CFDD-417D-8669-E8F91103DBA7}"/>
              </a:ext>
            </a:extLst>
          </p:cNvPr>
          <p:cNvGraphicFramePr>
            <a:graphicFrameLocks noGrp="1"/>
          </p:cNvGraphicFramePr>
          <p:nvPr/>
        </p:nvGraphicFramePr>
        <p:xfrm>
          <a:off x="103764" y="2577465"/>
          <a:ext cx="6316491" cy="1703070"/>
        </p:xfrm>
        <a:graphic>
          <a:graphicData uri="http://schemas.openxmlformats.org/drawingml/2006/table">
            <a:tbl>
              <a:tblPr/>
              <a:tblGrid>
                <a:gridCol w="2133598">
                  <a:extLst>
                    <a:ext uri="{9D8B030D-6E8A-4147-A177-3AD203B41FA5}">
                      <a16:colId xmlns:a16="http://schemas.microsoft.com/office/drawing/2014/main" val="2137458236"/>
                    </a:ext>
                  </a:extLst>
                </a:gridCol>
                <a:gridCol w="1267589">
                  <a:extLst>
                    <a:ext uri="{9D8B030D-6E8A-4147-A177-3AD203B41FA5}">
                      <a16:colId xmlns:a16="http://schemas.microsoft.com/office/drawing/2014/main" val="892192874"/>
                    </a:ext>
                  </a:extLst>
                </a:gridCol>
                <a:gridCol w="1288649">
                  <a:extLst>
                    <a:ext uri="{9D8B030D-6E8A-4147-A177-3AD203B41FA5}">
                      <a16:colId xmlns:a16="http://schemas.microsoft.com/office/drawing/2014/main" val="419727631"/>
                    </a:ext>
                  </a:extLst>
                </a:gridCol>
                <a:gridCol w="1626655">
                  <a:extLst>
                    <a:ext uri="{9D8B030D-6E8A-4147-A177-3AD203B41FA5}">
                      <a16:colId xmlns:a16="http://schemas.microsoft.com/office/drawing/2014/main" val="3424082013"/>
                    </a:ext>
                  </a:extLst>
                </a:gridCol>
              </a:tblGrid>
              <a:tr h="190500">
                <a:tc>
                  <a:txBody>
                    <a:bodyPr/>
                    <a:lstStyle/>
                    <a:p>
                      <a:pPr algn="ctr"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 income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expense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local balance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5201857"/>
                  </a:ext>
                </a:extLst>
              </a:tr>
              <a:tr h="190500">
                <a:tc>
                  <a:txBody>
                    <a:bodyPr/>
                    <a:lstStyle/>
                    <a:p>
                      <a:pPr algn="l" fontAlgn="b"/>
                      <a:r>
                        <a:rPr lang="en-US" sz="1800" b="0" i="0" u="none" strike="noStrike" dirty="0">
                          <a:solidFill>
                            <a:srgbClr val="000000"/>
                          </a:solidFill>
                          <a:effectLst/>
                          <a:latin typeface="Calibri" panose="020F0502020204030204" pitchFamily="34" charset="0"/>
                        </a:rPr>
                        <a:t>advance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5873334"/>
                  </a:ext>
                </a:extLst>
              </a:tr>
              <a:tr h="190500">
                <a:tc>
                  <a:txBody>
                    <a:bodyPr/>
                    <a:lstStyle/>
                    <a:p>
                      <a:pPr algn="l" fontAlgn="b"/>
                      <a:r>
                        <a:rPr lang="en-US" sz="1800" b="0" i="0" u="none" strike="noStrike" dirty="0">
                          <a:solidFill>
                            <a:srgbClr val="000000"/>
                          </a:solidFill>
                          <a:effectLst/>
                          <a:latin typeface="Calibri" panose="020F0502020204030204" pitchFamily="34" charset="0"/>
                        </a:rPr>
                        <a:t>Project advances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67803"/>
                  </a:ext>
                </a:extLst>
              </a:tr>
              <a:tr h="190500">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3278659"/>
                  </a:ext>
                </a:extLst>
              </a:tr>
              <a:tr h="190500">
                <a:tc>
                  <a:txBody>
                    <a:bodyPr/>
                    <a:lstStyle/>
                    <a:p>
                      <a:pPr algn="l" fontAlgn="b"/>
                      <a:r>
                        <a:rPr lang="en-US" sz="1800" b="0" i="0" u="none" strike="noStrike" dirty="0">
                          <a:solidFill>
                            <a:srgbClr val="000000"/>
                          </a:solidFill>
                          <a:effectLst/>
                          <a:latin typeface="Calibri" panose="020F0502020204030204" pitchFamily="34" charset="0"/>
                        </a:rPr>
                        <a:t>Final project payment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12,000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38,000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72685"/>
                  </a:ext>
                </a:extLst>
              </a:tr>
              <a:tr h="190500">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9613975"/>
                  </a:ext>
                </a:extLst>
              </a:tr>
            </a:tbl>
          </a:graphicData>
        </a:graphic>
      </p:graphicFrame>
      <p:sp>
        <p:nvSpPr>
          <p:cNvPr id="11" name="TextBox 10">
            <a:extLst>
              <a:ext uri="{FF2B5EF4-FFF2-40B4-BE49-F238E27FC236}">
                <a16:creationId xmlns:a16="http://schemas.microsoft.com/office/drawing/2014/main" id="{54DB164D-EF56-47AC-8D90-E0C0A523008F}"/>
              </a:ext>
            </a:extLst>
          </p:cNvPr>
          <p:cNvSpPr txBox="1"/>
          <p:nvPr/>
        </p:nvSpPr>
        <p:spPr>
          <a:xfrm>
            <a:off x="1977958" y="1915999"/>
            <a:ext cx="2568102" cy="646331"/>
          </a:xfrm>
          <a:prstGeom prst="rect">
            <a:avLst/>
          </a:prstGeom>
          <a:noFill/>
        </p:spPr>
        <p:txBody>
          <a:bodyPr wrap="square" rtlCol="0">
            <a:spAutoFit/>
          </a:bodyPr>
          <a:lstStyle/>
          <a:p>
            <a:pPr algn="ctr"/>
            <a:r>
              <a:rPr lang="en-US" sz="3600" b="1" dirty="0"/>
              <a:t>District</a:t>
            </a:r>
          </a:p>
        </p:txBody>
      </p:sp>
      <p:sp>
        <p:nvSpPr>
          <p:cNvPr id="41" name="TextBox 40">
            <a:extLst>
              <a:ext uri="{FF2B5EF4-FFF2-40B4-BE49-F238E27FC236}">
                <a16:creationId xmlns:a16="http://schemas.microsoft.com/office/drawing/2014/main" id="{3E962445-4193-4AC5-9DA6-117CDAB9484D}"/>
              </a:ext>
            </a:extLst>
          </p:cNvPr>
          <p:cNvSpPr txBox="1"/>
          <p:nvPr/>
        </p:nvSpPr>
        <p:spPr>
          <a:xfrm>
            <a:off x="8080820" y="1873267"/>
            <a:ext cx="2568102" cy="646331"/>
          </a:xfrm>
          <a:prstGeom prst="rect">
            <a:avLst/>
          </a:prstGeom>
          <a:noFill/>
        </p:spPr>
        <p:txBody>
          <a:bodyPr wrap="square" rtlCol="0">
            <a:spAutoFit/>
          </a:bodyPr>
          <a:lstStyle/>
          <a:p>
            <a:pPr algn="ctr"/>
            <a:r>
              <a:rPr lang="en-US" sz="3600" b="1" dirty="0">
                <a:solidFill>
                  <a:schemeClr val="accent1"/>
                </a:solidFill>
              </a:rPr>
              <a:t>Harrisburg</a:t>
            </a:r>
          </a:p>
        </p:txBody>
      </p:sp>
      <p:sp>
        <p:nvSpPr>
          <p:cNvPr id="21" name="Rectangle 20">
            <a:extLst>
              <a:ext uri="{FF2B5EF4-FFF2-40B4-BE49-F238E27FC236}">
                <a16:creationId xmlns:a16="http://schemas.microsoft.com/office/drawing/2014/main" id="{613C9D1C-7229-4E4A-BE8C-659DCA14F7C4}"/>
              </a:ext>
            </a:extLst>
          </p:cNvPr>
          <p:cNvSpPr/>
          <p:nvPr/>
        </p:nvSpPr>
        <p:spPr>
          <a:xfrm>
            <a:off x="4840755" y="3720644"/>
            <a:ext cx="1575880"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1EC7BC-A9A6-4526-8AA8-61A2B8298568}"/>
              </a:ext>
            </a:extLst>
          </p:cNvPr>
          <p:cNvSpPr/>
          <p:nvPr/>
        </p:nvSpPr>
        <p:spPr>
          <a:xfrm>
            <a:off x="4740235" y="345550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C6D40B-230F-464F-84F8-3E802C2B3B0C}"/>
              </a:ext>
            </a:extLst>
          </p:cNvPr>
          <p:cNvSpPr/>
          <p:nvPr/>
        </p:nvSpPr>
        <p:spPr>
          <a:xfrm>
            <a:off x="4740235" y="402329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DF96DF-6814-4029-8F52-BEDA1877C8E2}"/>
              </a:ext>
            </a:extLst>
          </p:cNvPr>
          <p:cNvSpPr/>
          <p:nvPr/>
        </p:nvSpPr>
        <p:spPr>
          <a:xfrm>
            <a:off x="107870" y="3750922"/>
            <a:ext cx="4732883"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2896E70-FFB2-4309-A73D-AFEE950DB6BA}"/>
              </a:ext>
            </a:extLst>
          </p:cNvPr>
          <p:cNvSpPr/>
          <p:nvPr/>
        </p:nvSpPr>
        <p:spPr>
          <a:xfrm>
            <a:off x="94036" y="4015692"/>
            <a:ext cx="3377123"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6B8F0FA-2468-4F25-94F7-61118BE705C9}"/>
              </a:ext>
            </a:extLst>
          </p:cNvPr>
          <p:cNvSpPr/>
          <p:nvPr/>
        </p:nvSpPr>
        <p:spPr>
          <a:xfrm>
            <a:off x="6660898" y="3801803"/>
            <a:ext cx="3381226"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A666BB3-52BA-4BE9-B132-D9FC810724F3}"/>
              </a:ext>
            </a:extLst>
          </p:cNvPr>
          <p:cNvSpPr/>
          <p:nvPr/>
        </p:nvSpPr>
        <p:spPr>
          <a:xfrm>
            <a:off x="9988948" y="3811652"/>
            <a:ext cx="2076968" cy="27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38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35" grpId="0" animBg="1"/>
      <p:bldP spid="3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BBB787-F6AE-4098-AE4F-D0D5B7FB8725}"/>
              </a:ext>
            </a:extLst>
          </p:cNvPr>
          <p:cNvGraphicFramePr>
            <a:graphicFrameLocks noGrp="1"/>
          </p:cNvGraphicFramePr>
          <p:nvPr/>
        </p:nvGraphicFramePr>
        <p:xfrm>
          <a:off x="6649234" y="2576415"/>
          <a:ext cx="5431275" cy="1686790"/>
        </p:xfrm>
        <a:graphic>
          <a:graphicData uri="http://schemas.openxmlformats.org/drawingml/2006/table">
            <a:tbl>
              <a:tblPr/>
              <a:tblGrid>
                <a:gridCol w="1475835">
                  <a:extLst>
                    <a:ext uri="{9D8B030D-6E8A-4147-A177-3AD203B41FA5}">
                      <a16:colId xmlns:a16="http://schemas.microsoft.com/office/drawing/2014/main" val="634761433"/>
                    </a:ext>
                  </a:extLst>
                </a:gridCol>
                <a:gridCol w="1908153">
                  <a:extLst>
                    <a:ext uri="{9D8B030D-6E8A-4147-A177-3AD203B41FA5}">
                      <a16:colId xmlns:a16="http://schemas.microsoft.com/office/drawing/2014/main" val="3443533842"/>
                    </a:ext>
                  </a:extLst>
                </a:gridCol>
                <a:gridCol w="2047287">
                  <a:extLst>
                    <a:ext uri="{9D8B030D-6E8A-4147-A177-3AD203B41FA5}">
                      <a16:colId xmlns:a16="http://schemas.microsoft.com/office/drawing/2014/main" val="3190819902"/>
                    </a:ext>
                  </a:extLst>
                </a:gridCol>
              </a:tblGrid>
              <a:tr h="297434">
                <a:tc>
                  <a:txBody>
                    <a:bodyPr/>
                    <a:lstStyle/>
                    <a:p>
                      <a:pPr algn="l"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payment amount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Harrisburg balance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55267675"/>
                  </a:ext>
                </a:extLst>
              </a:tr>
              <a:tr h="297434">
                <a:tc>
                  <a:txBody>
                    <a:bodyPr/>
                    <a:lstStyle/>
                    <a:p>
                      <a:pPr algn="l" fontAlgn="b"/>
                      <a:r>
                        <a:rPr lang="en-US" sz="18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65632166"/>
                  </a:ext>
                </a:extLst>
              </a:tr>
              <a:tr h="297434">
                <a:tc>
                  <a:txBody>
                    <a:bodyPr/>
                    <a:lstStyle/>
                    <a:p>
                      <a:pPr algn="l" fontAlgn="b"/>
                      <a:r>
                        <a:rPr lang="en-US" sz="1800" b="0" i="0" u="none" strike="noStrike">
                          <a:solidFill>
                            <a:srgbClr val="000000"/>
                          </a:solidFill>
                          <a:effectLst/>
                          <a:latin typeface="Calibri" panose="020F0502020204030204" pitchFamily="34" charset="0"/>
                        </a:rPr>
                        <a:t>advance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41665924"/>
                  </a:ext>
                </a:extLst>
              </a:tr>
              <a:tr h="297434">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01606521"/>
                  </a:ext>
                </a:extLst>
              </a:tr>
              <a:tr h="297434">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76321492"/>
                  </a:ext>
                </a:extLst>
              </a:tr>
              <a:tr h="19962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4822157"/>
                  </a:ext>
                </a:extLst>
              </a:tr>
            </a:tbl>
          </a:graphicData>
        </a:graphic>
      </p:graphicFrame>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 Example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Conservation District’s DGR allocation is $100,000</a:t>
            </a:r>
          </a:p>
        </p:txBody>
      </p:sp>
      <p:graphicFrame>
        <p:nvGraphicFramePr>
          <p:cNvPr id="6" name="Table 5">
            <a:extLst>
              <a:ext uri="{FF2B5EF4-FFF2-40B4-BE49-F238E27FC236}">
                <a16:creationId xmlns:a16="http://schemas.microsoft.com/office/drawing/2014/main" id="{F17B0AAE-CFDD-417D-8669-E8F91103DBA7}"/>
              </a:ext>
            </a:extLst>
          </p:cNvPr>
          <p:cNvGraphicFramePr>
            <a:graphicFrameLocks noGrp="1"/>
          </p:cNvGraphicFramePr>
          <p:nvPr/>
        </p:nvGraphicFramePr>
        <p:xfrm>
          <a:off x="103764" y="2577465"/>
          <a:ext cx="6316491" cy="1703070"/>
        </p:xfrm>
        <a:graphic>
          <a:graphicData uri="http://schemas.openxmlformats.org/drawingml/2006/table">
            <a:tbl>
              <a:tblPr/>
              <a:tblGrid>
                <a:gridCol w="2133598">
                  <a:extLst>
                    <a:ext uri="{9D8B030D-6E8A-4147-A177-3AD203B41FA5}">
                      <a16:colId xmlns:a16="http://schemas.microsoft.com/office/drawing/2014/main" val="2137458236"/>
                    </a:ext>
                  </a:extLst>
                </a:gridCol>
                <a:gridCol w="1267589">
                  <a:extLst>
                    <a:ext uri="{9D8B030D-6E8A-4147-A177-3AD203B41FA5}">
                      <a16:colId xmlns:a16="http://schemas.microsoft.com/office/drawing/2014/main" val="892192874"/>
                    </a:ext>
                  </a:extLst>
                </a:gridCol>
                <a:gridCol w="1288649">
                  <a:extLst>
                    <a:ext uri="{9D8B030D-6E8A-4147-A177-3AD203B41FA5}">
                      <a16:colId xmlns:a16="http://schemas.microsoft.com/office/drawing/2014/main" val="419727631"/>
                    </a:ext>
                  </a:extLst>
                </a:gridCol>
                <a:gridCol w="1626655">
                  <a:extLst>
                    <a:ext uri="{9D8B030D-6E8A-4147-A177-3AD203B41FA5}">
                      <a16:colId xmlns:a16="http://schemas.microsoft.com/office/drawing/2014/main" val="3424082013"/>
                    </a:ext>
                  </a:extLst>
                </a:gridCol>
              </a:tblGrid>
              <a:tr h="190500">
                <a:tc>
                  <a:txBody>
                    <a:bodyPr/>
                    <a:lstStyle/>
                    <a:p>
                      <a:pPr algn="ctr"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 income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expense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local balance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5201857"/>
                  </a:ext>
                </a:extLst>
              </a:tr>
              <a:tr h="190500">
                <a:tc>
                  <a:txBody>
                    <a:bodyPr/>
                    <a:lstStyle/>
                    <a:p>
                      <a:pPr algn="l" fontAlgn="b"/>
                      <a:r>
                        <a:rPr lang="en-US" sz="1800" b="0" i="0" u="none" strike="noStrike" dirty="0">
                          <a:solidFill>
                            <a:srgbClr val="000000"/>
                          </a:solidFill>
                          <a:effectLst/>
                          <a:latin typeface="Calibri" panose="020F0502020204030204" pitchFamily="34" charset="0"/>
                        </a:rPr>
                        <a:t>advance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5873334"/>
                  </a:ext>
                </a:extLst>
              </a:tr>
              <a:tr h="190500">
                <a:tc>
                  <a:txBody>
                    <a:bodyPr/>
                    <a:lstStyle/>
                    <a:p>
                      <a:pPr algn="l" fontAlgn="b"/>
                      <a:r>
                        <a:rPr lang="en-US" sz="1800" b="0" i="0" u="none" strike="noStrike" dirty="0">
                          <a:solidFill>
                            <a:srgbClr val="000000"/>
                          </a:solidFill>
                          <a:effectLst/>
                          <a:latin typeface="Calibri" panose="020F0502020204030204" pitchFamily="34" charset="0"/>
                        </a:rPr>
                        <a:t>Project advances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67803"/>
                  </a:ext>
                </a:extLst>
              </a:tr>
              <a:tr h="190500">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3278659"/>
                  </a:ext>
                </a:extLst>
              </a:tr>
              <a:tr h="190500">
                <a:tc>
                  <a:txBody>
                    <a:bodyPr/>
                    <a:lstStyle/>
                    <a:p>
                      <a:pPr algn="l" fontAlgn="b"/>
                      <a:r>
                        <a:rPr lang="en-US" sz="1800" b="0" i="0" u="none" strike="noStrike" dirty="0">
                          <a:solidFill>
                            <a:srgbClr val="000000"/>
                          </a:solidFill>
                          <a:effectLst/>
                          <a:latin typeface="Calibri" panose="020F0502020204030204" pitchFamily="34" charset="0"/>
                        </a:rPr>
                        <a:t>Final project payment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12,000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38,000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72685"/>
                  </a:ext>
                </a:extLst>
              </a:tr>
              <a:tr h="190500">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9613975"/>
                  </a:ext>
                </a:extLst>
              </a:tr>
            </a:tbl>
          </a:graphicData>
        </a:graphic>
      </p:graphicFrame>
      <p:sp>
        <p:nvSpPr>
          <p:cNvPr id="11" name="TextBox 10">
            <a:extLst>
              <a:ext uri="{FF2B5EF4-FFF2-40B4-BE49-F238E27FC236}">
                <a16:creationId xmlns:a16="http://schemas.microsoft.com/office/drawing/2014/main" id="{54DB164D-EF56-47AC-8D90-E0C0A523008F}"/>
              </a:ext>
            </a:extLst>
          </p:cNvPr>
          <p:cNvSpPr txBox="1"/>
          <p:nvPr/>
        </p:nvSpPr>
        <p:spPr>
          <a:xfrm>
            <a:off x="1977958" y="1915999"/>
            <a:ext cx="2568102" cy="646331"/>
          </a:xfrm>
          <a:prstGeom prst="rect">
            <a:avLst/>
          </a:prstGeom>
          <a:noFill/>
        </p:spPr>
        <p:txBody>
          <a:bodyPr wrap="square" rtlCol="0">
            <a:spAutoFit/>
          </a:bodyPr>
          <a:lstStyle/>
          <a:p>
            <a:pPr algn="ctr"/>
            <a:r>
              <a:rPr lang="en-US" sz="3600" b="1" dirty="0"/>
              <a:t>District</a:t>
            </a:r>
          </a:p>
        </p:txBody>
      </p:sp>
      <p:sp>
        <p:nvSpPr>
          <p:cNvPr id="41" name="TextBox 40">
            <a:extLst>
              <a:ext uri="{FF2B5EF4-FFF2-40B4-BE49-F238E27FC236}">
                <a16:creationId xmlns:a16="http://schemas.microsoft.com/office/drawing/2014/main" id="{3E962445-4193-4AC5-9DA6-117CDAB9484D}"/>
              </a:ext>
            </a:extLst>
          </p:cNvPr>
          <p:cNvSpPr txBox="1"/>
          <p:nvPr/>
        </p:nvSpPr>
        <p:spPr>
          <a:xfrm>
            <a:off x="8080820" y="1873267"/>
            <a:ext cx="2568102" cy="646331"/>
          </a:xfrm>
          <a:prstGeom prst="rect">
            <a:avLst/>
          </a:prstGeom>
          <a:noFill/>
        </p:spPr>
        <p:txBody>
          <a:bodyPr wrap="square" rtlCol="0">
            <a:spAutoFit/>
          </a:bodyPr>
          <a:lstStyle/>
          <a:p>
            <a:pPr algn="ctr"/>
            <a:r>
              <a:rPr lang="en-US" sz="3600" b="1" dirty="0">
                <a:solidFill>
                  <a:schemeClr val="accent1"/>
                </a:solidFill>
              </a:rPr>
              <a:t>Harrisburg</a:t>
            </a:r>
          </a:p>
        </p:txBody>
      </p:sp>
      <p:sp>
        <p:nvSpPr>
          <p:cNvPr id="23" name="Rectangle 22">
            <a:extLst>
              <a:ext uri="{FF2B5EF4-FFF2-40B4-BE49-F238E27FC236}">
                <a16:creationId xmlns:a16="http://schemas.microsoft.com/office/drawing/2014/main" id="{DCC6D40B-230F-464F-84F8-3E802C2B3B0C}"/>
              </a:ext>
            </a:extLst>
          </p:cNvPr>
          <p:cNvSpPr/>
          <p:nvPr/>
        </p:nvSpPr>
        <p:spPr>
          <a:xfrm>
            <a:off x="4740235" y="4023296"/>
            <a:ext cx="1676400" cy="2723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3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BBB787-F6AE-4098-AE4F-D0D5B7FB8725}"/>
              </a:ext>
            </a:extLst>
          </p:cNvPr>
          <p:cNvGraphicFramePr>
            <a:graphicFrameLocks noGrp="1"/>
          </p:cNvGraphicFramePr>
          <p:nvPr/>
        </p:nvGraphicFramePr>
        <p:xfrm>
          <a:off x="6649234" y="2576415"/>
          <a:ext cx="5431275" cy="1686790"/>
        </p:xfrm>
        <a:graphic>
          <a:graphicData uri="http://schemas.openxmlformats.org/drawingml/2006/table">
            <a:tbl>
              <a:tblPr/>
              <a:tblGrid>
                <a:gridCol w="1475835">
                  <a:extLst>
                    <a:ext uri="{9D8B030D-6E8A-4147-A177-3AD203B41FA5}">
                      <a16:colId xmlns:a16="http://schemas.microsoft.com/office/drawing/2014/main" val="634761433"/>
                    </a:ext>
                  </a:extLst>
                </a:gridCol>
                <a:gridCol w="1908153">
                  <a:extLst>
                    <a:ext uri="{9D8B030D-6E8A-4147-A177-3AD203B41FA5}">
                      <a16:colId xmlns:a16="http://schemas.microsoft.com/office/drawing/2014/main" val="3443533842"/>
                    </a:ext>
                  </a:extLst>
                </a:gridCol>
                <a:gridCol w="2047287">
                  <a:extLst>
                    <a:ext uri="{9D8B030D-6E8A-4147-A177-3AD203B41FA5}">
                      <a16:colId xmlns:a16="http://schemas.microsoft.com/office/drawing/2014/main" val="3190819902"/>
                    </a:ext>
                  </a:extLst>
                </a:gridCol>
              </a:tblGrid>
              <a:tr h="297434">
                <a:tc>
                  <a:txBody>
                    <a:bodyPr/>
                    <a:lstStyle/>
                    <a:p>
                      <a:pPr algn="l"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payment amount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a:solidFill>
                            <a:srgbClr val="FFFFFF"/>
                          </a:solidFill>
                          <a:effectLst/>
                          <a:latin typeface="Calibri" panose="020F0502020204030204" pitchFamily="34" charset="0"/>
                        </a:rPr>
                        <a:t>Harrisburg balance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55267675"/>
                  </a:ext>
                </a:extLst>
              </a:tr>
              <a:tr h="297434">
                <a:tc>
                  <a:txBody>
                    <a:bodyPr/>
                    <a:lstStyle/>
                    <a:p>
                      <a:pPr algn="l" fontAlgn="b"/>
                      <a:r>
                        <a:rPr lang="en-US" sz="18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65632166"/>
                  </a:ext>
                </a:extLst>
              </a:tr>
              <a:tr h="297434">
                <a:tc>
                  <a:txBody>
                    <a:bodyPr/>
                    <a:lstStyle/>
                    <a:p>
                      <a:pPr algn="l" fontAlgn="b"/>
                      <a:r>
                        <a:rPr lang="en-US" sz="1800" b="0" i="0" u="none" strike="noStrike">
                          <a:solidFill>
                            <a:srgbClr val="000000"/>
                          </a:solidFill>
                          <a:effectLst/>
                          <a:latin typeface="Calibri" panose="020F0502020204030204" pitchFamily="34" charset="0"/>
                        </a:rPr>
                        <a:t>advance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50,000.00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41665924"/>
                  </a:ext>
                </a:extLst>
              </a:tr>
              <a:tr h="297434">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 $                10,000.00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01606521"/>
                  </a:ext>
                </a:extLst>
              </a:tr>
              <a:tr h="297434">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76321492"/>
                  </a:ext>
                </a:extLst>
              </a:tr>
              <a:tr h="19962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4822157"/>
                  </a:ext>
                </a:extLst>
              </a:tr>
            </a:tbl>
          </a:graphicData>
        </a:graphic>
      </p:graphicFrame>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 - Example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Conservation District’s DGR allocation is $100,000</a:t>
            </a:r>
          </a:p>
        </p:txBody>
      </p:sp>
      <p:graphicFrame>
        <p:nvGraphicFramePr>
          <p:cNvPr id="6" name="Table 5">
            <a:extLst>
              <a:ext uri="{FF2B5EF4-FFF2-40B4-BE49-F238E27FC236}">
                <a16:creationId xmlns:a16="http://schemas.microsoft.com/office/drawing/2014/main" id="{F17B0AAE-CFDD-417D-8669-E8F91103DBA7}"/>
              </a:ext>
            </a:extLst>
          </p:cNvPr>
          <p:cNvGraphicFramePr>
            <a:graphicFrameLocks noGrp="1"/>
          </p:cNvGraphicFramePr>
          <p:nvPr/>
        </p:nvGraphicFramePr>
        <p:xfrm>
          <a:off x="103764" y="2577465"/>
          <a:ext cx="6316491" cy="1703070"/>
        </p:xfrm>
        <a:graphic>
          <a:graphicData uri="http://schemas.openxmlformats.org/drawingml/2006/table">
            <a:tbl>
              <a:tblPr/>
              <a:tblGrid>
                <a:gridCol w="2133598">
                  <a:extLst>
                    <a:ext uri="{9D8B030D-6E8A-4147-A177-3AD203B41FA5}">
                      <a16:colId xmlns:a16="http://schemas.microsoft.com/office/drawing/2014/main" val="2137458236"/>
                    </a:ext>
                  </a:extLst>
                </a:gridCol>
                <a:gridCol w="1267589">
                  <a:extLst>
                    <a:ext uri="{9D8B030D-6E8A-4147-A177-3AD203B41FA5}">
                      <a16:colId xmlns:a16="http://schemas.microsoft.com/office/drawing/2014/main" val="892192874"/>
                    </a:ext>
                  </a:extLst>
                </a:gridCol>
                <a:gridCol w="1288649">
                  <a:extLst>
                    <a:ext uri="{9D8B030D-6E8A-4147-A177-3AD203B41FA5}">
                      <a16:colId xmlns:a16="http://schemas.microsoft.com/office/drawing/2014/main" val="419727631"/>
                    </a:ext>
                  </a:extLst>
                </a:gridCol>
                <a:gridCol w="1626655">
                  <a:extLst>
                    <a:ext uri="{9D8B030D-6E8A-4147-A177-3AD203B41FA5}">
                      <a16:colId xmlns:a16="http://schemas.microsoft.com/office/drawing/2014/main" val="3424082013"/>
                    </a:ext>
                  </a:extLst>
                </a:gridCol>
              </a:tblGrid>
              <a:tr h="190500">
                <a:tc>
                  <a:txBody>
                    <a:bodyPr/>
                    <a:lstStyle/>
                    <a:p>
                      <a:pPr algn="ctr" fontAlgn="b"/>
                      <a:r>
                        <a:rPr lang="en-US" sz="1800" b="1" i="0" u="none" strike="noStrike" dirty="0">
                          <a:solidFill>
                            <a:srgbClr val="FFFFFF"/>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 income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expense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local balance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5201857"/>
                  </a:ext>
                </a:extLst>
              </a:tr>
              <a:tr h="190500">
                <a:tc>
                  <a:txBody>
                    <a:bodyPr/>
                    <a:lstStyle/>
                    <a:p>
                      <a:pPr algn="l" fontAlgn="b"/>
                      <a:r>
                        <a:rPr lang="en-US" sz="1800" b="0" i="0" u="none" strike="noStrike" dirty="0">
                          <a:solidFill>
                            <a:srgbClr val="000000"/>
                          </a:solidFill>
                          <a:effectLst/>
                          <a:latin typeface="Calibri" panose="020F0502020204030204" pitchFamily="34" charset="0"/>
                        </a:rPr>
                        <a:t>advance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5873334"/>
                  </a:ext>
                </a:extLst>
              </a:tr>
              <a:tr h="190500">
                <a:tc>
                  <a:txBody>
                    <a:bodyPr/>
                    <a:lstStyle/>
                    <a:p>
                      <a:pPr algn="l" fontAlgn="b"/>
                      <a:r>
                        <a:rPr lang="en-US" sz="1800" b="0" i="0" u="none" strike="noStrike" dirty="0">
                          <a:solidFill>
                            <a:srgbClr val="000000"/>
                          </a:solidFill>
                          <a:effectLst/>
                          <a:latin typeface="Calibri" panose="020F0502020204030204" pitchFamily="34" charset="0"/>
                        </a:rPr>
                        <a:t>Project advances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67803"/>
                  </a:ext>
                </a:extLst>
              </a:tr>
              <a:tr h="190500">
                <a:tc>
                  <a:txBody>
                    <a:bodyPr/>
                    <a:lstStyle/>
                    <a:p>
                      <a:pPr algn="l" fontAlgn="b"/>
                      <a:r>
                        <a:rPr lang="en-US" sz="1800" b="0" i="0" u="none" strike="noStrike">
                          <a:solidFill>
                            <a:srgbClr val="000000"/>
                          </a:solidFill>
                          <a:effectLst/>
                          <a:latin typeface="Calibri" panose="020F0502020204030204" pitchFamily="34" charset="0"/>
                        </a:rPr>
                        <a:t>replen 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3278659"/>
                  </a:ext>
                </a:extLst>
              </a:tr>
              <a:tr h="190500">
                <a:tc>
                  <a:txBody>
                    <a:bodyPr/>
                    <a:lstStyle/>
                    <a:p>
                      <a:pPr algn="l" fontAlgn="b"/>
                      <a:r>
                        <a:rPr lang="en-US" sz="1800" b="0" i="0" u="none" strike="noStrike" dirty="0">
                          <a:solidFill>
                            <a:srgbClr val="000000"/>
                          </a:solidFill>
                          <a:effectLst/>
                          <a:latin typeface="Calibri" panose="020F0502020204030204" pitchFamily="34" charset="0"/>
                        </a:rPr>
                        <a:t>Final project payment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12,000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38,000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72685"/>
                  </a:ext>
                </a:extLst>
              </a:tr>
              <a:tr h="190500">
                <a:tc>
                  <a:txBody>
                    <a:bodyPr/>
                    <a:lstStyle/>
                    <a:p>
                      <a:pPr algn="l" fontAlgn="b"/>
                      <a:r>
                        <a:rPr lang="en-US" sz="1800" b="0" i="0" u="none" strike="noStrike">
                          <a:solidFill>
                            <a:srgbClr val="000000"/>
                          </a:solidFill>
                          <a:effectLst/>
                          <a:latin typeface="Calibri" panose="020F0502020204030204" pitchFamily="34" charset="0"/>
                        </a:rPr>
                        <a:t>replen 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10,000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              48,000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9613975"/>
                  </a:ext>
                </a:extLst>
              </a:tr>
            </a:tbl>
          </a:graphicData>
        </a:graphic>
      </p:graphicFrame>
      <p:sp>
        <p:nvSpPr>
          <p:cNvPr id="11" name="TextBox 10">
            <a:extLst>
              <a:ext uri="{FF2B5EF4-FFF2-40B4-BE49-F238E27FC236}">
                <a16:creationId xmlns:a16="http://schemas.microsoft.com/office/drawing/2014/main" id="{54DB164D-EF56-47AC-8D90-E0C0A523008F}"/>
              </a:ext>
            </a:extLst>
          </p:cNvPr>
          <p:cNvSpPr txBox="1"/>
          <p:nvPr/>
        </p:nvSpPr>
        <p:spPr>
          <a:xfrm>
            <a:off x="1977958" y="1915999"/>
            <a:ext cx="2568102" cy="646331"/>
          </a:xfrm>
          <a:prstGeom prst="rect">
            <a:avLst/>
          </a:prstGeom>
          <a:noFill/>
        </p:spPr>
        <p:txBody>
          <a:bodyPr wrap="square" rtlCol="0">
            <a:spAutoFit/>
          </a:bodyPr>
          <a:lstStyle/>
          <a:p>
            <a:pPr algn="ctr"/>
            <a:r>
              <a:rPr lang="en-US" sz="3600" b="1" dirty="0"/>
              <a:t>District</a:t>
            </a:r>
          </a:p>
        </p:txBody>
      </p:sp>
      <p:sp>
        <p:nvSpPr>
          <p:cNvPr id="41" name="TextBox 40">
            <a:extLst>
              <a:ext uri="{FF2B5EF4-FFF2-40B4-BE49-F238E27FC236}">
                <a16:creationId xmlns:a16="http://schemas.microsoft.com/office/drawing/2014/main" id="{3E962445-4193-4AC5-9DA6-117CDAB9484D}"/>
              </a:ext>
            </a:extLst>
          </p:cNvPr>
          <p:cNvSpPr txBox="1"/>
          <p:nvPr/>
        </p:nvSpPr>
        <p:spPr>
          <a:xfrm>
            <a:off x="8080820" y="1873267"/>
            <a:ext cx="2568102" cy="646331"/>
          </a:xfrm>
          <a:prstGeom prst="rect">
            <a:avLst/>
          </a:prstGeom>
          <a:noFill/>
        </p:spPr>
        <p:txBody>
          <a:bodyPr wrap="square" rtlCol="0">
            <a:spAutoFit/>
          </a:bodyPr>
          <a:lstStyle/>
          <a:p>
            <a:pPr algn="ctr"/>
            <a:r>
              <a:rPr lang="en-US" sz="3600" b="1" dirty="0">
                <a:solidFill>
                  <a:schemeClr val="accent1"/>
                </a:solidFill>
              </a:rPr>
              <a:t>Harrisburg</a:t>
            </a:r>
          </a:p>
        </p:txBody>
      </p:sp>
      <p:sp>
        <p:nvSpPr>
          <p:cNvPr id="15" name="TextBox 14">
            <a:extLst>
              <a:ext uri="{FF2B5EF4-FFF2-40B4-BE49-F238E27FC236}">
                <a16:creationId xmlns:a16="http://schemas.microsoft.com/office/drawing/2014/main" id="{80EBD999-134E-458F-B2BB-EEE3C8C8BB75}"/>
              </a:ext>
            </a:extLst>
          </p:cNvPr>
          <p:cNvSpPr txBox="1"/>
          <p:nvPr/>
        </p:nvSpPr>
        <p:spPr>
          <a:xfrm>
            <a:off x="1001949" y="4329455"/>
            <a:ext cx="2675107" cy="369332"/>
          </a:xfrm>
          <a:prstGeom prst="rect">
            <a:avLst/>
          </a:prstGeom>
          <a:noFill/>
        </p:spPr>
        <p:txBody>
          <a:bodyPr wrap="square" rtlCol="0">
            <a:spAutoFit/>
          </a:bodyPr>
          <a:lstStyle/>
          <a:p>
            <a:r>
              <a:rPr lang="en-US" dirty="0"/>
              <a:t>Total income   $   100,000</a:t>
            </a:r>
          </a:p>
        </p:txBody>
      </p:sp>
      <p:sp>
        <p:nvSpPr>
          <p:cNvPr id="17" name="TextBox 16">
            <a:extLst>
              <a:ext uri="{FF2B5EF4-FFF2-40B4-BE49-F238E27FC236}">
                <a16:creationId xmlns:a16="http://schemas.microsoft.com/office/drawing/2014/main" id="{E293D7D6-112B-4E30-B207-812C6AEB35DD}"/>
              </a:ext>
            </a:extLst>
          </p:cNvPr>
          <p:cNvSpPr txBox="1"/>
          <p:nvPr/>
        </p:nvSpPr>
        <p:spPr>
          <a:xfrm>
            <a:off x="6577518" y="4312739"/>
            <a:ext cx="3803608" cy="369332"/>
          </a:xfrm>
          <a:prstGeom prst="rect">
            <a:avLst/>
          </a:prstGeom>
          <a:noFill/>
        </p:spPr>
        <p:txBody>
          <a:bodyPr wrap="square" rtlCol="0">
            <a:spAutoFit/>
          </a:bodyPr>
          <a:lstStyle/>
          <a:p>
            <a:r>
              <a:rPr lang="en-US" dirty="0"/>
              <a:t>Total Payments  $                   100,000</a:t>
            </a:r>
          </a:p>
        </p:txBody>
      </p:sp>
      <p:sp>
        <p:nvSpPr>
          <p:cNvPr id="18" name="TextBox 17">
            <a:extLst>
              <a:ext uri="{FF2B5EF4-FFF2-40B4-BE49-F238E27FC236}">
                <a16:creationId xmlns:a16="http://schemas.microsoft.com/office/drawing/2014/main" id="{166FFB69-78A6-40B5-A226-F2EF81B8C4C9}"/>
              </a:ext>
            </a:extLst>
          </p:cNvPr>
          <p:cNvSpPr txBox="1"/>
          <p:nvPr/>
        </p:nvSpPr>
        <p:spPr>
          <a:xfrm>
            <a:off x="3580779" y="4323278"/>
            <a:ext cx="1316477" cy="646331"/>
          </a:xfrm>
          <a:prstGeom prst="rect">
            <a:avLst/>
          </a:prstGeom>
          <a:noFill/>
        </p:spPr>
        <p:txBody>
          <a:bodyPr wrap="square" rtlCol="0">
            <a:spAutoFit/>
          </a:bodyPr>
          <a:lstStyle/>
          <a:p>
            <a:r>
              <a:rPr lang="en-US" dirty="0"/>
              <a:t>Total spent  </a:t>
            </a:r>
          </a:p>
          <a:p>
            <a:r>
              <a:rPr lang="en-US" dirty="0"/>
              <a:t>$    52,000</a:t>
            </a:r>
          </a:p>
        </p:txBody>
      </p:sp>
      <p:sp>
        <p:nvSpPr>
          <p:cNvPr id="19" name="TextBox 18">
            <a:extLst>
              <a:ext uri="{FF2B5EF4-FFF2-40B4-BE49-F238E27FC236}">
                <a16:creationId xmlns:a16="http://schemas.microsoft.com/office/drawing/2014/main" id="{331D22F8-7935-4EAE-890D-619DE531284C}"/>
              </a:ext>
            </a:extLst>
          </p:cNvPr>
          <p:cNvSpPr txBox="1"/>
          <p:nvPr/>
        </p:nvSpPr>
        <p:spPr>
          <a:xfrm>
            <a:off x="4898257" y="4323278"/>
            <a:ext cx="1765192" cy="646331"/>
          </a:xfrm>
          <a:prstGeom prst="rect">
            <a:avLst/>
          </a:prstGeom>
          <a:noFill/>
        </p:spPr>
        <p:txBody>
          <a:bodyPr wrap="square" rtlCol="0">
            <a:spAutoFit/>
          </a:bodyPr>
          <a:lstStyle/>
          <a:p>
            <a:r>
              <a:rPr lang="en-US" dirty="0"/>
              <a:t>Total remaining   </a:t>
            </a:r>
          </a:p>
          <a:p>
            <a:r>
              <a:rPr lang="en-US" dirty="0"/>
              <a:t>$    48,000</a:t>
            </a:r>
          </a:p>
        </p:txBody>
      </p:sp>
      <p:cxnSp>
        <p:nvCxnSpPr>
          <p:cNvPr id="20" name="Straight Arrow Connector 19">
            <a:extLst>
              <a:ext uri="{FF2B5EF4-FFF2-40B4-BE49-F238E27FC236}">
                <a16:creationId xmlns:a16="http://schemas.microsoft.com/office/drawing/2014/main" id="{150C974F-C611-4B7C-BCAA-CD826DBC66D0}"/>
              </a:ext>
            </a:extLst>
          </p:cNvPr>
          <p:cNvCxnSpPr>
            <a:stCxn id="18" idx="2"/>
          </p:cNvCxnSpPr>
          <p:nvPr/>
        </p:nvCxnSpPr>
        <p:spPr>
          <a:xfrm>
            <a:off x="4239018" y="4969609"/>
            <a:ext cx="285963" cy="4292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35AECA-3388-44DF-89B2-62397C81CC22}"/>
              </a:ext>
            </a:extLst>
          </p:cNvPr>
          <p:cNvCxnSpPr>
            <a:cxnSpLocks/>
          </p:cNvCxnSpPr>
          <p:nvPr/>
        </p:nvCxnSpPr>
        <p:spPr>
          <a:xfrm flipH="1">
            <a:off x="5132962" y="4980148"/>
            <a:ext cx="372275" cy="3913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689354-F61A-4A33-B691-DF38472B37C1}"/>
              </a:ext>
            </a:extLst>
          </p:cNvPr>
          <p:cNvSpPr txBox="1"/>
          <p:nvPr/>
        </p:nvSpPr>
        <p:spPr>
          <a:xfrm>
            <a:off x="4188759" y="5492422"/>
            <a:ext cx="1316477" cy="369332"/>
          </a:xfrm>
          <a:prstGeom prst="rect">
            <a:avLst/>
          </a:prstGeom>
          <a:noFill/>
        </p:spPr>
        <p:txBody>
          <a:bodyPr wrap="square" rtlCol="0">
            <a:spAutoFit/>
          </a:bodyPr>
          <a:lstStyle/>
          <a:p>
            <a:r>
              <a:rPr lang="en-US" dirty="0"/>
              <a:t>$   100,000</a:t>
            </a:r>
          </a:p>
        </p:txBody>
      </p:sp>
      <p:grpSp>
        <p:nvGrpSpPr>
          <p:cNvPr id="9" name="Group 8">
            <a:extLst>
              <a:ext uri="{FF2B5EF4-FFF2-40B4-BE49-F238E27FC236}">
                <a16:creationId xmlns:a16="http://schemas.microsoft.com/office/drawing/2014/main" id="{13425FDB-DDBF-4374-B8B0-FCE7362C17CB}"/>
              </a:ext>
            </a:extLst>
          </p:cNvPr>
          <p:cNvGrpSpPr/>
          <p:nvPr/>
        </p:nvGrpSpPr>
        <p:grpSpPr>
          <a:xfrm>
            <a:off x="3814429" y="3119794"/>
            <a:ext cx="990706" cy="886935"/>
            <a:chOff x="3814429" y="3119794"/>
            <a:chExt cx="990706" cy="886935"/>
          </a:xfrm>
        </p:grpSpPr>
        <p:sp>
          <p:nvSpPr>
            <p:cNvPr id="5" name="Rectangle 4">
              <a:extLst>
                <a:ext uri="{FF2B5EF4-FFF2-40B4-BE49-F238E27FC236}">
                  <a16:creationId xmlns:a16="http://schemas.microsoft.com/office/drawing/2014/main" id="{5150E469-0AD9-49FA-A7FD-BD259A372D4B}"/>
                </a:ext>
              </a:extLst>
            </p:cNvPr>
            <p:cNvSpPr/>
            <p:nvPr/>
          </p:nvSpPr>
          <p:spPr>
            <a:xfrm>
              <a:off x="3814429" y="3119794"/>
              <a:ext cx="972030" cy="309206"/>
            </a:xfrm>
            <a:prstGeom prst="rect">
              <a:avLst/>
            </a:prstGeom>
            <a:solidFill>
              <a:srgbClr val="FFFF66">
                <a:alpha val="5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681AC6-BBDA-4B9C-9162-4EE09F3CEEF1}"/>
                </a:ext>
              </a:extLst>
            </p:cNvPr>
            <p:cNvSpPr/>
            <p:nvPr/>
          </p:nvSpPr>
          <p:spPr>
            <a:xfrm>
              <a:off x="3833105" y="3697523"/>
              <a:ext cx="972030" cy="309206"/>
            </a:xfrm>
            <a:prstGeom prst="rect">
              <a:avLst/>
            </a:prstGeom>
            <a:solidFill>
              <a:srgbClr val="FFFF66">
                <a:alpha val="5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419CA393-7754-48EA-8242-1D584228E551}"/>
              </a:ext>
            </a:extLst>
          </p:cNvPr>
          <p:cNvSpPr/>
          <p:nvPr/>
        </p:nvSpPr>
        <p:spPr>
          <a:xfrm>
            <a:off x="5455073" y="3965607"/>
            <a:ext cx="972030" cy="309206"/>
          </a:xfrm>
          <a:prstGeom prst="rect">
            <a:avLst/>
          </a:prstGeom>
          <a:solidFill>
            <a:srgbClr val="FFFF66">
              <a:alpha val="5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06E1CAA-2EE4-41C5-AE2D-CAC82C639EFC}"/>
              </a:ext>
            </a:extLst>
          </p:cNvPr>
          <p:cNvSpPr/>
          <p:nvPr/>
        </p:nvSpPr>
        <p:spPr>
          <a:xfrm>
            <a:off x="2155371" y="2519598"/>
            <a:ext cx="1418560" cy="180368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34F151-3E90-46AE-987D-4206965E30AE}"/>
              </a:ext>
            </a:extLst>
          </p:cNvPr>
          <p:cNvSpPr/>
          <p:nvPr/>
        </p:nvSpPr>
        <p:spPr>
          <a:xfrm>
            <a:off x="7828611" y="2569132"/>
            <a:ext cx="2222216" cy="152268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3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2" grpId="0"/>
      <p:bldP spid="24" grpId="0" animBg="1"/>
      <p:bldP spid="1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48CC4F-98D6-C106-F145-B3C7729C7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219" y="1276297"/>
            <a:ext cx="7960895" cy="4776537"/>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3" name="TextBox 12">
            <a:extLst>
              <a:ext uri="{FF2B5EF4-FFF2-40B4-BE49-F238E27FC236}">
                <a16:creationId xmlns:a16="http://schemas.microsoft.com/office/drawing/2014/main" id="{72C1C948-0595-4067-AFE6-03D791BF5699}"/>
              </a:ext>
            </a:extLst>
          </p:cNvPr>
          <p:cNvSpPr txBox="1"/>
          <p:nvPr/>
        </p:nvSpPr>
        <p:spPr>
          <a:xfrm>
            <a:off x="798978" y="1795302"/>
            <a:ext cx="386238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rPr>
              <a:t>Need for Accountability</a:t>
            </a:r>
          </a:p>
        </p:txBody>
      </p:sp>
      <p:sp>
        <p:nvSpPr>
          <p:cNvPr id="15" name="TextBox 14">
            <a:extLst>
              <a:ext uri="{FF2B5EF4-FFF2-40B4-BE49-F238E27FC236}">
                <a16:creationId xmlns:a16="http://schemas.microsoft.com/office/drawing/2014/main" id="{2B3F8D07-310F-4DE8-8672-042079D7430F}"/>
              </a:ext>
            </a:extLst>
          </p:cNvPr>
          <p:cNvSpPr txBox="1"/>
          <p:nvPr/>
        </p:nvSpPr>
        <p:spPr>
          <a:xfrm>
            <a:off x="5338479" y="4430875"/>
            <a:ext cx="386238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rPr>
              <a:t>Simplicity and Local Control</a:t>
            </a:r>
          </a:p>
        </p:txBody>
      </p:sp>
      <p:sp>
        <p:nvSpPr>
          <p:cNvPr id="4" name="TextBox 3">
            <a:extLst>
              <a:ext uri="{FF2B5EF4-FFF2-40B4-BE49-F238E27FC236}">
                <a16:creationId xmlns:a16="http://schemas.microsoft.com/office/drawing/2014/main" id="{2B408BA0-C0BB-78B5-474E-8F56FCD55CC7}"/>
              </a:ext>
            </a:extLst>
          </p:cNvPr>
          <p:cNvSpPr txBox="1"/>
          <p:nvPr/>
        </p:nvSpPr>
        <p:spPr>
          <a:xfrm>
            <a:off x="385487" y="6260432"/>
            <a:ext cx="80738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hlinkClick r:id="rId5"/>
              </a:rPr>
              <a:t>https://outdoors.com/most-dangerous-tightrope-walks-in-the-world/</a:t>
            </a:r>
            <a:r>
              <a:rPr kumimoji="0" lang="en-US" b="1" i="0" u="none" strike="noStrike" kern="0" cap="none" spc="0" normalizeH="0" baseline="0" noProof="0" dirty="0">
                <a:ln>
                  <a:noFill/>
                </a:ln>
                <a:solidFill>
                  <a:schemeClr val="bg1"/>
                </a:solidFill>
                <a:effectLst/>
                <a:uLnTx/>
                <a:uFillTx/>
              </a:rPr>
              <a:t> </a:t>
            </a:r>
          </a:p>
        </p:txBody>
      </p:sp>
    </p:spTree>
    <p:extLst>
      <p:ext uri="{BB962C8B-B14F-4D97-AF65-F5344CB8AC3E}">
        <p14:creationId xmlns:p14="http://schemas.microsoft.com/office/powerpoint/2010/main" val="795406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Replenishments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Automatically generated by quarterly reports</a:t>
            </a:r>
          </a:p>
          <a:p>
            <a:r>
              <a:rPr lang="en-US" dirty="0"/>
              <a:t>Replenishments may be less than spending reported for a quarter depending on how much of the district’s funds are left in Harrisburg. </a:t>
            </a:r>
          </a:p>
          <a:p>
            <a:r>
              <a:rPr lang="en-US" dirty="0"/>
              <a:t>Once the district has received 100% of their allocation, they will not be able to receive any more payments until the following fiscal year. </a:t>
            </a:r>
          </a:p>
          <a:p>
            <a:pPr lvl="1"/>
            <a:r>
              <a:rPr lang="en-US" sz="2800" dirty="0"/>
              <a:t>This means that several quarterly reports a year may report expenses but generate a replenishment request of $0 </a:t>
            </a:r>
          </a:p>
          <a:p>
            <a:pPr lvl="2"/>
            <a:r>
              <a:rPr lang="en-US" sz="2800" dirty="0"/>
              <a:t>If the district has already received all of their funds</a:t>
            </a:r>
          </a:p>
          <a:p>
            <a:pPr marL="0" indent="0">
              <a:buNone/>
            </a:pPr>
            <a:endParaRPr lang="en-US" dirty="0"/>
          </a:p>
        </p:txBody>
      </p:sp>
    </p:spTree>
    <p:extLst>
      <p:ext uri="{BB962C8B-B14F-4D97-AF65-F5344CB8AC3E}">
        <p14:creationId xmlns:p14="http://schemas.microsoft.com/office/powerpoint/2010/main" val="21380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Receiving DGLVR funds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r>
              <a:rPr lang="en-US" dirty="0"/>
              <a:t>Note that direct deposit (ACH) is required </a:t>
            </a:r>
          </a:p>
          <a:p>
            <a:pPr lvl="1"/>
            <a:r>
              <a:rPr lang="en-US" dirty="0"/>
              <a:t>Cannot send a paper check</a:t>
            </a:r>
          </a:p>
          <a:p>
            <a:r>
              <a:rPr lang="en-US" dirty="0"/>
              <a:t>Vendors are limited to receiving all payments in one bank account</a:t>
            </a:r>
          </a:p>
          <a:p>
            <a:r>
              <a:rPr lang="en-US" dirty="0"/>
              <a:t>Recorded webinar hosted on DGLVR website:</a:t>
            </a:r>
          </a:p>
          <a:p>
            <a:pPr lvl="1"/>
            <a:r>
              <a:rPr lang="en-US" dirty="0">
                <a:hlinkClick r:id="rId3"/>
              </a:rPr>
              <a:t>https://dirtandgravel.psu.edu/education-training/webinars/past-webinars/</a:t>
            </a:r>
            <a:r>
              <a:rPr lang="en-US" dirty="0"/>
              <a:t> </a:t>
            </a:r>
          </a:p>
          <a:p>
            <a:endParaRPr lang="en-US" dirty="0"/>
          </a:p>
        </p:txBody>
      </p:sp>
      <p:pic>
        <p:nvPicPr>
          <p:cNvPr id="9" name="Picture 8">
            <a:extLst>
              <a:ext uri="{FF2B5EF4-FFF2-40B4-BE49-F238E27FC236}">
                <a16:creationId xmlns:a16="http://schemas.microsoft.com/office/drawing/2014/main" id="{44369C78-FCB2-4377-9103-6407B40D1823}"/>
              </a:ext>
            </a:extLst>
          </p:cNvPr>
          <p:cNvPicPr>
            <a:picLocks noChangeAspect="1"/>
          </p:cNvPicPr>
          <p:nvPr/>
        </p:nvPicPr>
        <p:blipFill>
          <a:blip r:embed="rId4"/>
          <a:stretch>
            <a:fillRect/>
          </a:stretch>
        </p:blipFill>
        <p:spPr>
          <a:xfrm>
            <a:off x="1587649" y="3695700"/>
            <a:ext cx="8248650"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95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E-Remittance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pPr lvl="0"/>
            <a:r>
              <a:rPr lang="en-US" dirty="0"/>
              <a:t>The Office of the Budget offers 3 ways to receive paperless remittance (e-remittance) information:</a:t>
            </a:r>
          </a:p>
          <a:p>
            <a:pPr lvl="1"/>
            <a:r>
              <a:rPr lang="en-US" dirty="0"/>
              <a:t>Email</a:t>
            </a:r>
          </a:p>
          <a:p>
            <a:pPr lvl="1"/>
            <a:r>
              <a:rPr lang="en-US" dirty="0"/>
              <a:t>Electronic Addenda</a:t>
            </a:r>
          </a:p>
          <a:p>
            <a:pPr lvl="1"/>
            <a:r>
              <a:rPr lang="en-US" dirty="0"/>
              <a:t>Self-Service Payment Lookup tool</a:t>
            </a:r>
          </a:p>
          <a:p>
            <a:pPr lvl="0"/>
            <a:r>
              <a:rPr lang="en-US" dirty="0"/>
              <a:t>More information on e-remittance tools, including links to enroll in each, is available online at: </a:t>
            </a:r>
            <a:r>
              <a:rPr lang="en-US" u="sng" dirty="0">
                <a:hlinkClick r:id="rId4"/>
              </a:rPr>
              <a:t>https://www.budget.pa.gov/Services/ForVendors/Pages/Direct-Deposit-and-e-Remittance.aspx</a:t>
            </a:r>
            <a:r>
              <a:rPr lang="en-US" dirty="0"/>
              <a:t> </a:t>
            </a:r>
          </a:p>
          <a:p>
            <a:endParaRPr lang="en-US" dirty="0"/>
          </a:p>
        </p:txBody>
      </p:sp>
    </p:spTree>
    <p:extLst>
      <p:ext uri="{BB962C8B-B14F-4D97-AF65-F5344CB8AC3E}">
        <p14:creationId xmlns:p14="http://schemas.microsoft.com/office/powerpoint/2010/main" val="2301782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E-Remittance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lstStyle/>
          <a:p>
            <a:pPr lvl="0"/>
            <a:r>
              <a:rPr lang="en-US" dirty="0"/>
              <a:t>E-remittance email example from PA Office of the Budget Website:</a:t>
            </a:r>
          </a:p>
          <a:p>
            <a:endParaRPr lang="en-US" dirty="0"/>
          </a:p>
        </p:txBody>
      </p:sp>
      <p:pic>
        <p:nvPicPr>
          <p:cNvPr id="5" name="Picture 4">
            <a:extLst>
              <a:ext uri="{FF2B5EF4-FFF2-40B4-BE49-F238E27FC236}">
                <a16:creationId xmlns:a16="http://schemas.microsoft.com/office/drawing/2014/main" id="{D178705C-D226-A431-E604-F9EF967061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0500" y="2526009"/>
            <a:ext cx="11811000" cy="2503714"/>
          </a:xfrm>
          <a:prstGeom prst="rect">
            <a:avLst/>
          </a:prstGeom>
          <a:ln>
            <a:solidFill>
              <a:schemeClr val="tx1"/>
            </a:solidFill>
          </a:ln>
        </p:spPr>
      </p:pic>
    </p:spTree>
    <p:extLst>
      <p:ext uri="{BB962C8B-B14F-4D97-AF65-F5344CB8AC3E}">
        <p14:creationId xmlns:p14="http://schemas.microsoft.com/office/powerpoint/2010/main" val="1182444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E-Remittance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normAutofit lnSpcReduction="10000"/>
          </a:bodyPr>
          <a:lstStyle/>
          <a:p>
            <a:pPr lvl="0"/>
            <a:r>
              <a:rPr lang="en-US" b="1" dirty="0"/>
              <a:t>Electronic Addenda</a:t>
            </a:r>
            <a:r>
              <a:rPr lang="en-US" dirty="0"/>
              <a:t>:  </a:t>
            </a:r>
          </a:p>
          <a:p>
            <a:pPr lvl="1"/>
            <a:r>
              <a:rPr lang="en-US" dirty="0"/>
              <a:t>An ACH Addenda record allows additional information (vendor's invoice number) to be sent to your financial institution along with the payment. </a:t>
            </a:r>
          </a:p>
          <a:p>
            <a:pPr lvl="1"/>
            <a:r>
              <a:rPr lang="en-US" dirty="0"/>
              <a:t>This information can be viewed on your transaction history and/or statement to allow for better reconciliation of your accounts receivable balances.</a:t>
            </a:r>
          </a:p>
          <a:p>
            <a:endParaRPr lang="en-US" dirty="0"/>
          </a:p>
          <a:p>
            <a:r>
              <a:rPr lang="en-US" b="1" dirty="0"/>
              <a:t>Self-Service Payment Lookup tool:  </a:t>
            </a:r>
            <a:r>
              <a:rPr lang="en-US" dirty="0"/>
              <a:t>The invoice status self-service tool displays the most recent 60 days of information pertaining to:</a:t>
            </a:r>
          </a:p>
          <a:p>
            <a:pPr lvl="1"/>
            <a:r>
              <a:rPr lang="en-US" sz="2600" dirty="0"/>
              <a:t>Invoices In Process</a:t>
            </a:r>
          </a:p>
          <a:p>
            <a:pPr lvl="1"/>
            <a:r>
              <a:rPr lang="en-US" sz="2600" dirty="0"/>
              <a:t>Invoice Payments</a:t>
            </a:r>
            <a:br>
              <a:rPr lang="en-US" dirty="0"/>
            </a:br>
            <a:endParaRPr lang="en-US" dirty="0"/>
          </a:p>
        </p:txBody>
      </p:sp>
    </p:spTree>
    <p:extLst>
      <p:ext uri="{BB962C8B-B14F-4D97-AF65-F5344CB8AC3E}">
        <p14:creationId xmlns:p14="http://schemas.microsoft.com/office/powerpoint/2010/main" val="29130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Updating Vendor information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4" name="Content Placeholder 3">
            <a:extLst>
              <a:ext uri="{FF2B5EF4-FFF2-40B4-BE49-F238E27FC236}">
                <a16:creationId xmlns:a16="http://schemas.microsoft.com/office/drawing/2014/main" id="{EE83C6D8-89C2-45E2-BB49-A80D43DA8DCC}"/>
              </a:ext>
            </a:extLst>
          </p:cNvPr>
          <p:cNvSpPr>
            <a:spLocks noGrp="1"/>
          </p:cNvSpPr>
          <p:nvPr>
            <p:ph idx="1"/>
          </p:nvPr>
        </p:nvSpPr>
        <p:spPr>
          <a:xfrm>
            <a:off x="295833" y="1307348"/>
            <a:ext cx="10515600" cy="4351338"/>
          </a:xfrm>
        </p:spPr>
        <p:txBody>
          <a:bodyPr>
            <a:normAutofit/>
          </a:bodyPr>
          <a:lstStyle/>
          <a:p>
            <a:pPr lvl="0"/>
            <a:r>
              <a:rPr lang="en-US" dirty="0"/>
              <a:t>Vendors update information with Vendor Services</a:t>
            </a:r>
          </a:p>
          <a:p>
            <a:pPr lvl="1"/>
            <a:r>
              <a:rPr lang="en-US" sz="2800" dirty="0"/>
              <a:t>Online at the PA Office of the Budget</a:t>
            </a:r>
          </a:p>
          <a:p>
            <a:pPr marL="457200" lvl="1" indent="0">
              <a:buNone/>
            </a:pPr>
            <a:endParaRPr lang="en-US" dirty="0"/>
          </a:p>
          <a:p>
            <a:pPr lvl="0"/>
            <a:r>
              <a:rPr lang="en-US" dirty="0"/>
              <a:t>Once you update this info, inform the DGLVR Program so we can update our records to match:</a:t>
            </a:r>
          </a:p>
          <a:p>
            <a:pPr lvl="1"/>
            <a:r>
              <a:rPr lang="en-US" sz="2800" dirty="0"/>
              <a:t>Vendor name</a:t>
            </a:r>
          </a:p>
          <a:p>
            <a:pPr lvl="1"/>
            <a:r>
              <a:rPr lang="en-US" sz="2800" dirty="0"/>
              <a:t>Vendor address </a:t>
            </a:r>
          </a:p>
          <a:p>
            <a:pPr lvl="1"/>
            <a:r>
              <a:rPr lang="en-US" sz="2800" dirty="0"/>
              <a:t>Bank partner number</a:t>
            </a:r>
          </a:p>
          <a:p>
            <a:pPr lvl="1"/>
            <a:endParaRPr lang="en-US" sz="2800" dirty="0"/>
          </a:p>
        </p:txBody>
      </p:sp>
    </p:spTree>
    <p:extLst>
      <p:ext uri="{BB962C8B-B14F-4D97-AF65-F5344CB8AC3E}">
        <p14:creationId xmlns:p14="http://schemas.microsoft.com/office/powerpoint/2010/main" val="37037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Policy and Tracking Funds</a:t>
            </a:r>
          </a:p>
          <a:p>
            <a:pPr lvl="1"/>
            <a:r>
              <a:rPr lang="en-US" sz="3200" dirty="0"/>
              <a:t>Receiving funds from the State Conservation Commission</a:t>
            </a:r>
          </a:p>
          <a:p>
            <a:pPr lvl="1"/>
            <a:r>
              <a:rPr lang="en-US" sz="3200" b="1" u="sng" dirty="0"/>
              <a:t>Accounting for funds at conservation districts</a:t>
            </a:r>
          </a:p>
          <a:p>
            <a:pPr lvl="1"/>
            <a:r>
              <a:rPr lang="en-US" sz="3200" dirty="0"/>
              <a:t>Eligible expenses – Admin, Edu, Cost allocation methods (CAMs)</a:t>
            </a:r>
          </a:p>
          <a:p>
            <a:pPr lvl="1"/>
            <a:r>
              <a:rPr lang="en-US" sz="3200" dirty="0"/>
              <a:t>Paying funds to grant recipients</a:t>
            </a:r>
          </a:p>
          <a:p>
            <a:pPr marL="0"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191355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98940"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What to do with funds once they are received</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7170" name="Picture 2">
            <a:extLst>
              <a:ext uri="{FF2B5EF4-FFF2-40B4-BE49-F238E27FC236}">
                <a16:creationId xmlns:a16="http://schemas.microsoft.com/office/drawing/2014/main" id="{C9383341-B4D3-4F15-BFEC-393AFBFB16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3400053"/>
            <a:ext cx="2206463" cy="26140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7D1E12B-D86B-46DB-B48C-19A315972B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5733" y="1493862"/>
            <a:ext cx="2437867" cy="215925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a:extLst>
              <a:ext uri="{FF2B5EF4-FFF2-40B4-BE49-F238E27FC236}">
                <a16:creationId xmlns:a16="http://schemas.microsoft.com/office/drawing/2014/main" id="{84DD0514-B7D3-4F57-8341-B5D0D84CCF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a:extLst>
              <a:ext uri="{FF2B5EF4-FFF2-40B4-BE49-F238E27FC236}">
                <a16:creationId xmlns:a16="http://schemas.microsoft.com/office/drawing/2014/main" id="{DBDB69FB-AC1D-481D-8209-6A3AC228D3C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67550" y="1714190"/>
            <a:ext cx="2473487" cy="261402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91D801DF-C6B6-42DE-80C0-9E877B98D06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1890" y="3082229"/>
            <a:ext cx="2459433" cy="28810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925A122-7287-44A3-8E34-54E668FB02D4}"/>
              </a:ext>
            </a:extLst>
          </p:cNvPr>
          <p:cNvSpPr txBox="1"/>
          <p:nvPr/>
        </p:nvSpPr>
        <p:spPr>
          <a:xfrm>
            <a:off x="230221" y="6296956"/>
            <a:ext cx="11731558" cy="353943"/>
          </a:xfrm>
          <a:prstGeom prst="rect">
            <a:avLst/>
          </a:prstGeom>
          <a:noFill/>
        </p:spPr>
        <p:txBody>
          <a:bodyPr wrap="square" rtlCol="0">
            <a:spAutoFit/>
          </a:bodyPr>
          <a:lstStyle/>
          <a:p>
            <a:r>
              <a:rPr lang="en-US" sz="800" dirty="0">
                <a:hlinkClick r:id="rId7"/>
              </a:rPr>
              <a:t>https://commons.wikimedia.org/wiki/File:Cartoon_Woman_Proudly_Showing_Off_The_Money_She_Earned_Online.svg</a:t>
            </a:r>
            <a:r>
              <a:rPr lang="en-US" sz="800" dirty="0"/>
              <a:t> </a:t>
            </a:r>
            <a:r>
              <a:rPr lang="en-US" sz="800" dirty="0">
                <a:hlinkClick r:id="rId8"/>
              </a:rPr>
              <a:t>https://commons.wikimedia.org/wiki/File:Cartoon_Woman_Giving_Away_A_Bag_Of_Money.svg</a:t>
            </a:r>
            <a:endParaRPr lang="en-US" sz="800" dirty="0"/>
          </a:p>
          <a:p>
            <a:r>
              <a:rPr lang="en-US" sz="900" dirty="0"/>
              <a:t> </a:t>
            </a:r>
            <a:r>
              <a:rPr lang="en-US" sz="900" dirty="0">
                <a:hlinkClick r:id="rId9"/>
              </a:rPr>
              <a:t>https://en.wikipedia.org/wiki/File:Happy_Man_Throwing_Money_Cartoon.svg</a:t>
            </a:r>
            <a:r>
              <a:rPr lang="en-US" sz="900" dirty="0"/>
              <a:t> </a:t>
            </a:r>
            <a:r>
              <a:rPr lang="en-US" sz="900" dirty="0">
                <a:hlinkClick r:id="rId10"/>
              </a:rPr>
              <a:t>https://commons.wikimedia.org/wiki/File:Cartoon_Woman_Looking_Enjoying_The_Flying_Money_Around_Her.svg</a:t>
            </a:r>
            <a:endParaRPr lang="en-US" sz="900" dirty="0"/>
          </a:p>
        </p:txBody>
      </p:sp>
    </p:spTree>
    <p:extLst>
      <p:ext uri="{BB962C8B-B14F-4D97-AF65-F5344CB8AC3E}">
        <p14:creationId xmlns:p14="http://schemas.microsoft.com/office/powerpoint/2010/main" val="28559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385567" cy="4415752"/>
          </a:xfrm>
        </p:spPr>
        <p:txBody>
          <a:bodyPr vert="horz" lIns="91440" tIns="45720" rIns="91440" bIns="45720" rtlCol="0" anchor="t">
            <a:normAutofit/>
          </a:bodyPr>
          <a:lstStyle/>
          <a:p>
            <a:r>
              <a:rPr lang="en-US" dirty="0"/>
              <a:t>DGLVR funds must be in an interest-bearing Federal Deposit Insurance Corporation or equivalent insured account</a:t>
            </a:r>
          </a:p>
          <a:p>
            <a:pPr marL="0" indent="0">
              <a:buNone/>
            </a:pPr>
            <a:r>
              <a:rPr lang="en-US" sz="1200" dirty="0"/>
              <a:t>   </a:t>
            </a:r>
          </a:p>
          <a:p>
            <a:r>
              <a:rPr lang="en-US" dirty="0"/>
              <a:t>Districts must ensure that account balances in excess of $250,000 are also insured or otherwise collateralized</a:t>
            </a:r>
          </a:p>
          <a:p>
            <a:pPr marL="0" indent="0">
              <a:buNone/>
            </a:pPr>
            <a:r>
              <a:rPr lang="en-US" sz="1200" dirty="0"/>
              <a:t>    </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658300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385567" cy="4415752"/>
          </a:xfrm>
        </p:spPr>
        <p:txBody>
          <a:bodyPr vert="horz" lIns="91440" tIns="45720" rIns="91440" bIns="45720" rtlCol="0" anchor="t">
            <a:normAutofit/>
          </a:bodyPr>
          <a:lstStyle/>
          <a:p>
            <a:r>
              <a:rPr lang="en-US" dirty="0"/>
              <a:t>Separate Accounting</a:t>
            </a:r>
          </a:p>
          <a:p>
            <a:pPr lvl="1"/>
            <a:r>
              <a:rPr lang="en-US" sz="2800" dirty="0"/>
              <a:t>Dirt and Gravel Road funds are </a:t>
            </a:r>
            <a:r>
              <a:rPr lang="en-US" sz="2800" u="sng" dirty="0"/>
              <a:t>not the same as</a:t>
            </a:r>
            <a:r>
              <a:rPr lang="en-US" sz="2800" dirty="0"/>
              <a:t> Low Volume Road Funds</a:t>
            </a:r>
          </a:p>
          <a:p>
            <a:pPr lvl="1"/>
            <a:r>
              <a:rPr lang="en-US" sz="2800" dirty="0"/>
              <a:t>Conservation districts must keep track of each type of funding independently</a:t>
            </a:r>
          </a:p>
          <a:p>
            <a:pPr lvl="2"/>
            <a:r>
              <a:rPr lang="en-US" sz="2800" dirty="0"/>
              <a:t>Recommended (not required) to keep DGR funds and LVR funds in individual bank accounts</a:t>
            </a:r>
          </a:p>
          <a:p>
            <a:pPr lvl="2"/>
            <a:r>
              <a:rPr lang="en-US" sz="2800" dirty="0"/>
              <a:t>Similar but different policy requirements for DGR and LVR funds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4650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6" name="Picture 5">
            <a:extLst>
              <a:ext uri="{FF2B5EF4-FFF2-40B4-BE49-F238E27FC236}">
                <a16:creationId xmlns:a16="http://schemas.microsoft.com/office/drawing/2014/main" id="{B4CB14BE-02F2-EC25-6186-A90EE772A8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966" y="4031287"/>
            <a:ext cx="9208444" cy="2023980"/>
          </a:xfrm>
          <a:prstGeom prst="rect">
            <a:avLst/>
          </a:prstGeom>
        </p:spPr>
      </p:pic>
      <p:sp>
        <p:nvSpPr>
          <p:cNvPr id="9" name="Rectangle 8">
            <a:extLst>
              <a:ext uri="{FF2B5EF4-FFF2-40B4-BE49-F238E27FC236}">
                <a16:creationId xmlns:a16="http://schemas.microsoft.com/office/drawing/2014/main" id="{D6139BFF-6C8A-9113-2D7B-255B71034DA4}"/>
              </a:ext>
            </a:extLst>
          </p:cNvPr>
          <p:cNvSpPr/>
          <p:nvPr/>
        </p:nvSpPr>
        <p:spPr>
          <a:xfrm>
            <a:off x="724666" y="5374807"/>
            <a:ext cx="8305800" cy="685800"/>
          </a:xfrm>
          <a:prstGeom prst="rect">
            <a:avLst/>
          </a:prstGeom>
          <a:solidFill>
            <a:srgbClr val="FFFF66">
              <a:alpha val="4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1" name="Picture 10">
            <a:extLst>
              <a:ext uri="{FF2B5EF4-FFF2-40B4-BE49-F238E27FC236}">
                <a16:creationId xmlns:a16="http://schemas.microsoft.com/office/drawing/2014/main" id="{D9A32A57-070F-D543-9DEF-0A8615AEE5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966" y="1414816"/>
            <a:ext cx="9024236" cy="1411898"/>
          </a:xfrm>
          <a:prstGeom prst="rect">
            <a:avLst/>
          </a:prstGeom>
        </p:spPr>
      </p:pic>
      <p:pic>
        <p:nvPicPr>
          <p:cNvPr id="17" name="Picture 16">
            <a:extLst>
              <a:ext uri="{FF2B5EF4-FFF2-40B4-BE49-F238E27FC236}">
                <a16:creationId xmlns:a16="http://schemas.microsoft.com/office/drawing/2014/main" id="{F5BE5E3A-CBB4-D9D3-50E7-760E7D471416}"/>
              </a:ext>
            </a:extLst>
          </p:cNvPr>
          <p:cNvPicPr>
            <a:picLocks noChangeAspect="1"/>
          </p:cNvPicPr>
          <p:nvPr/>
        </p:nvPicPr>
        <p:blipFill>
          <a:blip r:embed="rId6"/>
          <a:stretch>
            <a:fillRect/>
          </a:stretch>
        </p:blipFill>
        <p:spPr>
          <a:xfrm>
            <a:off x="1106512" y="3146311"/>
            <a:ext cx="7727144" cy="705382"/>
          </a:xfrm>
          <a:prstGeom prst="rect">
            <a:avLst/>
          </a:prstGeom>
        </p:spPr>
      </p:pic>
    </p:spTree>
    <p:extLst>
      <p:ext uri="{BB962C8B-B14F-4D97-AF65-F5344CB8AC3E}">
        <p14:creationId xmlns:p14="http://schemas.microsoft.com/office/powerpoint/2010/main" val="22673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385567" cy="4415752"/>
          </a:xfrm>
        </p:spPr>
        <p:txBody>
          <a:bodyPr vert="horz" lIns="91440" tIns="45720" rIns="91440" bIns="45720" rtlCol="0" anchor="t">
            <a:normAutofit/>
          </a:bodyPr>
          <a:lstStyle/>
          <a:p>
            <a:r>
              <a:rPr lang="en-US" dirty="0"/>
              <a:t>Types of income and expenses to track are required by policy/law</a:t>
            </a:r>
          </a:p>
          <a:p>
            <a:r>
              <a:rPr lang="en-US" dirty="0"/>
              <a:t>Listed in quarterly report</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125BF796-214F-4805-8965-11F7110988E4}"/>
              </a:ext>
            </a:extLst>
          </p:cNvPr>
          <p:cNvPicPr>
            <a:picLocks noChangeAspect="1"/>
          </p:cNvPicPr>
          <p:nvPr/>
        </p:nvPicPr>
        <p:blipFill>
          <a:blip r:embed="rId4"/>
          <a:stretch>
            <a:fillRect/>
          </a:stretch>
        </p:blipFill>
        <p:spPr>
          <a:xfrm>
            <a:off x="503992" y="2289846"/>
            <a:ext cx="11440108" cy="4423065"/>
          </a:xfrm>
          <a:prstGeom prst="rect">
            <a:avLst/>
          </a:prstGeom>
        </p:spPr>
      </p:pic>
      <p:sp>
        <p:nvSpPr>
          <p:cNvPr id="5" name="Rectangle 4">
            <a:extLst>
              <a:ext uri="{FF2B5EF4-FFF2-40B4-BE49-F238E27FC236}">
                <a16:creationId xmlns:a16="http://schemas.microsoft.com/office/drawing/2014/main" id="{FE822338-531D-3D14-6EBB-D8CE8BB73ED1}"/>
              </a:ext>
            </a:extLst>
          </p:cNvPr>
          <p:cNvSpPr/>
          <p:nvPr/>
        </p:nvSpPr>
        <p:spPr>
          <a:xfrm>
            <a:off x="2306472" y="4749421"/>
            <a:ext cx="982638" cy="3275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0AC1E0-692D-A1C4-7E8E-07F1A7EACE9E}"/>
              </a:ext>
            </a:extLst>
          </p:cNvPr>
          <p:cNvSpPr/>
          <p:nvPr/>
        </p:nvSpPr>
        <p:spPr>
          <a:xfrm>
            <a:off x="1640006" y="5169262"/>
            <a:ext cx="1649104" cy="32754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19D082-7077-0330-1D7C-E87A01AA86D0}"/>
              </a:ext>
            </a:extLst>
          </p:cNvPr>
          <p:cNvSpPr/>
          <p:nvPr/>
        </p:nvSpPr>
        <p:spPr>
          <a:xfrm>
            <a:off x="1481920" y="5595500"/>
            <a:ext cx="982638" cy="3275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419E86-AF29-CFA1-1DA6-9F81A4999043}"/>
              </a:ext>
            </a:extLst>
          </p:cNvPr>
          <p:cNvSpPr/>
          <p:nvPr/>
        </p:nvSpPr>
        <p:spPr>
          <a:xfrm>
            <a:off x="7331121" y="4749421"/>
            <a:ext cx="1758287" cy="3275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CCDA5-B5FC-27E1-94C9-8C9A2DB26DAE}"/>
              </a:ext>
            </a:extLst>
          </p:cNvPr>
          <p:cNvSpPr/>
          <p:nvPr/>
        </p:nvSpPr>
        <p:spPr>
          <a:xfrm>
            <a:off x="7738281" y="5182880"/>
            <a:ext cx="1351126" cy="31392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27017F-6837-AD13-0A8D-6DA75049435E}"/>
              </a:ext>
            </a:extLst>
          </p:cNvPr>
          <p:cNvSpPr/>
          <p:nvPr/>
        </p:nvSpPr>
        <p:spPr>
          <a:xfrm>
            <a:off x="7956645" y="5595502"/>
            <a:ext cx="1132762" cy="34592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579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385567" cy="4415752"/>
          </a:xfrm>
        </p:spPr>
        <p:txBody>
          <a:bodyPr vert="horz" lIns="91440" tIns="45720" rIns="91440" bIns="45720" rtlCol="0" anchor="t">
            <a:normAutofit/>
          </a:bodyPr>
          <a:lstStyle/>
          <a:p>
            <a:r>
              <a:rPr lang="en-US" dirty="0"/>
              <a:t>Accounting methods</a:t>
            </a:r>
          </a:p>
          <a:p>
            <a:pPr lvl="1"/>
            <a:r>
              <a:rPr lang="en-US" u="sng" dirty="0"/>
              <a:t>Cash Basis</a:t>
            </a:r>
          </a:p>
          <a:p>
            <a:pPr lvl="2"/>
            <a:r>
              <a:rPr lang="en-US" sz="2400" dirty="0"/>
              <a:t>Revenue is recognized when payment is </a:t>
            </a:r>
            <a:r>
              <a:rPr lang="en-US" sz="2400" u="sng" dirty="0"/>
              <a:t>received</a:t>
            </a:r>
          </a:p>
          <a:p>
            <a:pPr lvl="2"/>
            <a:r>
              <a:rPr lang="en-US" sz="2400" dirty="0"/>
              <a:t>Expenses are recognized when </a:t>
            </a:r>
            <a:r>
              <a:rPr lang="en-US" sz="2400" u="sng" dirty="0"/>
              <a:t>paid out</a:t>
            </a:r>
          </a:p>
          <a:p>
            <a:pPr lvl="1"/>
            <a:endParaRPr lang="en-US" u="sng" dirty="0"/>
          </a:p>
          <a:p>
            <a:pPr lvl="1"/>
            <a:r>
              <a:rPr lang="en-US" u="sng" dirty="0"/>
              <a:t>Accrual Basis</a:t>
            </a:r>
          </a:p>
          <a:p>
            <a:pPr lvl="2"/>
            <a:r>
              <a:rPr lang="en-US" sz="2400" dirty="0"/>
              <a:t>Revenues are reported when they are </a:t>
            </a:r>
            <a:r>
              <a:rPr lang="en-US" sz="2400" u="sng" dirty="0"/>
              <a:t>earned</a:t>
            </a:r>
            <a:r>
              <a:rPr lang="en-US" sz="2400" dirty="0"/>
              <a:t> </a:t>
            </a:r>
          </a:p>
          <a:p>
            <a:pPr lvl="2"/>
            <a:r>
              <a:rPr lang="en-US" sz="2400" dirty="0"/>
              <a:t>Expenses are reported when they are </a:t>
            </a:r>
            <a:r>
              <a:rPr lang="en-US" sz="2400" u="sng" dirty="0"/>
              <a:t>incurred</a:t>
            </a:r>
            <a:endParaRPr lang="en-US" u="sng"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0945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6218091" cy="4415752"/>
          </a:xfrm>
        </p:spPr>
        <p:txBody>
          <a:bodyPr vert="horz" lIns="91440" tIns="45720" rIns="91440" bIns="45720" rtlCol="0" anchor="t">
            <a:normAutofit/>
          </a:bodyPr>
          <a:lstStyle/>
          <a:p>
            <a:pPr>
              <a:spcBef>
                <a:spcPts val="600"/>
              </a:spcBef>
            </a:pPr>
            <a:r>
              <a:rPr lang="en-US" dirty="0"/>
              <a:t>What counts as a DGLVR expense?</a:t>
            </a:r>
          </a:p>
          <a:p>
            <a:pPr lvl="1">
              <a:spcBef>
                <a:spcPts val="600"/>
              </a:spcBef>
            </a:pPr>
            <a:r>
              <a:rPr lang="en-US" sz="2800" dirty="0">
                <a:solidFill>
                  <a:prstClr val="black"/>
                </a:solidFill>
                <a:ea typeface="Times New Roman"/>
              </a:rPr>
              <a:t>An expense is </a:t>
            </a:r>
            <a:r>
              <a:rPr lang="en-US" sz="2800" u="sng" dirty="0">
                <a:solidFill>
                  <a:prstClr val="black"/>
                </a:solidFill>
                <a:ea typeface="Times New Roman"/>
              </a:rPr>
              <a:t>when DGLVR funds leave your Program account</a:t>
            </a:r>
            <a:endParaRPr lang="en-US" sz="2800" dirty="0"/>
          </a:p>
          <a:p>
            <a:pPr lvl="2">
              <a:spcBef>
                <a:spcPts val="600"/>
              </a:spcBef>
            </a:pPr>
            <a:r>
              <a:rPr lang="en-US" sz="2800" dirty="0">
                <a:solidFill>
                  <a:prstClr val="black"/>
                </a:solidFill>
                <a:ea typeface="Times New Roman"/>
              </a:rPr>
              <a:t>An admin/</a:t>
            </a:r>
            <a:r>
              <a:rPr lang="en-US" sz="2800" dirty="0" err="1">
                <a:solidFill>
                  <a:prstClr val="black"/>
                </a:solidFill>
                <a:ea typeface="Times New Roman"/>
              </a:rPr>
              <a:t>edu</a:t>
            </a:r>
            <a:r>
              <a:rPr lang="en-US" sz="2800" dirty="0">
                <a:solidFill>
                  <a:prstClr val="black"/>
                </a:solidFill>
                <a:ea typeface="Times New Roman"/>
              </a:rPr>
              <a:t> expense has been paid with </a:t>
            </a:r>
            <a:r>
              <a:rPr lang="en-US" sz="2800" u="sng" dirty="0">
                <a:solidFill>
                  <a:prstClr val="black"/>
                </a:solidFill>
                <a:ea typeface="Times New Roman"/>
              </a:rPr>
              <a:t>Program</a:t>
            </a:r>
            <a:r>
              <a:rPr lang="en-US" sz="2800" dirty="0">
                <a:solidFill>
                  <a:prstClr val="black"/>
                </a:solidFill>
                <a:ea typeface="Times New Roman"/>
              </a:rPr>
              <a:t> funds</a:t>
            </a:r>
          </a:p>
          <a:p>
            <a:pPr lvl="2">
              <a:spcBef>
                <a:spcPts val="600"/>
              </a:spcBef>
            </a:pPr>
            <a:r>
              <a:rPr lang="en-US" sz="2800" dirty="0">
                <a:solidFill>
                  <a:prstClr val="black"/>
                </a:solidFill>
                <a:ea typeface="Times New Roman"/>
              </a:rPr>
              <a:t>A check has been written to the grant recipient</a:t>
            </a:r>
            <a:endParaRPr lang="en-US" sz="2800" dirty="0"/>
          </a:p>
          <a:p>
            <a:pPr>
              <a:spcBef>
                <a:spcPts val="600"/>
              </a:spcBef>
            </a:pPr>
            <a:endParaRPr lang="en-US" sz="2800" dirty="0">
              <a:cs typeface="Calibri"/>
            </a:endParaRPr>
          </a:p>
          <a:p>
            <a:pPr lvl="1">
              <a:spcBef>
                <a:spcPts val="600"/>
              </a:spcBef>
            </a:pPr>
            <a:r>
              <a:rPr lang="en-US" sz="2800" dirty="0">
                <a:cs typeface="Calibri"/>
              </a:rPr>
              <a:t>DGLVR quarterly reports are on a </a:t>
            </a:r>
            <a:r>
              <a:rPr lang="en-US" sz="2800" u="sng" dirty="0">
                <a:cs typeface="Calibri"/>
              </a:rPr>
              <a:t>cash basis of accounting</a:t>
            </a:r>
          </a:p>
          <a:p>
            <a:endParaRPr lang="en-US" sz="4400"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6EC449D1-6F1B-C888-5A10-26225CEEE7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921" y="1994244"/>
            <a:ext cx="5216214" cy="3477476"/>
          </a:xfrm>
          <a:prstGeom prst="rect">
            <a:avLst/>
          </a:prstGeom>
        </p:spPr>
      </p:pic>
      <p:sp>
        <p:nvSpPr>
          <p:cNvPr id="4" name="TextBox 3">
            <a:extLst>
              <a:ext uri="{FF2B5EF4-FFF2-40B4-BE49-F238E27FC236}">
                <a16:creationId xmlns:a16="http://schemas.microsoft.com/office/drawing/2014/main" id="{F8C1E980-0204-58C5-CF03-001C14B9934F}"/>
              </a:ext>
            </a:extLst>
          </p:cNvPr>
          <p:cNvSpPr txBox="1"/>
          <p:nvPr/>
        </p:nvSpPr>
        <p:spPr>
          <a:xfrm>
            <a:off x="295830" y="6345379"/>
            <a:ext cx="4025245" cy="261610"/>
          </a:xfrm>
          <a:prstGeom prst="rect">
            <a:avLst/>
          </a:prstGeom>
          <a:noFill/>
        </p:spPr>
        <p:txBody>
          <a:bodyPr wrap="square" rtlCol="0">
            <a:spAutoFit/>
          </a:bodyPr>
          <a:lstStyle/>
          <a:p>
            <a:r>
              <a:rPr lang="en-US" sz="1100" dirty="0">
                <a:hlinkClick r:id="rId5"/>
              </a:rPr>
              <a:t>https://www.istockphoto.com/photos/paying-for-ice-cream</a:t>
            </a:r>
            <a:r>
              <a:rPr lang="en-US" sz="1100" dirty="0"/>
              <a:t> </a:t>
            </a:r>
          </a:p>
        </p:txBody>
      </p:sp>
    </p:spTree>
    <p:extLst>
      <p:ext uri="{BB962C8B-B14F-4D97-AF65-F5344CB8AC3E}">
        <p14:creationId xmlns:p14="http://schemas.microsoft.com/office/powerpoint/2010/main" val="47504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3691708" cy="3727493"/>
          </a:xfrm>
        </p:spPr>
        <p:txBody>
          <a:bodyPr vert="horz" lIns="91440" tIns="45720" rIns="91440" bIns="45720" rtlCol="0" anchor="t">
            <a:normAutofit/>
          </a:bodyPr>
          <a:lstStyle/>
          <a:p>
            <a:r>
              <a:rPr lang="en-US" dirty="0"/>
              <a:t>Accounting Software</a:t>
            </a:r>
          </a:p>
          <a:p>
            <a:pPr lvl="1"/>
            <a:r>
              <a:rPr lang="en-US" dirty="0"/>
              <a:t>Several options</a:t>
            </a:r>
          </a:p>
          <a:p>
            <a:pPr lvl="1"/>
            <a:r>
              <a:rPr lang="en-US" dirty="0"/>
              <a:t>QuickBooks is popular</a:t>
            </a:r>
          </a:p>
          <a:p>
            <a:pPr lvl="2"/>
            <a:r>
              <a:rPr lang="en-US" sz="2400" dirty="0"/>
              <a:t>Accounting software made by Intuit</a:t>
            </a:r>
          </a:p>
          <a:p>
            <a:pPr lvl="2"/>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884932"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5" name="Picture 4">
            <a:extLst>
              <a:ext uri="{FF2B5EF4-FFF2-40B4-BE49-F238E27FC236}">
                <a16:creationId xmlns:a16="http://schemas.microsoft.com/office/drawing/2014/main" id="{19DA80BC-E910-478B-B471-6EFE01BED2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8179" y="1315847"/>
            <a:ext cx="6919739" cy="4851566"/>
          </a:xfrm>
          <a:prstGeom prst="rect">
            <a:avLst/>
          </a:prstGeom>
        </p:spPr>
      </p:pic>
    </p:spTree>
    <p:extLst>
      <p:ext uri="{BB962C8B-B14F-4D97-AF65-F5344CB8AC3E}">
        <p14:creationId xmlns:p14="http://schemas.microsoft.com/office/powerpoint/2010/main" val="3452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0385567" cy="4727559"/>
          </a:xfrm>
        </p:spPr>
        <p:txBody>
          <a:bodyPr vert="horz" lIns="91440" tIns="45720" rIns="91440" bIns="45720" rtlCol="0" anchor="t">
            <a:normAutofit/>
          </a:bodyPr>
          <a:lstStyle/>
          <a:p>
            <a:r>
              <a:rPr lang="en-US" dirty="0"/>
              <a:t>QuickBooks</a:t>
            </a:r>
          </a:p>
          <a:p>
            <a:pPr lvl="1"/>
            <a:r>
              <a:rPr lang="en-US" sz="2800" dirty="0"/>
              <a:t>Simplifies accounting </a:t>
            </a:r>
          </a:p>
          <a:p>
            <a:pPr lvl="1"/>
            <a:r>
              <a:rPr lang="en-US" sz="2800" dirty="0"/>
              <a:t>Can automatically generate reports</a:t>
            </a:r>
          </a:p>
          <a:p>
            <a:pPr lvl="2"/>
            <a:r>
              <a:rPr lang="en-US" sz="2400" dirty="0"/>
              <a:t>Standard reports (profit and loss, balance sheet, etc.)</a:t>
            </a:r>
          </a:p>
          <a:p>
            <a:pPr lvl="2"/>
            <a:r>
              <a:rPr lang="en-US" sz="2400" dirty="0"/>
              <a:t>Customized reports</a:t>
            </a:r>
          </a:p>
          <a:p>
            <a:pPr lvl="1"/>
            <a:r>
              <a:rPr lang="en-US" sz="2800" dirty="0"/>
              <a:t>Simplifies reconciliation</a:t>
            </a:r>
          </a:p>
          <a:p>
            <a:pPr lvl="2"/>
            <a:r>
              <a:rPr lang="en-US" sz="2800" dirty="0"/>
              <a:t>Reconciling accounts: comparing 2 sets of numbers to check that the figures match</a:t>
            </a:r>
          </a:p>
          <a:p>
            <a:pPr lvl="1"/>
            <a:r>
              <a:rPr lang="en-US" sz="2800" dirty="0"/>
              <a:t>QuickBooks trainings available on Clean Water Academy</a:t>
            </a:r>
          </a:p>
          <a:p>
            <a:pPr lvl="1"/>
            <a:r>
              <a:rPr lang="en-US" sz="2800" dirty="0">
                <a:hlinkClick r:id="rId3"/>
              </a:rPr>
              <a:t>https://pacleanwateracademy.remote-learner.net/</a:t>
            </a:r>
            <a:r>
              <a:rPr lang="en-US" sz="2800" dirty="0"/>
              <a:t> </a:t>
            </a:r>
          </a:p>
          <a:p>
            <a:pPr lvl="1"/>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06003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cs typeface="Calibri Light"/>
              </a:rPr>
              <a:t>Accounting for funds at the District</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2460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lnSpcReduction="10000"/>
          </a:bodyPr>
          <a:lstStyle/>
          <a:p>
            <a:r>
              <a:rPr lang="en-US" dirty="0"/>
              <a:t>Interactive online map</a:t>
            </a:r>
          </a:p>
          <a:p>
            <a:r>
              <a:rPr lang="en-US" dirty="0"/>
              <a:t>Tracks DGLVR Program information</a:t>
            </a:r>
          </a:p>
          <a:p>
            <a:pPr lvl="1"/>
            <a:r>
              <a:rPr lang="en-US" sz="2800" dirty="0"/>
              <a:t>Projects</a:t>
            </a:r>
            <a:endParaRPr lang="en-US" dirty="0"/>
          </a:p>
          <a:p>
            <a:pPr lvl="2"/>
            <a:r>
              <a:rPr lang="en-US" sz="2400" dirty="0"/>
              <a:t>Dates</a:t>
            </a:r>
          </a:p>
          <a:p>
            <a:pPr lvl="2"/>
            <a:r>
              <a:rPr lang="en-US" sz="2400" dirty="0"/>
              <a:t>Paperwork</a:t>
            </a:r>
          </a:p>
          <a:p>
            <a:pPr lvl="2"/>
            <a:r>
              <a:rPr lang="en-US" sz="2400" dirty="0"/>
              <a:t>deliverables</a:t>
            </a:r>
          </a:p>
          <a:p>
            <a:pPr lvl="1"/>
            <a:r>
              <a:rPr lang="en-US" sz="2800" dirty="0"/>
              <a:t>Finances</a:t>
            </a:r>
          </a:p>
          <a:p>
            <a:pPr lvl="2"/>
            <a:r>
              <a:rPr lang="en-US" sz="2400" dirty="0"/>
              <a:t>Allocations</a:t>
            </a:r>
          </a:p>
          <a:p>
            <a:pPr lvl="2"/>
            <a:r>
              <a:rPr lang="en-US" sz="2400" dirty="0"/>
              <a:t>Spending Requirements</a:t>
            </a:r>
          </a:p>
          <a:p>
            <a:pPr lvl="2"/>
            <a:r>
              <a:rPr lang="en-US" sz="2400" dirty="0"/>
              <a:t>Quarterly Reports </a:t>
            </a:r>
          </a:p>
          <a:p>
            <a:pPr lvl="2"/>
            <a:r>
              <a:rPr lang="en-US" sz="2400" dirty="0"/>
              <a:t>Income and expenses</a:t>
            </a:r>
          </a:p>
          <a:p>
            <a:pPr lvl="2"/>
            <a:r>
              <a:rPr lang="en-US" sz="2400" dirty="0"/>
              <a:t>Replenishments</a:t>
            </a:r>
          </a:p>
          <a:p>
            <a:pPr lvl="2"/>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6384"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Geographic Information System (GIS)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DE1C60DD-6657-112A-A326-B0A54EE9E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1829" y="1561253"/>
            <a:ext cx="5864684" cy="4310631"/>
          </a:xfrm>
          <a:prstGeom prst="rect">
            <a:avLst/>
          </a:prstGeom>
        </p:spPr>
      </p:pic>
    </p:spTree>
    <p:extLst>
      <p:ext uri="{BB962C8B-B14F-4D97-AF65-F5344CB8AC3E}">
        <p14:creationId xmlns:p14="http://schemas.microsoft.com/office/powerpoint/2010/main" val="25969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600336" cy="4942712"/>
          </a:xfrm>
        </p:spPr>
        <p:txBody>
          <a:bodyPr vert="horz" lIns="91440" tIns="45720" rIns="91440" bIns="45720" rtlCol="0" anchor="t">
            <a:normAutofit/>
          </a:bodyPr>
          <a:lstStyle/>
          <a:p>
            <a:r>
              <a:rPr lang="en-US" dirty="0"/>
              <a:t>Information input by conservation district staff</a:t>
            </a:r>
          </a:p>
          <a:p>
            <a:r>
              <a:rPr lang="en-US" dirty="0"/>
              <a:t>Access gained by completing training with Ken Corradini (CDGRS)</a:t>
            </a:r>
          </a:p>
          <a:p>
            <a:pPr lvl="2"/>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6384"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Geographic Information System (GIS)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923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600336" cy="4942712"/>
          </a:xfrm>
        </p:spPr>
        <p:txBody>
          <a:bodyPr vert="horz" lIns="91440" tIns="45720" rIns="91440" bIns="45720" rtlCol="0" anchor="t">
            <a:normAutofit/>
          </a:bodyPr>
          <a:lstStyle/>
          <a:p>
            <a:r>
              <a:rPr lang="en-US" dirty="0"/>
              <a:t>3 types of GIS access</a:t>
            </a:r>
          </a:p>
          <a:p>
            <a:pPr lvl="1"/>
            <a:r>
              <a:rPr lang="en-US" sz="2800" dirty="0"/>
              <a:t>Full access</a:t>
            </a:r>
          </a:p>
          <a:p>
            <a:pPr lvl="2"/>
            <a:r>
              <a:rPr lang="en-US" sz="2400" dirty="0"/>
              <a:t>create and edit contracts</a:t>
            </a:r>
          </a:p>
          <a:p>
            <a:pPr lvl="2"/>
            <a:r>
              <a:rPr lang="en-US" sz="2400" dirty="0"/>
              <a:t>edit quarterly reports</a:t>
            </a:r>
          </a:p>
          <a:p>
            <a:pPr lvl="2"/>
            <a:r>
              <a:rPr lang="en-US" sz="2400" dirty="0"/>
              <a:t>access other financial tools</a:t>
            </a:r>
          </a:p>
          <a:p>
            <a:pPr lvl="1"/>
            <a:r>
              <a:rPr lang="en-US" sz="2800" dirty="0"/>
              <a:t>Manager access </a:t>
            </a:r>
          </a:p>
          <a:p>
            <a:pPr lvl="2"/>
            <a:r>
              <a:rPr lang="en-US" sz="2400" dirty="0"/>
              <a:t>Edit and submit quarterly reports</a:t>
            </a:r>
          </a:p>
          <a:p>
            <a:pPr lvl="2"/>
            <a:r>
              <a:rPr lang="en-US" sz="2400" dirty="0"/>
              <a:t>Access other financial tools</a:t>
            </a:r>
          </a:p>
          <a:p>
            <a:pPr lvl="1"/>
            <a:r>
              <a:rPr lang="en-US" sz="2800" dirty="0"/>
              <a:t>Financial access </a:t>
            </a:r>
          </a:p>
          <a:p>
            <a:pPr lvl="2"/>
            <a:r>
              <a:rPr lang="en-US" sz="2400" dirty="0"/>
              <a:t>Edit quarterly reports </a:t>
            </a:r>
          </a:p>
          <a:p>
            <a:pPr lvl="2"/>
            <a:r>
              <a:rPr lang="en-US" sz="2400" dirty="0"/>
              <a:t>Access other financial tools</a:t>
            </a:r>
          </a:p>
          <a:p>
            <a:pPr lvl="2"/>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356384"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Geographic Information System (GIS)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95831" y="987773"/>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293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dirty="0"/>
              <a:t>Submitted via GIS Program</a:t>
            </a:r>
          </a:p>
          <a:p>
            <a:r>
              <a:rPr lang="en-US" dirty="0"/>
              <a:t>Due 2 weeks after the end of each quarter</a:t>
            </a:r>
          </a:p>
          <a:p>
            <a:pPr lvl="1"/>
            <a:r>
              <a:rPr lang="en-US" dirty="0"/>
              <a:t>Quarters end: March 31, June 30, September 30, December 31</a:t>
            </a:r>
          </a:p>
          <a:p>
            <a:pPr lvl="1"/>
            <a:r>
              <a:rPr lang="en-US" dirty="0"/>
              <a:t>QRs due: April 15, July 15, October 15, January 15</a:t>
            </a:r>
          </a:p>
          <a:p>
            <a:r>
              <a:rPr lang="en-US" dirty="0"/>
              <a:t>Can start filling in the report as soon as the previous report is approved</a:t>
            </a:r>
          </a:p>
          <a:p>
            <a:pPr marL="0" indent="0">
              <a:buNone/>
            </a:pPr>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DGLVR Quarterly Reports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9093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510682" cy="4727559"/>
          </a:xfrm>
        </p:spPr>
        <p:txBody>
          <a:bodyPr vert="horz" lIns="91440" tIns="45720" rIns="91440" bIns="45720" rtlCol="0" anchor="t">
            <a:normAutofit/>
          </a:bodyPr>
          <a:lstStyle/>
          <a:p>
            <a:r>
              <a:rPr lang="en-US" sz="3600" dirty="0"/>
              <a:t>DGLVR Policy and Tracking Funds</a:t>
            </a:r>
          </a:p>
          <a:p>
            <a:pPr lvl="1"/>
            <a:r>
              <a:rPr lang="en-US" sz="3200" dirty="0"/>
              <a:t>Receiving funds from the State Conservation Commission</a:t>
            </a:r>
          </a:p>
          <a:p>
            <a:pPr lvl="1"/>
            <a:r>
              <a:rPr lang="en-US" sz="3200" dirty="0"/>
              <a:t>Accounting for funds at conservation districts</a:t>
            </a:r>
          </a:p>
          <a:p>
            <a:pPr lvl="1"/>
            <a:r>
              <a:rPr lang="en-US" sz="3200" b="1" u="sng" dirty="0"/>
              <a:t>Eligible expenses – Admin, Edu, Cost allocation methods (CAMs)</a:t>
            </a:r>
          </a:p>
          <a:p>
            <a:pPr lvl="1"/>
            <a:r>
              <a:rPr lang="en-US" sz="3200" dirty="0"/>
              <a:t>Paying funds to grant recipients</a:t>
            </a:r>
          </a:p>
          <a:p>
            <a:pPr marL="0" indent="0">
              <a:buNone/>
            </a:pPr>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Outline</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1563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3" name="Picture 12">
            <a:extLst>
              <a:ext uri="{FF2B5EF4-FFF2-40B4-BE49-F238E27FC236}">
                <a16:creationId xmlns:a16="http://schemas.microsoft.com/office/drawing/2014/main" id="{0376AFE3-16C3-C5C3-7837-313203E3E833}"/>
              </a:ext>
            </a:extLst>
          </p:cNvPr>
          <p:cNvPicPr>
            <a:picLocks noChangeAspect="1"/>
          </p:cNvPicPr>
          <p:nvPr/>
        </p:nvPicPr>
        <p:blipFill>
          <a:blip r:embed="rId4"/>
          <a:stretch>
            <a:fillRect/>
          </a:stretch>
        </p:blipFill>
        <p:spPr>
          <a:xfrm>
            <a:off x="1487034" y="1476866"/>
            <a:ext cx="7239972" cy="822205"/>
          </a:xfrm>
          <a:prstGeom prst="rect">
            <a:avLst/>
          </a:prstGeom>
        </p:spPr>
      </p:pic>
      <p:pic>
        <p:nvPicPr>
          <p:cNvPr id="15" name="Picture 14">
            <a:extLst>
              <a:ext uri="{FF2B5EF4-FFF2-40B4-BE49-F238E27FC236}">
                <a16:creationId xmlns:a16="http://schemas.microsoft.com/office/drawing/2014/main" id="{23075CF5-F462-8520-9B43-370B57732E4F}"/>
              </a:ext>
            </a:extLst>
          </p:cNvPr>
          <p:cNvPicPr>
            <a:picLocks noChangeAspect="1"/>
          </p:cNvPicPr>
          <p:nvPr/>
        </p:nvPicPr>
        <p:blipFill>
          <a:blip r:embed="rId5"/>
          <a:stretch>
            <a:fillRect/>
          </a:stretch>
        </p:blipFill>
        <p:spPr>
          <a:xfrm>
            <a:off x="509746" y="3040348"/>
            <a:ext cx="9194548" cy="2523393"/>
          </a:xfrm>
          <a:prstGeom prst="rect">
            <a:avLst/>
          </a:prstGeom>
        </p:spPr>
      </p:pic>
      <p:sp>
        <p:nvSpPr>
          <p:cNvPr id="18" name="Rectangle 17">
            <a:extLst>
              <a:ext uri="{FF2B5EF4-FFF2-40B4-BE49-F238E27FC236}">
                <a16:creationId xmlns:a16="http://schemas.microsoft.com/office/drawing/2014/main" id="{183804C1-8847-A29E-A118-146E491C5C56}"/>
              </a:ext>
            </a:extLst>
          </p:cNvPr>
          <p:cNvSpPr/>
          <p:nvPr/>
        </p:nvSpPr>
        <p:spPr>
          <a:xfrm>
            <a:off x="814546" y="3703156"/>
            <a:ext cx="3295650" cy="272129"/>
          </a:xfrm>
          <a:prstGeom prst="rect">
            <a:avLst/>
          </a:prstGeom>
          <a:solidFill>
            <a:srgbClr val="FFFF66">
              <a:alpha val="4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9" name="Group 18">
            <a:extLst>
              <a:ext uri="{FF2B5EF4-FFF2-40B4-BE49-F238E27FC236}">
                <a16:creationId xmlns:a16="http://schemas.microsoft.com/office/drawing/2014/main" id="{9CB023FE-28ED-33AB-AA40-757E7AE2E1CB}"/>
              </a:ext>
            </a:extLst>
          </p:cNvPr>
          <p:cNvGrpSpPr/>
          <p:nvPr/>
        </p:nvGrpSpPr>
        <p:grpSpPr>
          <a:xfrm>
            <a:off x="814547" y="3975284"/>
            <a:ext cx="8620125" cy="768648"/>
            <a:chOff x="304800" y="3565064"/>
            <a:chExt cx="8620125" cy="768648"/>
          </a:xfrm>
        </p:grpSpPr>
        <p:sp>
          <p:nvSpPr>
            <p:cNvPr id="20" name="Rectangle 19">
              <a:extLst>
                <a:ext uri="{FF2B5EF4-FFF2-40B4-BE49-F238E27FC236}">
                  <a16:creationId xmlns:a16="http://schemas.microsoft.com/office/drawing/2014/main" id="{3FCDBB83-CD15-2632-6438-0CECA565892A}"/>
                </a:ext>
              </a:extLst>
            </p:cNvPr>
            <p:cNvSpPr/>
            <p:nvPr/>
          </p:nvSpPr>
          <p:spPr>
            <a:xfrm>
              <a:off x="304800" y="3565064"/>
              <a:ext cx="8620125" cy="496519"/>
            </a:xfrm>
            <a:prstGeom prst="rect">
              <a:avLst/>
            </a:prstGeom>
            <a:solidFill>
              <a:srgbClr val="FFFF66">
                <a:alpha val="4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a:extLst>
                <a:ext uri="{FF2B5EF4-FFF2-40B4-BE49-F238E27FC236}">
                  <a16:creationId xmlns:a16="http://schemas.microsoft.com/office/drawing/2014/main" id="{0B588667-8D22-F433-DD52-00C6386F0080}"/>
                </a:ext>
              </a:extLst>
            </p:cNvPr>
            <p:cNvSpPr/>
            <p:nvPr/>
          </p:nvSpPr>
          <p:spPr>
            <a:xfrm>
              <a:off x="314325" y="4061583"/>
              <a:ext cx="1828800" cy="272129"/>
            </a:xfrm>
            <a:prstGeom prst="rect">
              <a:avLst/>
            </a:prstGeom>
            <a:solidFill>
              <a:srgbClr val="FFFF66">
                <a:alpha val="4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428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dirty="0"/>
              <a:t>Administration and Education</a:t>
            </a:r>
          </a:p>
          <a:p>
            <a:pPr lvl="1"/>
            <a:r>
              <a:rPr lang="en-US" sz="2800" dirty="0"/>
              <a:t>Must be spent on eligible expenses as they are incurred. </a:t>
            </a:r>
          </a:p>
          <a:p>
            <a:pPr lvl="1"/>
            <a:r>
              <a:rPr lang="en-US" sz="2800" u="sng" dirty="0"/>
              <a:t>Must be incurred within the allotted fiscal year (1 year spending limit)</a:t>
            </a:r>
          </a:p>
          <a:p>
            <a:pPr lvl="1"/>
            <a:r>
              <a:rPr lang="en-US" sz="2800" dirty="0"/>
              <a:t>“Banking” of funds is not permitted </a:t>
            </a:r>
          </a:p>
          <a:p>
            <a:pPr marL="0" indent="0">
              <a:buNone/>
            </a:pPr>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9971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3.4.3 &amp; 3.4.4: Admin / Education Funds</a:t>
            </a:r>
          </a:p>
        </p:txBody>
      </p:sp>
      <p:sp>
        <p:nvSpPr>
          <p:cNvPr id="3" name="Subtitle 2"/>
          <p:cNvSpPr>
            <a:spLocks noGrp="1"/>
          </p:cNvSpPr>
          <p:nvPr>
            <p:ph type="subTitle" idx="1"/>
          </p:nvPr>
        </p:nvSpPr>
        <p:spPr>
          <a:xfrm>
            <a:off x="1942820" y="586794"/>
            <a:ext cx="8229600" cy="786541"/>
          </a:xfrm>
        </p:spPr>
        <p:txBody>
          <a:bodyPr>
            <a:normAutofit/>
          </a:bodyPr>
          <a:lstStyle/>
          <a:p>
            <a:pPr marL="0" indent="0" algn="ctr">
              <a:buNone/>
            </a:pPr>
            <a:r>
              <a:rPr lang="en-US" sz="3600" b="1" u="sng"/>
              <a:t>Admin and Edu funds are not the same</a:t>
            </a:r>
            <a:endParaRPr lang="en-US" sz="3600"/>
          </a:p>
          <a:p>
            <a:pPr lvl="2"/>
            <a:endParaRPr lang="en-US"/>
          </a:p>
          <a:p>
            <a:pPr lvl="2"/>
            <a:endParaRPr lang="en-US"/>
          </a:p>
          <a:p>
            <a:pPr lvl="2"/>
            <a:endParaRPr lang="en-US"/>
          </a:p>
          <a:p>
            <a:pPr lvl="2"/>
            <a:endParaRPr lang="en-US"/>
          </a:p>
          <a:p>
            <a:pPr lvl="2"/>
            <a:endParaRPr lang="en-US"/>
          </a:p>
          <a:p>
            <a:pPr lvl="1"/>
            <a:endParaRPr lang="en-US"/>
          </a:p>
        </p:txBody>
      </p:sp>
      <p:sp>
        <p:nvSpPr>
          <p:cNvPr id="4"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8" name="Oval 7">
            <a:extLst>
              <a:ext uri="{FF2B5EF4-FFF2-40B4-BE49-F238E27FC236}">
                <a16:creationId xmlns:a16="http://schemas.microsoft.com/office/drawing/2014/main" id="{DD47EAD8-B46F-4B7E-8B18-F6CEDC681258}"/>
              </a:ext>
            </a:extLst>
          </p:cNvPr>
          <p:cNvSpPr/>
          <p:nvPr/>
        </p:nvSpPr>
        <p:spPr>
          <a:xfrm>
            <a:off x="1489744" y="1371601"/>
            <a:ext cx="5444457" cy="5435275"/>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Oval 8">
            <a:extLst>
              <a:ext uri="{FF2B5EF4-FFF2-40B4-BE49-F238E27FC236}">
                <a16:creationId xmlns:a16="http://schemas.microsoft.com/office/drawing/2014/main" id="{844F6412-A128-45F1-9EB8-4D468DD2D1A2}"/>
              </a:ext>
            </a:extLst>
          </p:cNvPr>
          <p:cNvSpPr/>
          <p:nvPr/>
        </p:nvSpPr>
        <p:spPr>
          <a:xfrm>
            <a:off x="5297580" y="1411149"/>
            <a:ext cx="5596857" cy="5446851"/>
          </a:xfrm>
          <a:prstGeom prst="ellipse">
            <a:avLst/>
          </a:prstGeom>
          <a:solidFill>
            <a:schemeClr val="accent2">
              <a:lumMod val="60000"/>
              <a:lumOff val="40000"/>
              <a:alpha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Subtitle 2">
            <a:extLst>
              <a:ext uri="{FF2B5EF4-FFF2-40B4-BE49-F238E27FC236}">
                <a16:creationId xmlns:a16="http://schemas.microsoft.com/office/drawing/2014/main" id="{73CEEAFB-C0B9-4ED2-BBB2-0FEA616DD066}"/>
              </a:ext>
            </a:extLst>
          </p:cNvPr>
          <p:cNvSpPr txBox="1">
            <a:spLocks/>
          </p:cNvSpPr>
          <p:nvPr/>
        </p:nvSpPr>
        <p:spPr>
          <a:xfrm>
            <a:off x="3269750" y="1511679"/>
            <a:ext cx="2057400" cy="597277"/>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None/>
            </a:pPr>
            <a:r>
              <a:rPr lang="en-US" b="1" u="sng">
                <a:solidFill>
                  <a:prstClr val="black"/>
                </a:solidFill>
                <a:latin typeface="Calibri"/>
              </a:rPr>
              <a:t>Admin</a:t>
            </a:r>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1"/>
            <a:endParaRPr lang="en-US">
              <a:solidFill>
                <a:prstClr val="black"/>
              </a:solidFill>
              <a:latin typeface="Calibri"/>
            </a:endParaRPr>
          </a:p>
        </p:txBody>
      </p:sp>
      <p:sp>
        <p:nvSpPr>
          <p:cNvPr id="21" name="Subtitle 2">
            <a:extLst>
              <a:ext uri="{FF2B5EF4-FFF2-40B4-BE49-F238E27FC236}">
                <a16:creationId xmlns:a16="http://schemas.microsoft.com/office/drawing/2014/main" id="{19FF6F98-07E4-41CB-89B4-004C28326390}"/>
              </a:ext>
            </a:extLst>
          </p:cNvPr>
          <p:cNvSpPr txBox="1">
            <a:spLocks/>
          </p:cNvSpPr>
          <p:nvPr/>
        </p:nvSpPr>
        <p:spPr>
          <a:xfrm>
            <a:off x="7067309" y="1523255"/>
            <a:ext cx="2057400" cy="597277"/>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None/>
            </a:pPr>
            <a:r>
              <a:rPr lang="en-US" b="1" u="sng">
                <a:solidFill>
                  <a:prstClr val="black"/>
                </a:solidFill>
                <a:latin typeface="Calibri"/>
              </a:rPr>
              <a:t>Edu</a:t>
            </a:r>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2"/>
            <a:endParaRPr lang="en-US">
              <a:solidFill>
                <a:prstClr val="black"/>
              </a:solidFill>
              <a:latin typeface="Calibri"/>
            </a:endParaRPr>
          </a:p>
          <a:p>
            <a:pPr lvl="1"/>
            <a:endParaRPr lang="en-US">
              <a:solidFill>
                <a:prstClr val="black"/>
              </a:solidFill>
              <a:latin typeface="Calibri"/>
            </a:endParaRPr>
          </a:p>
        </p:txBody>
      </p:sp>
      <p:sp>
        <p:nvSpPr>
          <p:cNvPr id="22" name="Subtitle 2">
            <a:extLst>
              <a:ext uri="{FF2B5EF4-FFF2-40B4-BE49-F238E27FC236}">
                <a16:creationId xmlns:a16="http://schemas.microsoft.com/office/drawing/2014/main" id="{95030A73-FFB6-4AB8-9E8C-2FC7F00E6143}"/>
              </a:ext>
            </a:extLst>
          </p:cNvPr>
          <p:cNvSpPr txBox="1">
            <a:spLocks/>
          </p:cNvSpPr>
          <p:nvPr/>
        </p:nvSpPr>
        <p:spPr>
          <a:xfrm>
            <a:off x="2088808" y="2566599"/>
            <a:ext cx="3039974" cy="3047013"/>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None/>
            </a:pPr>
            <a:r>
              <a:rPr lang="en-US" dirty="0">
                <a:solidFill>
                  <a:prstClr val="black"/>
                </a:solidFill>
                <a:latin typeface="Calibri"/>
              </a:rPr>
              <a:t>Primarily to ensure adequate </a:t>
            </a:r>
            <a:r>
              <a:rPr lang="en-US" b="1" u="sng" dirty="0">
                <a:solidFill>
                  <a:prstClr val="black"/>
                </a:solidFill>
                <a:latin typeface="Calibri"/>
              </a:rPr>
              <a:t>funding for technical staff </a:t>
            </a:r>
            <a:r>
              <a:rPr lang="en-US" dirty="0">
                <a:solidFill>
                  <a:prstClr val="black"/>
                </a:solidFill>
                <a:latin typeface="Calibri"/>
              </a:rPr>
              <a:t>who work on the Program</a:t>
            </a:r>
          </a:p>
          <a:p>
            <a:endParaRPr lang="en-US" sz="2400" dirty="0">
              <a:solidFill>
                <a:prstClr val="black"/>
              </a:solidFill>
              <a:latin typeface="Calibri"/>
            </a:endParaRPr>
          </a:p>
          <a:p>
            <a:endParaRPr lang="en-US" sz="2400" dirty="0">
              <a:solidFill>
                <a:prstClr val="black"/>
              </a:solidFill>
              <a:latin typeface="Calibri"/>
            </a:endParaRPr>
          </a:p>
          <a:p>
            <a:pPr lvl="2"/>
            <a:endParaRPr lang="en-US" dirty="0">
              <a:solidFill>
                <a:prstClr val="black"/>
              </a:solidFill>
              <a:latin typeface="Calibri"/>
            </a:endParaRPr>
          </a:p>
          <a:p>
            <a:pPr lvl="2"/>
            <a:endParaRPr lang="en-US" dirty="0">
              <a:solidFill>
                <a:prstClr val="black"/>
              </a:solidFill>
              <a:latin typeface="Calibri"/>
            </a:endParaRPr>
          </a:p>
          <a:p>
            <a:pPr lvl="2"/>
            <a:endParaRPr lang="en-US" dirty="0">
              <a:solidFill>
                <a:prstClr val="black"/>
              </a:solidFill>
              <a:latin typeface="Calibri"/>
            </a:endParaRPr>
          </a:p>
          <a:p>
            <a:pPr lvl="2"/>
            <a:endParaRPr lang="en-US" dirty="0">
              <a:solidFill>
                <a:prstClr val="black"/>
              </a:solidFill>
              <a:latin typeface="Calibri"/>
            </a:endParaRPr>
          </a:p>
          <a:p>
            <a:pPr lvl="1"/>
            <a:endParaRPr lang="en-US" dirty="0">
              <a:solidFill>
                <a:prstClr val="black"/>
              </a:solidFill>
              <a:latin typeface="Calibri"/>
            </a:endParaRPr>
          </a:p>
        </p:txBody>
      </p:sp>
      <p:sp>
        <p:nvSpPr>
          <p:cNvPr id="24" name="Subtitle 2">
            <a:extLst>
              <a:ext uri="{FF2B5EF4-FFF2-40B4-BE49-F238E27FC236}">
                <a16:creationId xmlns:a16="http://schemas.microsoft.com/office/drawing/2014/main" id="{3C08CEE8-5EE7-42F8-97BD-F8BA7E3B3826}"/>
              </a:ext>
            </a:extLst>
          </p:cNvPr>
          <p:cNvSpPr txBox="1">
            <a:spLocks/>
          </p:cNvSpPr>
          <p:nvPr/>
        </p:nvSpPr>
        <p:spPr>
          <a:xfrm>
            <a:off x="6804376" y="2685372"/>
            <a:ext cx="3747319" cy="3391219"/>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7013" lvl="2" indent="0" algn="ctr">
              <a:buNone/>
            </a:pPr>
            <a:r>
              <a:rPr lang="en-US" sz="3200" dirty="0">
                <a:solidFill>
                  <a:prstClr val="black"/>
                </a:solidFill>
                <a:latin typeface="Calibri"/>
              </a:rPr>
              <a:t>Primarily to allow </a:t>
            </a:r>
          </a:p>
          <a:p>
            <a:pPr marL="227013" lvl="2" indent="0" algn="ctr">
              <a:buNone/>
            </a:pPr>
            <a:r>
              <a:rPr lang="en-US" sz="3200" dirty="0">
                <a:solidFill>
                  <a:prstClr val="black"/>
                </a:solidFill>
                <a:latin typeface="Calibri"/>
              </a:rPr>
              <a:t>the district to </a:t>
            </a:r>
            <a:r>
              <a:rPr lang="en-US" sz="3200" b="1" u="sng" dirty="0">
                <a:solidFill>
                  <a:prstClr val="black"/>
                </a:solidFill>
                <a:latin typeface="Calibri"/>
              </a:rPr>
              <a:t>attend and provide trainings and educational events</a:t>
            </a:r>
            <a:endParaRPr lang="en-US" sz="3200" dirty="0">
              <a:solidFill>
                <a:prstClr val="black"/>
              </a:solidFill>
              <a:latin typeface="Calibri"/>
            </a:endParaRPr>
          </a:p>
        </p:txBody>
      </p:sp>
    </p:spTree>
    <p:extLst>
      <p:ext uri="{BB962C8B-B14F-4D97-AF65-F5344CB8AC3E}">
        <p14:creationId xmlns:p14="http://schemas.microsoft.com/office/powerpoint/2010/main" val="28041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p:bldP spid="21" grpId="0"/>
      <p:bldP spid="22" grpId="0"/>
      <p:bldP spid="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130717" y="1158527"/>
            <a:ext cx="11537573" cy="5124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u="sng" dirty="0"/>
              <a:t>Expenses that can be paid for with </a:t>
            </a:r>
            <a:r>
              <a:rPr lang="en-US" sz="3600" b="1" u="sng" dirty="0">
                <a:solidFill>
                  <a:schemeClr val="accent1"/>
                </a:solidFill>
              </a:rPr>
              <a:t>Admin funds:</a:t>
            </a:r>
            <a:endParaRPr lang="en-US" sz="3600" b="1" u="sng" dirty="0"/>
          </a:p>
          <a:p>
            <a:r>
              <a:rPr lang="en-US" dirty="0">
                <a:solidFill>
                  <a:prstClr val="black"/>
                </a:solidFill>
              </a:rPr>
              <a:t>Equipment for CD use</a:t>
            </a:r>
            <a:endParaRPr lang="en-US" dirty="0"/>
          </a:p>
          <a:p>
            <a:pPr lvl="1"/>
            <a:r>
              <a:rPr lang="en-US" dirty="0">
                <a:solidFill>
                  <a:prstClr val="black"/>
                </a:solidFill>
              </a:rPr>
              <a:t>Levels, tape measures, survey equipment, safety equipment, etc.</a:t>
            </a:r>
          </a:p>
          <a:p>
            <a:r>
              <a:rPr lang="en-US" dirty="0">
                <a:solidFill>
                  <a:prstClr val="black"/>
                </a:solidFill>
              </a:rPr>
              <a:t>Office Expenses</a:t>
            </a:r>
          </a:p>
          <a:p>
            <a:pPr lvl="1"/>
            <a:r>
              <a:rPr lang="en-US" dirty="0">
                <a:solidFill>
                  <a:prstClr val="black"/>
                </a:solidFill>
              </a:rPr>
              <a:t>Includes computers, printers, internet service, office supplies like paper, etc.</a:t>
            </a:r>
            <a:endParaRPr lang="en-US" sz="3600" dirty="0">
              <a:solidFill>
                <a:prstClr val="black"/>
              </a:solidFill>
            </a:endParaRPr>
          </a:p>
          <a:p>
            <a:r>
              <a:rPr lang="en-US" dirty="0">
                <a:solidFill>
                  <a:prstClr val="black"/>
                </a:solidFill>
              </a:rPr>
              <a:t>Overhead costs (insurance, utilities, rent)</a:t>
            </a:r>
          </a:p>
          <a:p>
            <a:r>
              <a:rPr lang="en-US" dirty="0">
                <a:solidFill>
                  <a:prstClr val="black"/>
                </a:solidFill>
              </a:rPr>
              <a:t>Aggregate testing</a:t>
            </a:r>
          </a:p>
          <a:p>
            <a:r>
              <a:rPr lang="en-US" dirty="0">
                <a:solidFill>
                  <a:prstClr val="black"/>
                </a:solidFill>
              </a:rPr>
              <a:t>Consulting services</a:t>
            </a:r>
          </a:p>
          <a:p>
            <a:pPr lvl="1"/>
            <a:r>
              <a:rPr lang="en-US" dirty="0">
                <a:solidFill>
                  <a:prstClr val="black"/>
                </a:solidFill>
              </a:rPr>
              <a:t>Typically paid with project funds for specific projects</a:t>
            </a:r>
          </a:p>
          <a:p>
            <a:pPr lvl="1"/>
            <a:r>
              <a:rPr lang="en-US" dirty="0">
                <a:solidFill>
                  <a:prstClr val="black"/>
                </a:solidFill>
              </a:rPr>
              <a:t>For consulting services needed outside of a standard project contract, contact the SCC</a:t>
            </a:r>
          </a:p>
          <a:p>
            <a:pPr lvl="1"/>
            <a:endParaRPr lang="en-US" dirty="0">
              <a:solidFill>
                <a:prstClr val="black"/>
              </a:solidFill>
            </a:endParaRPr>
          </a:p>
          <a:p>
            <a:endParaRPr lang="en-US" dirty="0"/>
          </a:p>
        </p:txBody>
      </p:sp>
    </p:spTree>
    <p:extLst>
      <p:ext uri="{BB962C8B-B14F-4D97-AF65-F5344CB8AC3E}">
        <p14:creationId xmlns:p14="http://schemas.microsoft.com/office/powerpoint/2010/main" val="16881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130718" y="1144746"/>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t>Expenses that can be paid for with </a:t>
            </a:r>
            <a:r>
              <a:rPr lang="en-US" sz="3600" b="1" u="sng" dirty="0">
                <a:solidFill>
                  <a:schemeClr val="accent1"/>
                </a:solidFill>
              </a:rPr>
              <a:t>Admin funds:</a:t>
            </a:r>
          </a:p>
          <a:p>
            <a:r>
              <a:rPr lang="en-US" sz="3000" dirty="0">
                <a:solidFill>
                  <a:prstClr val="black"/>
                </a:solidFill>
                <a:latin typeface="Calibri"/>
              </a:rPr>
              <a:t>Salaries &amp; benefits associated with those salaries</a:t>
            </a:r>
          </a:p>
          <a:p>
            <a:pPr lvl="1"/>
            <a:r>
              <a:rPr lang="en-US" dirty="0"/>
              <a:t>This includes technical staff, support staff, and management salaries related to administering the Program. </a:t>
            </a:r>
          </a:p>
          <a:p>
            <a:pPr lvl="1"/>
            <a:r>
              <a:rPr lang="en-US" dirty="0"/>
              <a:t>Example </a:t>
            </a:r>
            <a:r>
              <a:rPr lang="en-US" b="1" u="sng" dirty="0">
                <a:solidFill>
                  <a:schemeClr val="accent1"/>
                </a:solidFill>
              </a:rPr>
              <a:t>administration activities </a:t>
            </a:r>
            <a:r>
              <a:rPr lang="en-US" dirty="0"/>
              <a:t>include:</a:t>
            </a:r>
          </a:p>
          <a:p>
            <a:pPr lvl="2"/>
            <a:r>
              <a:rPr lang="en-US" sz="2400" dirty="0"/>
              <a:t>Site inspections, meetings, completing paperwork, communications, etc. related to DGLVR Projects. </a:t>
            </a:r>
          </a:p>
          <a:p>
            <a:pPr lvl="2"/>
            <a:r>
              <a:rPr lang="en-US" sz="2400" dirty="0"/>
              <a:t>QAB meetings and Conservation District Board of Director meetings.</a:t>
            </a:r>
          </a:p>
          <a:p>
            <a:pPr lvl="2"/>
            <a:r>
              <a:rPr lang="en-US" sz="2400" dirty="0"/>
              <a:t>Reviewing DGLVR applications.</a:t>
            </a:r>
          </a:p>
          <a:p>
            <a:pPr lvl="2"/>
            <a:r>
              <a:rPr lang="en-US" sz="2400" dirty="0"/>
              <a:t>Follow up visits to previously contracted DGLVR worksites for the purpose of ranking new grant applications or implementing local policies.</a:t>
            </a:r>
          </a:p>
          <a:p>
            <a:pPr marL="914400" lvl="2" indent="0">
              <a:buNone/>
            </a:pPr>
            <a:endParaRPr lang="en-US" dirty="0"/>
          </a:p>
          <a:p>
            <a:pPr lvl="2"/>
            <a:endParaRPr lang="en-US" dirty="0"/>
          </a:p>
          <a:p>
            <a:pPr lvl="1"/>
            <a:endParaRPr lang="en-US" dirty="0"/>
          </a:p>
        </p:txBody>
      </p:sp>
    </p:spTree>
    <p:extLst>
      <p:ext uri="{BB962C8B-B14F-4D97-AF65-F5344CB8AC3E}">
        <p14:creationId xmlns:p14="http://schemas.microsoft.com/office/powerpoint/2010/main" val="15939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t>Expenses that can be paid for with </a:t>
            </a:r>
            <a:r>
              <a:rPr lang="en-US" sz="3600" b="1" u="sng" dirty="0">
                <a:solidFill>
                  <a:srgbClr val="FF5050"/>
                </a:solidFill>
              </a:rPr>
              <a:t>Edu funds:</a:t>
            </a:r>
          </a:p>
          <a:p>
            <a:r>
              <a:rPr lang="en-US" sz="3000" dirty="0">
                <a:solidFill>
                  <a:prstClr val="black"/>
                </a:solidFill>
              </a:rPr>
              <a:t>Salary &amp; benefits associated with those salaries</a:t>
            </a:r>
          </a:p>
          <a:p>
            <a:pPr lvl="1"/>
            <a:r>
              <a:rPr lang="en-US" dirty="0"/>
              <a:t>This includes technical staff, support staff, and management salaries related to DGLVR educational activities. </a:t>
            </a:r>
          </a:p>
          <a:p>
            <a:pPr lvl="1"/>
            <a:r>
              <a:rPr lang="en-US" dirty="0"/>
              <a:t>DGLVR </a:t>
            </a:r>
            <a:r>
              <a:rPr lang="en-US" b="1" u="sng" dirty="0">
                <a:solidFill>
                  <a:srgbClr val="FF5050"/>
                </a:solidFill>
              </a:rPr>
              <a:t>educational activities </a:t>
            </a:r>
            <a:r>
              <a:rPr lang="en-US" dirty="0"/>
              <a:t>include:</a:t>
            </a:r>
          </a:p>
          <a:p>
            <a:pPr lvl="2"/>
            <a:r>
              <a:rPr lang="en-US" sz="2400" dirty="0"/>
              <a:t>Training new conservation district staff on DGLVR topics.</a:t>
            </a:r>
          </a:p>
          <a:p>
            <a:pPr lvl="2"/>
            <a:r>
              <a:rPr lang="en-US" sz="2400" dirty="0"/>
              <a:t>Attending or hosting trainings, conferences, field days, workshops, technical assistance, or other outreach activities.</a:t>
            </a:r>
          </a:p>
          <a:p>
            <a:pPr lvl="2"/>
            <a:r>
              <a:rPr lang="en-US" sz="2400" dirty="0"/>
              <a:t>Teaching individuals or small groups about the DGLVR Program in regard to potential DGLVR Project sites without a current contract for DGLVR funds. This includes working with potential grant applicants to develop an application for DGLVR funds, such as pre-application meetings.</a:t>
            </a:r>
          </a:p>
          <a:p>
            <a:pPr lvl="2"/>
            <a:r>
              <a:rPr lang="en-US" sz="2400" dirty="0"/>
              <a:t>Teaching individuals or small groups about the DGLVR Program on completed DGLVR sites.</a:t>
            </a:r>
          </a:p>
          <a:p>
            <a:pPr lvl="2"/>
            <a:endParaRPr lang="en-US" sz="2400" dirty="0"/>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7502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DGLVR </a:t>
            </a:r>
            <a:r>
              <a:rPr lang="en-US" b="1" u="sng" dirty="0">
                <a:solidFill>
                  <a:srgbClr val="FF5050"/>
                </a:solidFill>
              </a:rPr>
              <a:t>educational activities do not </a:t>
            </a:r>
            <a:r>
              <a:rPr lang="en-US" dirty="0"/>
              <a:t>include:</a:t>
            </a:r>
          </a:p>
          <a:p>
            <a:pPr lvl="1"/>
            <a:r>
              <a:rPr lang="en-US" sz="2800" dirty="0"/>
              <a:t>Administering DGLVR Projects with a current DGLVR Contract </a:t>
            </a:r>
          </a:p>
          <a:p>
            <a:pPr lvl="1"/>
            <a:r>
              <a:rPr lang="en-US" sz="2800" dirty="0"/>
              <a:t>Ranking received applications. </a:t>
            </a:r>
          </a:p>
          <a:p>
            <a:pPr lvl="1"/>
            <a:r>
              <a:rPr lang="en-US" sz="2800" dirty="0"/>
              <a:t>Administering the DGLVR Program, including QAB meetings, Conservation District Board of Director meetings, and reviewing DGLVR applications. </a:t>
            </a:r>
          </a:p>
          <a:p>
            <a:pPr lvl="1"/>
            <a:endParaRPr lang="en-US" dirty="0"/>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2010225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ubtitle 2">
            <a:extLst>
              <a:ext uri="{FF2B5EF4-FFF2-40B4-BE49-F238E27FC236}">
                <a16:creationId xmlns:a16="http://schemas.microsoft.com/office/drawing/2014/main" id="{B88E848D-6AAB-62AC-D48A-708486F903AE}"/>
              </a:ext>
            </a:extLst>
          </p:cNvPr>
          <p:cNvSpPr txBox="1">
            <a:spLocks/>
          </p:cNvSpPr>
          <p:nvPr/>
        </p:nvSpPr>
        <p:spPr>
          <a:xfrm>
            <a:off x="385487" y="1201268"/>
            <a:ext cx="9995639" cy="48515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Salary and Benefits:</a:t>
            </a:r>
          </a:p>
          <a:p>
            <a:pPr marL="339725" lvl="1"/>
            <a:r>
              <a:rPr lang="en-US" sz="3300" dirty="0"/>
              <a:t>Salary can only be claimed for time spent working directly on administration or education/training efforts for the DGLVR program. </a:t>
            </a:r>
          </a:p>
          <a:p>
            <a:r>
              <a:rPr lang="en-US" sz="3300" dirty="0"/>
              <a:t>Tracking can be done on an hourly basis, a percent effort basis, or some other method that allocates salary in accordance with time spent on the Program.</a:t>
            </a:r>
          </a:p>
          <a:p>
            <a:r>
              <a:rPr lang="en-US" sz="3300" dirty="0"/>
              <a:t>Conservation districts must be able to document that staff time claimed as administrative time is spent on eligible administrative activities and staff time claimed as education time is spent on eligible education activities. </a:t>
            </a:r>
          </a:p>
          <a:p>
            <a:endParaRPr lang="en-US" dirty="0">
              <a:solidFill>
                <a:srgbClr val="FF0000"/>
              </a:solidFill>
            </a:endParaRPr>
          </a:p>
        </p:txBody>
      </p:sp>
    </p:spTree>
    <p:extLst>
      <p:ext uri="{BB962C8B-B14F-4D97-AF65-F5344CB8AC3E}">
        <p14:creationId xmlns:p14="http://schemas.microsoft.com/office/powerpoint/2010/main" val="26065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ubtitle 2">
            <a:extLst>
              <a:ext uri="{FF2B5EF4-FFF2-40B4-BE49-F238E27FC236}">
                <a16:creationId xmlns:a16="http://schemas.microsoft.com/office/drawing/2014/main" id="{B88E848D-6AAB-62AC-D48A-708486F903AE}"/>
              </a:ext>
            </a:extLst>
          </p:cNvPr>
          <p:cNvSpPr txBox="1">
            <a:spLocks/>
          </p:cNvSpPr>
          <p:nvPr/>
        </p:nvSpPr>
        <p:spPr>
          <a:xfrm>
            <a:off x="385487" y="1201268"/>
            <a:ext cx="9995639" cy="4851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
        <p:nvSpPr>
          <p:cNvPr id="4" name="Subtitle 2">
            <a:extLst>
              <a:ext uri="{FF2B5EF4-FFF2-40B4-BE49-F238E27FC236}">
                <a16:creationId xmlns:a16="http://schemas.microsoft.com/office/drawing/2014/main" id="{4EB36ED8-EB91-EAF1-6501-E3078B5B621F}"/>
              </a:ext>
            </a:extLst>
          </p:cNvPr>
          <p:cNvSpPr txBox="1">
            <a:spLocks/>
          </p:cNvSpPr>
          <p:nvPr/>
        </p:nvSpPr>
        <p:spPr>
          <a:xfrm>
            <a:off x="268940" y="1283609"/>
            <a:ext cx="10246660" cy="4930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u="sng" dirty="0"/>
              <a:t>Staff time tracking:</a:t>
            </a:r>
          </a:p>
          <a:p>
            <a:pPr lvl="1"/>
            <a:r>
              <a:rPr lang="en-US" sz="2800" dirty="0"/>
              <a:t>This should be a time sheet and/or report that includes details of the activity, including:</a:t>
            </a:r>
          </a:p>
          <a:p>
            <a:pPr lvl="2"/>
            <a:r>
              <a:rPr lang="en-US" sz="2800" dirty="0"/>
              <a:t>the date</a:t>
            </a:r>
          </a:p>
          <a:p>
            <a:pPr lvl="2"/>
            <a:r>
              <a:rPr lang="en-US" sz="2800" dirty="0"/>
              <a:t>activity description</a:t>
            </a:r>
          </a:p>
          <a:p>
            <a:pPr lvl="2"/>
            <a:r>
              <a:rPr lang="en-US" sz="2800" dirty="0"/>
              <a:t>staff member(s)</a:t>
            </a:r>
          </a:p>
          <a:p>
            <a:pPr lvl="2"/>
            <a:r>
              <a:rPr lang="en-US" sz="2800" dirty="0"/>
              <a:t>amount of time</a:t>
            </a:r>
          </a:p>
          <a:p>
            <a:pPr lvl="2"/>
            <a:r>
              <a:rPr lang="en-US" sz="2800" dirty="0"/>
              <a:t>road name &amp; road owner</a:t>
            </a:r>
          </a:p>
          <a:p>
            <a:pPr lvl="2"/>
            <a:r>
              <a:rPr lang="en-US" sz="2800" dirty="0"/>
              <a:t>how the activity qualifies as a DGLVR admin or </a:t>
            </a:r>
            <a:r>
              <a:rPr lang="en-US" sz="2800" dirty="0" err="1"/>
              <a:t>edu</a:t>
            </a:r>
            <a:r>
              <a:rPr lang="en-US" sz="2800" dirty="0"/>
              <a:t>  activity</a:t>
            </a:r>
          </a:p>
          <a:p>
            <a:pPr lvl="1"/>
            <a:r>
              <a:rPr lang="en-US" sz="2800" dirty="0"/>
              <a:t>or some other method that documents that admin or </a:t>
            </a:r>
            <a:r>
              <a:rPr lang="en-US" sz="2800" dirty="0" err="1"/>
              <a:t>edu</a:t>
            </a:r>
            <a:r>
              <a:rPr lang="en-US" sz="2800" dirty="0"/>
              <a:t> time is spent on eligible admin or </a:t>
            </a:r>
            <a:r>
              <a:rPr lang="en-US" sz="2800" dirty="0" err="1"/>
              <a:t>edu</a:t>
            </a:r>
            <a:r>
              <a:rPr lang="en-US" sz="2800" dirty="0"/>
              <a:t> activities, respectively.</a:t>
            </a:r>
          </a:p>
          <a:p>
            <a:endParaRPr lang="en-US" dirty="0">
              <a:solidFill>
                <a:srgbClr val="FF0000"/>
              </a:solidFill>
            </a:endParaRPr>
          </a:p>
        </p:txBody>
      </p:sp>
    </p:spTree>
    <p:extLst>
      <p:ext uri="{BB962C8B-B14F-4D97-AF65-F5344CB8AC3E}">
        <p14:creationId xmlns:p14="http://schemas.microsoft.com/office/powerpoint/2010/main" val="3987904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b="1" u="sng" dirty="0"/>
              <a:t>Expenses that can be paid for with </a:t>
            </a:r>
            <a:r>
              <a:rPr lang="en-US" sz="3900" b="1" u="sng" dirty="0">
                <a:solidFill>
                  <a:srgbClr val="FF5050"/>
                </a:solidFill>
              </a:rPr>
              <a:t>Edu funds:</a:t>
            </a:r>
          </a:p>
          <a:p>
            <a:r>
              <a:rPr lang="en-US" sz="3000" dirty="0">
                <a:solidFill>
                  <a:prstClr val="black"/>
                </a:solidFill>
                <a:latin typeface="Calibri"/>
              </a:rPr>
              <a:t>Equipment for loan/rental to applicants</a:t>
            </a:r>
          </a:p>
          <a:p>
            <a:pPr lvl="1"/>
            <a:r>
              <a:rPr lang="en-US" sz="2600" dirty="0">
                <a:solidFill>
                  <a:prstClr val="black"/>
                </a:solidFill>
                <a:latin typeface="Calibri"/>
              </a:rPr>
              <a:t>Note that equipment for applicants to own is not an eligible DGLVR Expense</a:t>
            </a:r>
          </a:p>
          <a:p>
            <a:pPr marL="285750" indent="-285750">
              <a:buFont typeface="Arial" panose="020B0604020202020204" pitchFamily="34" charset="0"/>
              <a:buChar char="•"/>
            </a:pPr>
            <a:r>
              <a:rPr lang="en-US" sz="3000" dirty="0">
                <a:solidFill>
                  <a:prstClr val="black"/>
                </a:solidFill>
              </a:rPr>
              <a:t>Training Costs</a:t>
            </a:r>
          </a:p>
          <a:p>
            <a:pPr marL="742950" lvl="1" indent="-285750"/>
            <a:r>
              <a:rPr lang="en-US" sz="2600" dirty="0">
                <a:solidFill>
                  <a:prstClr val="black"/>
                </a:solidFill>
              </a:rPr>
              <a:t>Including facility rental, food, educational materials, providing transportation, etc.</a:t>
            </a:r>
          </a:p>
          <a:p>
            <a:pPr marL="285750" indent="-285750">
              <a:buFont typeface="Arial" panose="020B0604020202020204" pitchFamily="34" charset="0"/>
              <a:buChar char="•"/>
            </a:pPr>
            <a:r>
              <a:rPr lang="en-US" sz="3000" dirty="0">
                <a:solidFill>
                  <a:prstClr val="black"/>
                </a:solidFill>
              </a:rPr>
              <a:t>Promotional Materials</a:t>
            </a:r>
          </a:p>
          <a:p>
            <a:pPr marL="742950" lvl="1" indent="-285750">
              <a:buFont typeface="Arial" panose="020B0604020202020204" pitchFamily="34" charset="0"/>
              <a:buChar char="•"/>
            </a:pPr>
            <a:r>
              <a:rPr lang="en-US" sz="3000" dirty="0">
                <a:solidFill>
                  <a:prstClr val="black"/>
                </a:solidFill>
              </a:rPr>
              <a:t>Advertisements, reports, websites, project signage</a:t>
            </a:r>
          </a:p>
          <a:p>
            <a:pPr marL="285750" indent="-285750">
              <a:buFont typeface="Arial" panose="020B0604020202020204" pitchFamily="34" charset="0"/>
              <a:buChar char="•"/>
            </a:pPr>
            <a:r>
              <a:rPr lang="en-US" sz="3000" dirty="0">
                <a:solidFill>
                  <a:prstClr val="black"/>
                </a:solidFill>
              </a:rPr>
              <a:t>Promotional items (pens, hats, etc. given away to Program participants)</a:t>
            </a:r>
          </a:p>
          <a:p>
            <a:pPr marL="742950" lvl="1" indent="-285750">
              <a:buFont typeface="Arial" panose="020B0604020202020204" pitchFamily="34" charset="0"/>
              <a:buChar char="•"/>
            </a:pPr>
            <a:r>
              <a:rPr lang="en-US" sz="3000" dirty="0">
                <a:solidFill>
                  <a:prstClr val="black"/>
                </a:solidFill>
              </a:rPr>
              <a:t>limited to $1,000/</a:t>
            </a:r>
            <a:r>
              <a:rPr lang="en-US" sz="3000" dirty="0" err="1">
                <a:solidFill>
                  <a:prstClr val="black"/>
                </a:solidFill>
              </a:rPr>
              <a:t>yr</a:t>
            </a:r>
            <a:r>
              <a:rPr lang="en-US" sz="3000" dirty="0">
                <a:solidFill>
                  <a:prstClr val="black"/>
                </a:solidFill>
              </a:rPr>
              <a:t> (proposed to be $1,500/year with items costing $50 or less)</a:t>
            </a:r>
          </a:p>
          <a:p>
            <a:pPr marL="285750" indent="-285750">
              <a:buFont typeface="Arial" panose="020B0604020202020204" pitchFamily="34" charset="0"/>
              <a:buChar char="•"/>
            </a:pPr>
            <a:r>
              <a:rPr lang="en-US" sz="3000" dirty="0">
                <a:solidFill>
                  <a:prstClr val="black"/>
                </a:solidFill>
              </a:rPr>
              <a:t>Participation Incentives </a:t>
            </a:r>
          </a:p>
          <a:p>
            <a:pPr marL="742950" lvl="1" indent="-285750">
              <a:buFont typeface="Arial" panose="020B0604020202020204" pitchFamily="34" charset="0"/>
              <a:buChar char="•"/>
            </a:pPr>
            <a:r>
              <a:rPr lang="en-US" sz="3000" dirty="0">
                <a:solidFill>
                  <a:prstClr val="black"/>
                </a:solidFill>
              </a:rPr>
              <a:t>Paying travel costs related to education activities for applicants or QAB members</a:t>
            </a:r>
            <a:endParaRPr lang="en-US" dirty="0"/>
          </a:p>
          <a:p>
            <a:pPr lvl="2"/>
            <a:endParaRPr lang="en-US" dirty="0"/>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7424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t>Expenses that can be paid for with </a:t>
            </a:r>
            <a:r>
              <a:rPr lang="en-US" sz="3600" b="1" u="sng" dirty="0">
                <a:solidFill>
                  <a:schemeClr val="accent1"/>
                </a:solidFill>
              </a:rPr>
              <a:t>Admin </a:t>
            </a:r>
            <a:r>
              <a:rPr lang="en-US" sz="3600" b="1" u="sng" dirty="0">
                <a:solidFill>
                  <a:srgbClr val="FF5050"/>
                </a:solidFill>
              </a:rPr>
              <a:t>or Edu </a:t>
            </a:r>
            <a:r>
              <a:rPr lang="en-US" sz="3600" b="1" u="sng" dirty="0">
                <a:solidFill>
                  <a:schemeClr val="accent1"/>
                </a:solidFill>
              </a:rPr>
              <a:t>funds</a:t>
            </a:r>
            <a:r>
              <a:rPr lang="en-US" sz="3600" b="1" u="sng" dirty="0"/>
              <a:t>:</a:t>
            </a:r>
          </a:p>
          <a:p>
            <a:r>
              <a:rPr lang="en-US" sz="3000" dirty="0">
                <a:solidFill>
                  <a:prstClr val="black"/>
                </a:solidFill>
                <a:latin typeface="Calibri"/>
              </a:rPr>
              <a:t>Travel </a:t>
            </a:r>
          </a:p>
          <a:p>
            <a:pPr lvl="1"/>
            <a:r>
              <a:rPr lang="en-US" sz="2600" dirty="0">
                <a:solidFill>
                  <a:prstClr val="black"/>
                </a:solidFill>
                <a:latin typeface="Calibri"/>
              </a:rPr>
              <a:t>Admin funds can be used to pay for all travel expenses related to Program </a:t>
            </a:r>
            <a:r>
              <a:rPr lang="en-US" sz="2600" dirty="0">
                <a:solidFill>
                  <a:schemeClr val="accent1"/>
                </a:solidFill>
                <a:latin typeface="Calibri"/>
              </a:rPr>
              <a:t>administration</a:t>
            </a:r>
          </a:p>
          <a:p>
            <a:pPr lvl="2"/>
            <a:r>
              <a:rPr lang="en-US" sz="2400" dirty="0">
                <a:solidFill>
                  <a:schemeClr val="accent1"/>
                </a:solidFill>
                <a:latin typeface="Calibri"/>
              </a:rPr>
              <a:t>Travel to field sites, meetings, trainings, vehicle costs, per-diems, parking, etc.</a:t>
            </a:r>
          </a:p>
          <a:p>
            <a:pPr lvl="1"/>
            <a:r>
              <a:rPr lang="en-US" sz="2600" dirty="0">
                <a:solidFill>
                  <a:prstClr val="black"/>
                </a:solidFill>
              </a:rPr>
              <a:t>Edu funds can be used to pay for all travel expenses directly related to </a:t>
            </a:r>
            <a:r>
              <a:rPr lang="en-US" sz="2600" dirty="0">
                <a:solidFill>
                  <a:srgbClr val="FF5050"/>
                </a:solidFill>
              </a:rPr>
              <a:t>education</a:t>
            </a:r>
            <a:r>
              <a:rPr lang="en-US" sz="2600" dirty="0">
                <a:solidFill>
                  <a:prstClr val="black"/>
                </a:solidFill>
              </a:rPr>
              <a:t> activities for the Program such as: </a:t>
            </a:r>
          </a:p>
          <a:p>
            <a:pPr lvl="2"/>
            <a:r>
              <a:rPr lang="en-US" sz="2400" dirty="0">
                <a:solidFill>
                  <a:srgbClr val="FF5050"/>
                </a:solidFill>
              </a:rPr>
              <a:t>travel to training and workshops, and travel to set up trainings, workshops, and demonstrations for local stakeholders.</a:t>
            </a:r>
          </a:p>
          <a:p>
            <a:pPr lvl="1"/>
            <a:endParaRPr lang="en-US" sz="2600" dirty="0">
              <a:solidFill>
                <a:prstClr val="black"/>
              </a:solidFill>
              <a:latin typeface="Calibri"/>
            </a:endParaRPr>
          </a:p>
          <a:p>
            <a:endParaRPr lang="en-US" sz="3000" dirty="0">
              <a:solidFill>
                <a:prstClr val="black"/>
              </a:solidFill>
              <a:latin typeface="Calibri"/>
            </a:endParaRPr>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7026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2" y="1325275"/>
            <a:ext cx="7132490" cy="4438216"/>
          </a:xfrm>
        </p:spPr>
        <p:txBody>
          <a:bodyPr vert="horz" lIns="91440" tIns="45720" rIns="91440" bIns="45720" rtlCol="0" anchor="t">
            <a:normAutofit fontScale="92500"/>
          </a:bodyPr>
          <a:lstStyle/>
          <a:p>
            <a:r>
              <a:rPr lang="en-US" sz="3200" dirty="0">
                <a:cs typeface="Calibri"/>
              </a:rPr>
              <a:t>Quality Assurance/Quality Control (QAQC)</a:t>
            </a:r>
          </a:p>
          <a:p>
            <a:r>
              <a:rPr lang="en-US" sz="3200" dirty="0">
                <a:cs typeface="Calibri"/>
              </a:rPr>
              <a:t>SCC reviews each County Conservation District DGLVR Program once every 3 years </a:t>
            </a:r>
          </a:p>
          <a:p>
            <a:r>
              <a:rPr lang="en-US" sz="3200" dirty="0">
                <a:cs typeface="Calibri"/>
              </a:rPr>
              <a:t>Review is conducted in multiples remote and in person sessions</a:t>
            </a:r>
          </a:p>
          <a:p>
            <a:r>
              <a:rPr lang="en-US" sz="3200" dirty="0">
                <a:cs typeface="Calibri"/>
              </a:rPr>
              <a:t>Review consists of 3 main parts:</a:t>
            </a:r>
          </a:p>
          <a:p>
            <a:pPr lvl="1"/>
            <a:r>
              <a:rPr lang="en-US" sz="3200" dirty="0">
                <a:cs typeface="Calibri"/>
              </a:rPr>
              <a:t>Projects </a:t>
            </a:r>
          </a:p>
          <a:p>
            <a:pPr lvl="1"/>
            <a:r>
              <a:rPr lang="en-US" sz="3200" dirty="0">
                <a:cs typeface="Calibri"/>
              </a:rPr>
              <a:t>Administrative / Functionality</a:t>
            </a:r>
          </a:p>
          <a:p>
            <a:pPr lvl="1"/>
            <a:r>
              <a:rPr lang="en-US" sz="3200" dirty="0">
                <a:cs typeface="Calibri"/>
              </a:rPr>
              <a:t>Finances</a:t>
            </a: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3" name="Content Placeholder 5">
            <a:extLst>
              <a:ext uri="{FF2B5EF4-FFF2-40B4-BE49-F238E27FC236}">
                <a16:creationId xmlns:a16="http://schemas.microsoft.com/office/drawing/2014/main" id="{9DECD8CB-9236-46CD-8E5B-50D13F201C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47206" y="1795836"/>
            <a:ext cx="4459307" cy="3714559"/>
          </a:xfrm>
          <a:prstGeom prst="rect">
            <a:avLst/>
          </a:prstGeom>
        </p:spPr>
      </p:pic>
    </p:spTree>
    <p:extLst>
      <p:ext uri="{BB962C8B-B14F-4D97-AF65-F5344CB8AC3E}">
        <p14:creationId xmlns:p14="http://schemas.microsoft.com/office/powerpoint/2010/main" val="37996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t>Expenses that can be paid for with </a:t>
            </a:r>
            <a:r>
              <a:rPr lang="en-US" sz="3600" b="1" u="sng" dirty="0">
                <a:solidFill>
                  <a:schemeClr val="accent1"/>
                </a:solidFill>
              </a:rPr>
              <a:t>Admin </a:t>
            </a:r>
            <a:r>
              <a:rPr lang="en-US" sz="3600" b="1" u="sng" dirty="0">
                <a:solidFill>
                  <a:srgbClr val="FF5050"/>
                </a:solidFill>
              </a:rPr>
              <a:t>or Edu </a:t>
            </a:r>
            <a:r>
              <a:rPr lang="en-US" sz="3600" b="1" u="sng" dirty="0">
                <a:solidFill>
                  <a:schemeClr val="accent1"/>
                </a:solidFill>
              </a:rPr>
              <a:t>funds</a:t>
            </a:r>
            <a:r>
              <a:rPr lang="en-US" sz="3600" b="1" u="sng" dirty="0"/>
              <a:t>:</a:t>
            </a:r>
          </a:p>
          <a:p>
            <a:r>
              <a:rPr lang="en-US" sz="3000" dirty="0">
                <a:solidFill>
                  <a:prstClr val="black"/>
                </a:solidFill>
                <a:latin typeface="Calibri"/>
              </a:rPr>
              <a:t>Travel </a:t>
            </a:r>
          </a:p>
          <a:p>
            <a:pPr lvl="1"/>
            <a:r>
              <a:rPr lang="en-US" sz="2600" dirty="0">
                <a:solidFill>
                  <a:prstClr val="black"/>
                </a:solidFill>
              </a:rPr>
              <a:t>Note that the federal mileage rate is based on the average costs of operating a vehicle in the United States </a:t>
            </a:r>
          </a:p>
          <a:p>
            <a:pPr lvl="2"/>
            <a:r>
              <a:rPr lang="en-US" sz="2600" dirty="0">
                <a:solidFill>
                  <a:prstClr val="black"/>
                </a:solidFill>
              </a:rPr>
              <a:t>intended to cover expenses including, but not limited to: </a:t>
            </a:r>
          </a:p>
          <a:p>
            <a:pPr lvl="3"/>
            <a:r>
              <a:rPr lang="en-US" sz="2600" dirty="0">
                <a:solidFill>
                  <a:prstClr val="black"/>
                </a:solidFill>
              </a:rPr>
              <a:t>fuel, tires, maintenance, registration, and insurance. </a:t>
            </a:r>
          </a:p>
          <a:p>
            <a:pPr lvl="3"/>
            <a:endParaRPr lang="en-US" sz="2800" dirty="0">
              <a:solidFill>
                <a:prstClr val="black"/>
              </a:solidFill>
            </a:endParaRPr>
          </a:p>
          <a:p>
            <a:pPr lvl="1"/>
            <a:r>
              <a:rPr lang="en-US" sz="2600" dirty="0">
                <a:solidFill>
                  <a:prstClr val="black"/>
                </a:solidFill>
              </a:rPr>
              <a:t>When mileage driven for the DGLVR Program is compensated using the mileage rate method, individual vehicle expenses are not eligible DGLVR expenses, and vice versa. </a:t>
            </a:r>
            <a:endParaRPr lang="en-US" sz="2600" dirty="0">
              <a:solidFill>
                <a:prstClr val="black"/>
              </a:solidFill>
              <a:latin typeface="Calibri"/>
            </a:endParaRPr>
          </a:p>
          <a:p>
            <a:endParaRPr lang="en-US" sz="3000" dirty="0">
              <a:solidFill>
                <a:prstClr val="black"/>
              </a:solidFill>
              <a:latin typeface="Calibri"/>
            </a:endParaRPr>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2811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u="sng" dirty="0"/>
              <a:t>Expenses that can be paid for with </a:t>
            </a:r>
            <a:r>
              <a:rPr lang="en-US" sz="3600" b="1" u="sng" dirty="0">
                <a:solidFill>
                  <a:schemeClr val="accent1"/>
                </a:solidFill>
              </a:rPr>
              <a:t>Admin </a:t>
            </a:r>
            <a:r>
              <a:rPr lang="en-US" sz="3600" b="1" u="sng" dirty="0">
                <a:solidFill>
                  <a:srgbClr val="FF5050"/>
                </a:solidFill>
              </a:rPr>
              <a:t>or Edu </a:t>
            </a:r>
            <a:r>
              <a:rPr lang="en-US" sz="3600" b="1" u="sng" dirty="0">
                <a:solidFill>
                  <a:schemeClr val="accent1"/>
                </a:solidFill>
              </a:rPr>
              <a:t>funds</a:t>
            </a:r>
            <a:r>
              <a:rPr lang="en-US" sz="3600" b="1" u="sng" dirty="0"/>
              <a:t>:</a:t>
            </a:r>
          </a:p>
          <a:p>
            <a:r>
              <a:rPr lang="en-US" sz="3000" dirty="0">
                <a:solidFill>
                  <a:prstClr val="black"/>
                </a:solidFill>
                <a:latin typeface="Calibri"/>
              </a:rPr>
              <a:t> </a:t>
            </a:r>
            <a:r>
              <a:rPr lang="en-US" sz="3000" b="1" dirty="0">
                <a:solidFill>
                  <a:prstClr val="black"/>
                </a:solidFill>
                <a:latin typeface="Calibri"/>
              </a:rPr>
              <a:t>Demonstration Projects</a:t>
            </a:r>
          </a:p>
          <a:p>
            <a:pPr lvl="1"/>
            <a:r>
              <a:rPr lang="en-US" sz="2800" dirty="0"/>
              <a:t>Does not require typical application submittal and ranking process.</a:t>
            </a:r>
          </a:p>
          <a:p>
            <a:pPr lvl="2"/>
            <a:r>
              <a:rPr lang="en-US" sz="2800" dirty="0"/>
              <a:t>Must follow all other DGLVR requirements</a:t>
            </a:r>
          </a:p>
          <a:p>
            <a:pPr lvl="1"/>
            <a:r>
              <a:rPr lang="en-US" sz="2800" dirty="0"/>
              <a:t>Must showcase new technology and be used as an education site, etc.</a:t>
            </a:r>
          </a:p>
          <a:p>
            <a:pPr lvl="1"/>
            <a:r>
              <a:rPr lang="en-US" sz="2800" dirty="0"/>
              <a:t>Only education or administrative funds (not project funds) can be used.  </a:t>
            </a:r>
          </a:p>
          <a:p>
            <a:pPr lvl="1"/>
            <a:r>
              <a:rPr lang="en-US" sz="2800" dirty="0"/>
              <a:t>Contact Center or Commission staff before contracting a Demo project.</a:t>
            </a:r>
          </a:p>
          <a:p>
            <a:pPr lvl="1"/>
            <a:r>
              <a:rPr lang="en-US" sz="2800" dirty="0"/>
              <a:t>Note that you can do “education and outreach” efforts on any project.</a:t>
            </a:r>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7349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3.4.2 Cost Allocation Method</a:t>
            </a:r>
          </a:p>
        </p:txBody>
      </p:sp>
      <p:sp>
        <p:nvSpPr>
          <p:cNvPr id="3" name="Subtitle 2"/>
          <p:cNvSpPr>
            <a:spLocks noGrp="1"/>
          </p:cNvSpPr>
          <p:nvPr>
            <p:ph type="subTitle" idx="1"/>
          </p:nvPr>
        </p:nvSpPr>
        <p:spPr>
          <a:xfrm>
            <a:off x="1657906" y="637310"/>
            <a:ext cx="8544757" cy="6031345"/>
          </a:xfrm>
        </p:spPr>
        <p:txBody>
          <a:bodyPr>
            <a:normAutofit lnSpcReduction="10000"/>
          </a:bodyPr>
          <a:lstStyle/>
          <a:p>
            <a:r>
              <a:rPr lang="en-US" dirty="0"/>
              <a:t>Some expenses will be 100% eligible DGLVR expenses:</a:t>
            </a:r>
          </a:p>
          <a:p>
            <a:pPr lvl="1"/>
            <a:r>
              <a:rPr lang="en-US" dirty="0"/>
              <a:t>folders for DGLVR files</a:t>
            </a:r>
          </a:p>
          <a:p>
            <a:pPr lvl="1"/>
            <a:r>
              <a:rPr lang="en-US" dirty="0"/>
              <a:t>mileage to a DGLVR project site</a:t>
            </a:r>
          </a:p>
          <a:p>
            <a:pPr lvl="1"/>
            <a:r>
              <a:rPr lang="en-US" dirty="0"/>
              <a:t>QAB newspaper ad</a:t>
            </a:r>
          </a:p>
          <a:p>
            <a:pPr lvl="1"/>
            <a:r>
              <a:rPr lang="en-US" dirty="0"/>
              <a:t>Etc.</a:t>
            </a:r>
          </a:p>
          <a:p>
            <a:r>
              <a:rPr lang="en-US" dirty="0"/>
              <a:t>Some expenses will be shared with other programs:</a:t>
            </a:r>
          </a:p>
          <a:p>
            <a:pPr lvl="1"/>
            <a:r>
              <a:rPr lang="en-US" dirty="0"/>
              <a:t>File folders for any district staff to use</a:t>
            </a:r>
          </a:p>
          <a:p>
            <a:pPr lvl="1"/>
            <a:r>
              <a:rPr lang="en-US" dirty="0"/>
              <a:t>Vehicle maintenance for a shared district vehicle </a:t>
            </a:r>
          </a:p>
          <a:p>
            <a:pPr lvl="1"/>
            <a:r>
              <a:rPr lang="en-US" dirty="0"/>
              <a:t>Newsletter that covers all district programs</a:t>
            </a:r>
          </a:p>
          <a:p>
            <a:pPr lvl="1"/>
            <a:r>
              <a:rPr lang="en-US" dirty="0"/>
              <a:t>Etc.</a:t>
            </a:r>
          </a:p>
          <a:p>
            <a:pPr marL="0" indent="0">
              <a:buNone/>
            </a:pPr>
            <a:endParaRPr lang="en-US" dirty="0"/>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Tree>
    <p:extLst>
      <p:ext uri="{BB962C8B-B14F-4D97-AF65-F5344CB8AC3E}">
        <p14:creationId xmlns:p14="http://schemas.microsoft.com/office/powerpoint/2010/main" val="26333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3.4.2 Cost Allocation Method</a:t>
            </a:r>
          </a:p>
        </p:txBody>
      </p:sp>
      <p:sp>
        <p:nvSpPr>
          <p:cNvPr id="3" name="Subtitle 2"/>
          <p:cNvSpPr>
            <a:spLocks noGrp="1"/>
          </p:cNvSpPr>
          <p:nvPr>
            <p:ph type="subTitle" idx="1"/>
          </p:nvPr>
        </p:nvSpPr>
        <p:spPr>
          <a:xfrm>
            <a:off x="1657906" y="468777"/>
            <a:ext cx="8544757" cy="3124168"/>
          </a:xfrm>
        </p:spPr>
        <p:txBody>
          <a:bodyPr>
            <a:normAutofit lnSpcReduction="10000"/>
          </a:bodyPr>
          <a:lstStyle/>
          <a:p>
            <a:pPr marL="0" indent="0" algn="ctr">
              <a:buNone/>
            </a:pPr>
            <a:r>
              <a:rPr lang="en-US" dirty="0"/>
              <a:t>How do we determine what portion of shared expenses are eligible DGR and LVR expenses?</a:t>
            </a:r>
          </a:p>
          <a:p>
            <a:pPr marL="0" indent="0" algn="ctr">
              <a:buNone/>
            </a:pPr>
            <a:endParaRPr lang="en-US" dirty="0"/>
          </a:p>
          <a:p>
            <a:r>
              <a:rPr lang="en-US" u="sng" dirty="0"/>
              <a:t>Cost Allocation Method (CAM):</a:t>
            </a:r>
          </a:p>
          <a:p>
            <a:pPr lvl="1"/>
            <a:r>
              <a:rPr lang="en-US" dirty="0"/>
              <a:t>Method for splitting shared costs proportionately between multiple programs </a:t>
            </a:r>
          </a:p>
          <a:p>
            <a:pPr marL="0" indent="0">
              <a:buNone/>
            </a:pPr>
            <a:endParaRPr lang="en-US" dirty="0"/>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4" name="TextBox 3">
            <a:extLst>
              <a:ext uri="{FF2B5EF4-FFF2-40B4-BE49-F238E27FC236}">
                <a16:creationId xmlns:a16="http://schemas.microsoft.com/office/drawing/2014/main" id="{CF67859C-1F58-4628-AF78-53E950E12EF3}"/>
              </a:ext>
            </a:extLst>
          </p:cNvPr>
          <p:cNvSpPr txBox="1"/>
          <p:nvPr/>
        </p:nvSpPr>
        <p:spPr>
          <a:xfrm>
            <a:off x="1678664" y="3865455"/>
            <a:ext cx="4895296" cy="252376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latin typeface="Calibri"/>
              </a:rPr>
              <a:t>Splitting a dinner bill with friends is a cost allocation method</a:t>
            </a:r>
          </a:p>
          <a:p>
            <a:pPr marL="914400" lvl="1" indent="-457200">
              <a:buFont typeface="Arial" panose="020B0604020202020204" pitchFamily="34" charset="0"/>
              <a:buChar char="•"/>
            </a:pPr>
            <a:r>
              <a:rPr lang="en-US" sz="2800" dirty="0">
                <a:solidFill>
                  <a:prstClr val="black"/>
                </a:solidFill>
                <a:latin typeface="Calibri"/>
              </a:rPr>
              <a:t>You only pay for what you ate</a:t>
            </a:r>
          </a:p>
          <a:p>
            <a:endParaRPr lang="en-US" dirty="0">
              <a:solidFill>
                <a:prstClr val="black"/>
              </a:solidFill>
              <a:latin typeface="Calibri"/>
            </a:endParaRPr>
          </a:p>
        </p:txBody>
      </p:sp>
      <p:pic>
        <p:nvPicPr>
          <p:cNvPr id="6" name="Picture 5">
            <a:extLst>
              <a:ext uri="{FF2B5EF4-FFF2-40B4-BE49-F238E27FC236}">
                <a16:creationId xmlns:a16="http://schemas.microsoft.com/office/drawing/2014/main" id="{AD7CE494-E4CE-4B18-B892-1BF3F3634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5819" y="3007065"/>
            <a:ext cx="3468277" cy="3745740"/>
          </a:xfrm>
          <a:prstGeom prst="rect">
            <a:avLst/>
          </a:prstGeom>
        </p:spPr>
      </p:pic>
    </p:spTree>
    <p:extLst>
      <p:ext uri="{BB962C8B-B14F-4D97-AF65-F5344CB8AC3E}">
        <p14:creationId xmlns:p14="http://schemas.microsoft.com/office/powerpoint/2010/main" val="11730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BFDF95-0A8E-4E72-AEED-3B4A00D5FC78}"/>
              </a:ext>
            </a:extLst>
          </p:cNvPr>
          <p:cNvSpPr>
            <a:spLocks noGrp="1"/>
          </p:cNvSpPr>
          <p:nvPr>
            <p:ph type="ctrTitle"/>
          </p:nvPr>
        </p:nvSpPr>
        <p:spPr>
          <a:xfrm>
            <a:off x="4724400" y="1"/>
            <a:ext cx="5943600" cy="457200"/>
          </a:xfrm>
        </p:spPr>
        <p:txBody>
          <a:bodyPr/>
          <a:lstStyle/>
          <a:p>
            <a:r>
              <a:rPr lang="en-US"/>
              <a:t>3.4.2 Cost Allocation Method</a:t>
            </a:r>
          </a:p>
        </p:txBody>
      </p:sp>
      <p:sp>
        <p:nvSpPr>
          <p:cNvPr id="11" name="Title 1">
            <a:extLst>
              <a:ext uri="{FF2B5EF4-FFF2-40B4-BE49-F238E27FC236}">
                <a16:creationId xmlns:a16="http://schemas.microsoft.com/office/drawing/2014/main" id="{DE172032-E4B5-4A61-B155-EA1152F09609}"/>
              </a:ext>
            </a:extLst>
          </p:cNvPr>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26" name="TextBox 25">
            <a:extLst>
              <a:ext uri="{FF2B5EF4-FFF2-40B4-BE49-F238E27FC236}">
                <a16:creationId xmlns:a16="http://schemas.microsoft.com/office/drawing/2014/main" id="{FC1D9525-CF4D-4D6F-A063-F8ECA5CE38CC}"/>
              </a:ext>
            </a:extLst>
          </p:cNvPr>
          <p:cNvSpPr txBox="1"/>
          <p:nvPr/>
        </p:nvSpPr>
        <p:spPr>
          <a:xfrm>
            <a:off x="6685053" y="1021571"/>
            <a:ext cx="3791520" cy="523220"/>
          </a:xfrm>
          <a:prstGeom prst="rect">
            <a:avLst/>
          </a:prstGeom>
          <a:noFill/>
        </p:spPr>
        <p:txBody>
          <a:bodyPr wrap="square" rtlCol="0">
            <a:spAutoFit/>
          </a:bodyPr>
          <a:lstStyle/>
          <a:p>
            <a:r>
              <a:rPr lang="en-US" sz="2800" dirty="0">
                <a:solidFill>
                  <a:prstClr val="black"/>
                </a:solidFill>
                <a:latin typeface="Calibri"/>
              </a:rPr>
              <a:t>Justin ate ½ slice of pizza</a:t>
            </a:r>
          </a:p>
        </p:txBody>
      </p:sp>
      <p:sp>
        <p:nvSpPr>
          <p:cNvPr id="28" name="TextBox 27">
            <a:extLst>
              <a:ext uri="{FF2B5EF4-FFF2-40B4-BE49-F238E27FC236}">
                <a16:creationId xmlns:a16="http://schemas.microsoft.com/office/drawing/2014/main" id="{F539D491-AB93-41DF-AAB4-A014B3CA90E9}"/>
              </a:ext>
            </a:extLst>
          </p:cNvPr>
          <p:cNvSpPr txBox="1"/>
          <p:nvPr/>
        </p:nvSpPr>
        <p:spPr>
          <a:xfrm>
            <a:off x="6774405" y="5274580"/>
            <a:ext cx="3783233" cy="954106"/>
          </a:xfrm>
          <a:prstGeom prst="rect">
            <a:avLst/>
          </a:prstGeom>
          <a:noFill/>
        </p:spPr>
        <p:txBody>
          <a:bodyPr wrap="square" rtlCol="0">
            <a:spAutoFit/>
          </a:bodyPr>
          <a:lstStyle/>
          <a:p>
            <a:pPr algn="ctr"/>
            <a:r>
              <a:rPr lang="en-US" sz="2800" dirty="0">
                <a:solidFill>
                  <a:prstClr val="black"/>
                </a:solidFill>
                <a:latin typeface="Calibri"/>
              </a:rPr>
              <a:t>Justin pays for 1/16 of the pizza</a:t>
            </a:r>
          </a:p>
        </p:txBody>
      </p:sp>
      <p:sp>
        <p:nvSpPr>
          <p:cNvPr id="35" name="TextBox 34">
            <a:extLst>
              <a:ext uri="{FF2B5EF4-FFF2-40B4-BE49-F238E27FC236}">
                <a16:creationId xmlns:a16="http://schemas.microsoft.com/office/drawing/2014/main" id="{7DDA5381-EBFD-4EA3-90D1-E8D432E38B75}"/>
              </a:ext>
            </a:extLst>
          </p:cNvPr>
          <p:cNvSpPr txBox="1"/>
          <p:nvPr/>
        </p:nvSpPr>
        <p:spPr>
          <a:xfrm>
            <a:off x="6825288" y="2868063"/>
            <a:ext cx="4003957" cy="954107"/>
          </a:xfrm>
          <a:prstGeom prst="rect">
            <a:avLst/>
          </a:prstGeom>
          <a:noFill/>
        </p:spPr>
        <p:txBody>
          <a:bodyPr wrap="square" rtlCol="0">
            <a:spAutoFit/>
          </a:bodyPr>
          <a:lstStyle/>
          <a:p>
            <a:pPr algn="ctr"/>
            <a:r>
              <a:rPr lang="en-US" sz="2800" dirty="0">
                <a:solidFill>
                  <a:prstClr val="black"/>
                </a:solidFill>
                <a:latin typeface="Calibri"/>
              </a:rPr>
              <a:t>How much of the pizza does Justin pay for?</a:t>
            </a:r>
          </a:p>
        </p:txBody>
      </p:sp>
      <p:grpSp>
        <p:nvGrpSpPr>
          <p:cNvPr id="68" name="Group 67">
            <a:extLst>
              <a:ext uri="{FF2B5EF4-FFF2-40B4-BE49-F238E27FC236}">
                <a16:creationId xmlns:a16="http://schemas.microsoft.com/office/drawing/2014/main" id="{01BB95BC-FC2A-4F51-892A-D91A361160B0}"/>
              </a:ext>
            </a:extLst>
          </p:cNvPr>
          <p:cNvGrpSpPr/>
          <p:nvPr/>
        </p:nvGrpSpPr>
        <p:grpSpPr>
          <a:xfrm>
            <a:off x="521854" y="967513"/>
            <a:ext cx="7753928" cy="5069805"/>
            <a:chOff x="-1002146" y="967512"/>
            <a:chExt cx="7753928" cy="5069805"/>
          </a:xfrm>
        </p:grpSpPr>
        <p:grpSp>
          <p:nvGrpSpPr>
            <p:cNvPr id="25" name="Group 24">
              <a:extLst>
                <a:ext uri="{FF2B5EF4-FFF2-40B4-BE49-F238E27FC236}">
                  <a16:creationId xmlns:a16="http://schemas.microsoft.com/office/drawing/2014/main" id="{F89F3ADC-5758-4DFA-BB14-83FCCFE1C147}"/>
                </a:ext>
              </a:extLst>
            </p:cNvPr>
            <p:cNvGrpSpPr/>
            <p:nvPr/>
          </p:nvGrpSpPr>
          <p:grpSpPr>
            <a:xfrm>
              <a:off x="-1002146" y="967512"/>
              <a:ext cx="7753928" cy="5069805"/>
              <a:chOff x="369454" y="699658"/>
              <a:chExt cx="8405091" cy="5495559"/>
            </a:xfrm>
          </p:grpSpPr>
          <p:sp>
            <p:nvSpPr>
              <p:cNvPr id="24" name="Oval 23">
                <a:extLst>
                  <a:ext uri="{FF2B5EF4-FFF2-40B4-BE49-F238E27FC236}">
                    <a16:creationId xmlns:a16="http://schemas.microsoft.com/office/drawing/2014/main" id="{8DED316B-2EB9-4D60-81B5-4D07712B8B18}"/>
                  </a:ext>
                </a:extLst>
              </p:cNvPr>
              <p:cNvSpPr/>
              <p:nvPr/>
            </p:nvSpPr>
            <p:spPr>
              <a:xfrm>
                <a:off x="1782619" y="699658"/>
                <a:ext cx="5570680" cy="5495559"/>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aphicFrame>
            <p:nvGraphicFramePr>
              <p:cNvPr id="6" name="Chart 5">
                <a:extLst>
                  <a:ext uri="{FF2B5EF4-FFF2-40B4-BE49-F238E27FC236}">
                    <a16:creationId xmlns:a16="http://schemas.microsoft.com/office/drawing/2014/main" id="{96E4CE59-366B-4562-8FB8-9ECE5ACB84EC}"/>
                  </a:ext>
                </a:extLst>
              </p:cNvPr>
              <p:cNvGraphicFramePr/>
              <p:nvPr/>
            </p:nvGraphicFramePr>
            <p:xfrm>
              <a:off x="369454" y="761970"/>
              <a:ext cx="8405091" cy="5310908"/>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6AD7B63B-02B6-4AE0-B005-43AEA69DBF81}"/>
                  </a:ext>
                </a:extLst>
              </p:cNvPr>
              <p:cNvSpPr/>
              <p:nvPr/>
            </p:nvSpPr>
            <p:spPr>
              <a:xfrm>
                <a:off x="2549235" y="2447635"/>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Oval 11">
                <a:extLst>
                  <a:ext uri="{FF2B5EF4-FFF2-40B4-BE49-F238E27FC236}">
                    <a16:creationId xmlns:a16="http://schemas.microsoft.com/office/drawing/2014/main" id="{640CD55A-9D2F-4B8B-ACCE-77BA69973BE7}"/>
                  </a:ext>
                </a:extLst>
              </p:cNvPr>
              <p:cNvSpPr/>
              <p:nvPr/>
            </p:nvSpPr>
            <p:spPr>
              <a:xfrm>
                <a:off x="3948549" y="1637353"/>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Oval 12">
                <a:extLst>
                  <a:ext uri="{FF2B5EF4-FFF2-40B4-BE49-F238E27FC236}">
                    <a16:creationId xmlns:a16="http://schemas.microsoft.com/office/drawing/2014/main" id="{5B7884AB-FA55-4582-A511-E80F014A743A}"/>
                  </a:ext>
                </a:extLst>
              </p:cNvPr>
              <p:cNvSpPr/>
              <p:nvPr/>
            </p:nvSpPr>
            <p:spPr>
              <a:xfrm>
                <a:off x="3486726" y="2979985"/>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Oval 13">
                <a:extLst>
                  <a:ext uri="{FF2B5EF4-FFF2-40B4-BE49-F238E27FC236}">
                    <a16:creationId xmlns:a16="http://schemas.microsoft.com/office/drawing/2014/main" id="{48E03E5E-E845-43FE-9789-25589AD55E0A}"/>
                  </a:ext>
                </a:extLst>
              </p:cNvPr>
              <p:cNvSpPr/>
              <p:nvPr/>
            </p:nvSpPr>
            <p:spPr>
              <a:xfrm>
                <a:off x="2895597" y="3984649"/>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a:extLst>
                  <a:ext uri="{FF2B5EF4-FFF2-40B4-BE49-F238E27FC236}">
                    <a16:creationId xmlns:a16="http://schemas.microsoft.com/office/drawing/2014/main" id="{750800A1-6407-427B-A17F-849EEF99230A}"/>
                  </a:ext>
                </a:extLst>
              </p:cNvPr>
              <p:cNvSpPr/>
              <p:nvPr/>
            </p:nvSpPr>
            <p:spPr>
              <a:xfrm>
                <a:off x="4221018" y="4234450"/>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a:extLst>
                  <a:ext uri="{FF2B5EF4-FFF2-40B4-BE49-F238E27FC236}">
                    <a16:creationId xmlns:a16="http://schemas.microsoft.com/office/drawing/2014/main" id="{FC0A4716-3974-4D88-BFD9-8F5E04547846}"/>
                  </a:ext>
                </a:extLst>
              </p:cNvPr>
              <p:cNvSpPr/>
              <p:nvPr/>
            </p:nvSpPr>
            <p:spPr>
              <a:xfrm>
                <a:off x="5190833" y="2115859"/>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Oval 16">
                <a:extLst>
                  <a:ext uri="{FF2B5EF4-FFF2-40B4-BE49-F238E27FC236}">
                    <a16:creationId xmlns:a16="http://schemas.microsoft.com/office/drawing/2014/main" id="{5468408E-3BD0-4C78-A297-29B25FEFBA74}"/>
                  </a:ext>
                </a:extLst>
              </p:cNvPr>
              <p:cNvSpPr/>
              <p:nvPr/>
            </p:nvSpPr>
            <p:spPr>
              <a:xfrm>
                <a:off x="4825997" y="1325416"/>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Oval 17">
                <a:extLst>
                  <a:ext uri="{FF2B5EF4-FFF2-40B4-BE49-F238E27FC236}">
                    <a16:creationId xmlns:a16="http://schemas.microsoft.com/office/drawing/2014/main" id="{9C9DFC57-816D-494D-B3DA-A59BA2FAA39E}"/>
                  </a:ext>
                </a:extLst>
              </p:cNvPr>
              <p:cNvSpPr/>
              <p:nvPr/>
            </p:nvSpPr>
            <p:spPr>
              <a:xfrm>
                <a:off x="5024580" y="4675279"/>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Oval 18">
                <a:extLst>
                  <a:ext uri="{FF2B5EF4-FFF2-40B4-BE49-F238E27FC236}">
                    <a16:creationId xmlns:a16="http://schemas.microsoft.com/office/drawing/2014/main" id="{8EE2C445-60B2-4DD6-A891-C9D88E6EC42E}"/>
                  </a:ext>
                </a:extLst>
              </p:cNvPr>
              <p:cNvSpPr/>
              <p:nvPr/>
            </p:nvSpPr>
            <p:spPr>
              <a:xfrm>
                <a:off x="5394035" y="3573630"/>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Oval 19">
                <a:extLst>
                  <a:ext uri="{FF2B5EF4-FFF2-40B4-BE49-F238E27FC236}">
                    <a16:creationId xmlns:a16="http://schemas.microsoft.com/office/drawing/2014/main" id="{F1296731-298F-4301-BCF5-241D37FC2BB2}"/>
                  </a:ext>
                </a:extLst>
              </p:cNvPr>
              <p:cNvSpPr/>
              <p:nvPr/>
            </p:nvSpPr>
            <p:spPr>
              <a:xfrm>
                <a:off x="5855857" y="2783502"/>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Oval 20">
                <a:extLst>
                  <a:ext uri="{FF2B5EF4-FFF2-40B4-BE49-F238E27FC236}">
                    <a16:creationId xmlns:a16="http://schemas.microsoft.com/office/drawing/2014/main" id="{9FAE8101-94F8-4DF2-BFEE-B174F6437086}"/>
                  </a:ext>
                </a:extLst>
              </p:cNvPr>
              <p:cNvSpPr/>
              <p:nvPr/>
            </p:nvSpPr>
            <p:spPr>
              <a:xfrm>
                <a:off x="4271822" y="2689878"/>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Oval 21">
                <a:extLst>
                  <a:ext uri="{FF2B5EF4-FFF2-40B4-BE49-F238E27FC236}">
                    <a16:creationId xmlns:a16="http://schemas.microsoft.com/office/drawing/2014/main" id="{C63405FA-69D9-42A2-858E-F10BB9DE10FE}"/>
                  </a:ext>
                </a:extLst>
              </p:cNvPr>
              <p:cNvSpPr/>
              <p:nvPr/>
            </p:nvSpPr>
            <p:spPr>
              <a:xfrm>
                <a:off x="3486726" y="4927598"/>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Oval 22">
                <a:extLst>
                  <a:ext uri="{FF2B5EF4-FFF2-40B4-BE49-F238E27FC236}">
                    <a16:creationId xmlns:a16="http://schemas.microsoft.com/office/drawing/2014/main" id="{7CE82022-4430-4123-8C5F-C830549D35AF}"/>
                  </a:ext>
                </a:extLst>
              </p:cNvPr>
              <p:cNvSpPr/>
              <p:nvPr/>
            </p:nvSpPr>
            <p:spPr>
              <a:xfrm>
                <a:off x="6086767" y="3794044"/>
                <a:ext cx="461820" cy="440829"/>
              </a:xfrm>
              <a:prstGeom prst="ellipse">
                <a:avLst/>
              </a:prstGeom>
              <a:solidFill>
                <a:srgbClr val="C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40" name="Group 39">
              <a:extLst>
                <a:ext uri="{FF2B5EF4-FFF2-40B4-BE49-F238E27FC236}">
                  <a16:creationId xmlns:a16="http://schemas.microsoft.com/office/drawing/2014/main" id="{518B9D93-7A6C-4EDF-A5E8-AD2936047AEA}"/>
                </a:ext>
              </a:extLst>
            </p:cNvPr>
            <p:cNvGrpSpPr/>
            <p:nvPr/>
          </p:nvGrpSpPr>
          <p:grpSpPr>
            <a:xfrm>
              <a:off x="1611381" y="1681128"/>
              <a:ext cx="405823" cy="367163"/>
              <a:chOff x="0" y="1021571"/>
              <a:chExt cx="1010680" cy="914400"/>
            </a:xfrm>
            <a:solidFill>
              <a:schemeClr val="bg2">
                <a:lumMod val="75000"/>
              </a:schemeClr>
            </a:solidFill>
          </p:grpSpPr>
          <p:sp>
            <p:nvSpPr>
              <p:cNvPr id="38" name="Chord 37">
                <a:extLst>
                  <a:ext uri="{FF2B5EF4-FFF2-40B4-BE49-F238E27FC236}">
                    <a16:creationId xmlns:a16="http://schemas.microsoft.com/office/drawing/2014/main" id="{2A6B4E2F-3793-4D95-B98E-03E1D395B470}"/>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Rectangle 38">
                <a:extLst>
                  <a:ext uri="{FF2B5EF4-FFF2-40B4-BE49-F238E27FC236}">
                    <a16:creationId xmlns:a16="http://schemas.microsoft.com/office/drawing/2014/main" id="{60177634-3C97-4EC5-93E4-11A180B46A5A}"/>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41" name="Group 40">
              <a:extLst>
                <a:ext uri="{FF2B5EF4-FFF2-40B4-BE49-F238E27FC236}">
                  <a16:creationId xmlns:a16="http://schemas.microsoft.com/office/drawing/2014/main" id="{B23B1D02-B7DD-45F4-B119-3565E5FDE264}"/>
                </a:ext>
              </a:extLst>
            </p:cNvPr>
            <p:cNvGrpSpPr/>
            <p:nvPr/>
          </p:nvGrpSpPr>
          <p:grpSpPr>
            <a:xfrm rot="7589721">
              <a:off x="1744325" y="2519459"/>
              <a:ext cx="405823" cy="367163"/>
              <a:chOff x="0" y="1021571"/>
              <a:chExt cx="1010680" cy="914400"/>
            </a:xfrm>
            <a:solidFill>
              <a:schemeClr val="bg2">
                <a:lumMod val="75000"/>
              </a:schemeClr>
            </a:solidFill>
          </p:grpSpPr>
          <p:sp>
            <p:nvSpPr>
              <p:cNvPr id="42" name="Chord 41">
                <a:extLst>
                  <a:ext uri="{FF2B5EF4-FFF2-40B4-BE49-F238E27FC236}">
                    <a16:creationId xmlns:a16="http://schemas.microsoft.com/office/drawing/2014/main" id="{6F7B7617-34B0-4DE3-9C72-F9AED9B3E1B5}"/>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Rectangle 42">
                <a:extLst>
                  <a:ext uri="{FF2B5EF4-FFF2-40B4-BE49-F238E27FC236}">
                    <a16:creationId xmlns:a16="http://schemas.microsoft.com/office/drawing/2014/main" id="{45BFA3CB-E60C-4D92-9C63-1FBA7C26CC58}"/>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44" name="Group 43">
              <a:extLst>
                <a:ext uri="{FF2B5EF4-FFF2-40B4-BE49-F238E27FC236}">
                  <a16:creationId xmlns:a16="http://schemas.microsoft.com/office/drawing/2014/main" id="{756A4C73-ABFF-435E-871A-CE1974CE0073}"/>
                </a:ext>
              </a:extLst>
            </p:cNvPr>
            <p:cNvGrpSpPr/>
            <p:nvPr/>
          </p:nvGrpSpPr>
          <p:grpSpPr>
            <a:xfrm>
              <a:off x="3915086" y="4555575"/>
              <a:ext cx="405823" cy="367163"/>
              <a:chOff x="0" y="1021571"/>
              <a:chExt cx="1010680" cy="914400"/>
            </a:xfrm>
            <a:solidFill>
              <a:schemeClr val="bg2">
                <a:lumMod val="75000"/>
              </a:schemeClr>
            </a:solidFill>
          </p:grpSpPr>
          <p:sp>
            <p:nvSpPr>
              <p:cNvPr id="45" name="Chord 44">
                <a:extLst>
                  <a:ext uri="{FF2B5EF4-FFF2-40B4-BE49-F238E27FC236}">
                    <a16:creationId xmlns:a16="http://schemas.microsoft.com/office/drawing/2014/main" id="{03C8CF17-045B-4114-BC59-5D39740111F1}"/>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6" name="Rectangle 45">
                <a:extLst>
                  <a:ext uri="{FF2B5EF4-FFF2-40B4-BE49-F238E27FC236}">
                    <a16:creationId xmlns:a16="http://schemas.microsoft.com/office/drawing/2014/main" id="{06831ED7-3829-4038-AFB7-6EEB8F4F01C0}"/>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47" name="Group 46">
              <a:extLst>
                <a:ext uri="{FF2B5EF4-FFF2-40B4-BE49-F238E27FC236}">
                  <a16:creationId xmlns:a16="http://schemas.microsoft.com/office/drawing/2014/main" id="{7BDB2134-E378-4FA6-AA0D-1F5743D7893A}"/>
                </a:ext>
              </a:extLst>
            </p:cNvPr>
            <p:cNvGrpSpPr/>
            <p:nvPr/>
          </p:nvGrpSpPr>
          <p:grpSpPr>
            <a:xfrm rot="1568056">
              <a:off x="945490" y="3497057"/>
              <a:ext cx="405823" cy="367163"/>
              <a:chOff x="0" y="1021571"/>
              <a:chExt cx="1010680" cy="914400"/>
            </a:xfrm>
            <a:solidFill>
              <a:schemeClr val="bg2">
                <a:lumMod val="75000"/>
              </a:schemeClr>
            </a:solidFill>
          </p:grpSpPr>
          <p:sp>
            <p:nvSpPr>
              <p:cNvPr id="48" name="Chord 47">
                <a:extLst>
                  <a:ext uri="{FF2B5EF4-FFF2-40B4-BE49-F238E27FC236}">
                    <a16:creationId xmlns:a16="http://schemas.microsoft.com/office/drawing/2014/main" id="{72DA35C9-7BB9-4D5B-923B-9233AE7E94C5}"/>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 name="Rectangle 48">
                <a:extLst>
                  <a:ext uri="{FF2B5EF4-FFF2-40B4-BE49-F238E27FC236}">
                    <a16:creationId xmlns:a16="http://schemas.microsoft.com/office/drawing/2014/main" id="{D9D10B96-F96D-437B-8490-24F49671CB0D}"/>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50" name="Group 49">
              <a:extLst>
                <a:ext uri="{FF2B5EF4-FFF2-40B4-BE49-F238E27FC236}">
                  <a16:creationId xmlns:a16="http://schemas.microsoft.com/office/drawing/2014/main" id="{A5933178-E48C-428C-A365-EA17E8DAC32B}"/>
                </a:ext>
              </a:extLst>
            </p:cNvPr>
            <p:cNvGrpSpPr/>
            <p:nvPr/>
          </p:nvGrpSpPr>
          <p:grpSpPr>
            <a:xfrm rot="8835936">
              <a:off x="4220179" y="2179398"/>
              <a:ext cx="405823" cy="367163"/>
              <a:chOff x="0" y="1021571"/>
              <a:chExt cx="1010680" cy="914400"/>
            </a:xfrm>
            <a:solidFill>
              <a:schemeClr val="bg2">
                <a:lumMod val="75000"/>
              </a:schemeClr>
            </a:solidFill>
          </p:grpSpPr>
          <p:sp>
            <p:nvSpPr>
              <p:cNvPr id="51" name="Chord 50">
                <a:extLst>
                  <a:ext uri="{FF2B5EF4-FFF2-40B4-BE49-F238E27FC236}">
                    <a16:creationId xmlns:a16="http://schemas.microsoft.com/office/drawing/2014/main" id="{1B3FFC7A-3C34-4E9B-8ED4-03EF923EBC02}"/>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Rectangle 51">
                <a:extLst>
                  <a:ext uri="{FF2B5EF4-FFF2-40B4-BE49-F238E27FC236}">
                    <a16:creationId xmlns:a16="http://schemas.microsoft.com/office/drawing/2014/main" id="{418EBA3F-BA7F-45DB-B76D-ADECBFD18A68}"/>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53" name="Group 52">
              <a:extLst>
                <a:ext uri="{FF2B5EF4-FFF2-40B4-BE49-F238E27FC236}">
                  <a16:creationId xmlns:a16="http://schemas.microsoft.com/office/drawing/2014/main" id="{7E45154F-18AB-437B-B537-24FFB1C1AEA5}"/>
                </a:ext>
              </a:extLst>
            </p:cNvPr>
            <p:cNvGrpSpPr/>
            <p:nvPr/>
          </p:nvGrpSpPr>
          <p:grpSpPr>
            <a:xfrm rot="10800000">
              <a:off x="2029921" y="4442839"/>
              <a:ext cx="405823" cy="367163"/>
              <a:chOff x="0" y="1021571"/>
              <a:chExt cx="1010680" cy="914400"/>
            </a:xfrm>
            <a:solidFill>
              <a:schemeClr val="bg2">
                <a:lumMod val="75000"/>
              </a:schemeClr>
            </a:solidFill>
          </p:grpSpPr>
          <p:sp>
            <p:nvSpPr>
              <p:cNvPr id="54" name="Chord 53">
                <a:extLst>
                  <a:ext uri="{FF2B5EF4-FFF2-40B4-BE49-F238E27FC236}">
                    <a16:creationId xmlns:a16="http://schemas.microsoft.com/office/drawing/2014/main" id="{7EE507BB-E443-4AA8-873C-62CBDD938DB2}"/>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5" name="Rectangle 54">
                <a:extLst>
                  <a:ext uri="{FF2B5EF4-FFF2-40B4-BE49-F238E27FC236}">
                    <a16:creationId xmlns:a16="http://schemas.microsoft.com/office/drawing/2014/main" id="{3DD2D452-4ED2-43F0-9171-47C967AAC85D}"/>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56" name="Group 55">
              <a:extLst>
                <a:ext uri="{FF2B5EF4-FFF2-40B4-BE49-F238E27FC236}">
                  <a16:creationId xmlns:a16="http://schemas.microsoft.com/office/drawing/2014/main" id="{6172A080-F158-41CB-84CE-259D14749108}"/>
                </a:ext>
              </a:extLst>
            </p:cNvPr>
            <p:cNvGrpSpPr/>
            <p:nvPr/>
          </p:nvGrpSpPr>
          <p:grpSpPr>
            <a:xfrm rot="4558339">
              <a:off x="3328584" y="3076464"/>
              <a:ext cx="405823" cy="367163"/>
              <a:chOff x="0" y="1021571"/>
              <a:chExt cx="1010680" cy="914400"/>
            </a:xfrm>
            <a:solidFill>
              <a:schemeClr val="bg2">
                <a:lumMod val="75000"/>
              </a:schemeClr>
            </a:solidFill>
          </p:grpSpPr>
          <p:sp>
            <p:nvSpPr>
              <p:cNvPr id="57" name="Chord 56">
                <a:extLst>
                  <a:ext uri="{FF2B5EF4-FFF2-40B4-BE49-F238E27FC236}">
                    <a16:creationId xmlns:a16="http://schemas.microsoft.com/office/drawing/2014/main" id="{027542F3-B86C-4135-A207-6D098550AF7A}"/>
                  </a:ext>
                </a:extLst>
              </p:cNvPr>
              <p:cNvSpPr/>
              <p:nvPr/>
            </p:nvSpPr>
            <p:spPr>
              <a:xfrm>
                <a:off x="0" y="1021571"/>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8" name="Rectangle 57">
                <a:extLst>
                  <a:ext uri="{FF2B5EF4-FFF2-40B4-BE49-F238E27FC236}">
                    <a16:creationId xmlns:a16="http://schemas.microsoft.com/office/drawing/2014/main" id="{B2695966-17AE-466E-BCD0-D3A50BE07D54}"/>
                  </a:ext>
                </a:extLst>
              </p:cNvPr>
              <p:cNvSpPr/>
              <p:nvPr/>
            </p:nvSpPr>
            <p:spPr>
              <a:xfrm rot="20247668">
                <a:off x="497341" y="1136073"/>
                <a:ext cx="513339" cy="4066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59" name="Arc 58">
              <a:extLst>
                <a:ext uri="{FF2B5EF4-FFF2-40B4-BE49-F238E27FC236}">
                  <a16:creationId xmlns:a16="http://schemas.microsoft.com/office/drawing/2014/main" id="{6FDEC774-BD84-409D-8E3A-43DCB6BE7929}"/>
                </a:ext>
              </a:extLst>
            </p:cNvPr>
            <p:cNvSpPr/>
            <p:nvPr/>
          </p:nvSpPr>
          <p:spPr>
            <a:xfrm>
              <a:off x="1799894" y="2251675"/>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0" name="Arc 59">
              <a:extLst>
                <a:ext uri="{FF2B5EF4-FFF2-40B4-BE49-F238E27FC236}">
                  <a16:creationId xmlns:a16="http://schemas.microsoft.com/office/drawing/2014/main" id="{DD5B6E60-69C7-49CB-901F-327801ADE233}"/>
                </a:ext>
              </a:extLst>
            </p:cNvPr>
            <p:cNvSpPr/>
            <p:nvPr/>
          </p:nvSpPr>
          <p:spPr>
            <a:xfrm rot="7690677">
              <a:off x="2869118" y="4824510"/>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1" name="Arc 60">
              <a:extLst>
                <a:ext uri="{FF2B5EF4-FFF2-40B4-BE49-F238E27FC236}">
                  <a16:creationId xmlns:a16="http://schemas.microsoft.com/office/drawing/2014/main" id="{B4D89F8F-C0A2-4C7E-BBBE-BACC218FCFB8}"/>
                </a:ext>
              </a:extLst>
            </p:cNvPr>
            <p:cNvSpPr/>
            <p:nvPr/>
          </p:nvSpPr>
          <p:spPr>
            <a:xfrm rot="13935638">
              <a:off x="1540480" y="3111051"/>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2" name="Arc 61">
              <a:extLst>
                <a:ext uri="{FF2B5EF4-FFF2-40B4-BE49-F238E27FC236}">
                  <a16:creationId xmlns:a16="http://schemas.microsoft.com/office/drawing/2014/main" id="{CD4735C8-7D8D-49C2-8893-1CD3C6C29788}"/>
                </a:ext>
              </a:extLst>
            </p:cNvPr>
            <p:cNvSpPr/>
            <p:nvPr/>
          </p:nvSpPr>
          <p:spPr>
            <a:xfrm rot="16404645">
              <a:off x="4510649" y="3447841"/>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3" name="Arc 62">
              <a:extLst>
                <a:ext uri="{FF2B5EF4-FFF2-40B4-BE49-F238E27FC236}">
                  <a16:creationId xmlns:a16="http://schemas.microsoft.com/office/drawing/2014/main" id="{2ADF0719-82CC-4015-A631-5A0EAC71A3CF}"/>
                </a:ext>
              </a:extLst>
            </p:cNvPr>
            <p:cNvSpPr/>
            <p:nvPr/>
          </p:nvSpPr>
          <p:spPr>
            <a:xfrm rot="11443315">
              <a:off x="2421177" y="3591716"/>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4" name="Arc 63">
              <a:extLst>
                <a:ext uri="{FF2B5EF4-FFF2-40B4-BE49-F238E27FC236}">
                  <a16:creationId xmlns:a16="http://schemas.microsoft.com/office/drawing/2014/main" id="{213596F0-BDF7-4CBC-AC3E-CDD94E786FC9}"/>
                </a:ext>
              </a:extLst>
            </p:cNvPr>
            <p:cNvSpPr/>
            <p:nvPr/>
          </p:nvSpPr>
          <p:spPr>
            <a:xfrm>
              <a:off x="3568543" y="2016969"/>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5" name="Arc 64">
              <a:extLst>
                <a:ext uri="{FF2B5EF4-FFF2-40B4-BE49-F238E27FC236}">
                  <a16:creationId xmlns:a16="http://schemas.microsoft.com/office/drawing/2014/main" id="{1EFDE0E7-1A8F-446D-B96E-8DED3BE36E4C}"/>
                </a:ext>
              </a:extLst>
            </p:cNvPr>
            <p:cNvSpPr/>
            <p:nvPr/>
          </p:nvSpPr>
          <p:spPr>
            <a:xfrm rot="6796537">
              <a:off x="997128" y="4195119"/>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6" name="Arc 65">
              <a:extLst>
                <a:ext uri="{FF2B5EF4-FFF2-40B4-BE49-F238E27FC236}">
                  <a16:creationId xmlns:a16="http://schemas.microsoft.com/office/drawing/2014/main" id="{F05E6A89-BC87-4456-B778-B97B476DBCDF}"/>
                </a:ext>
              </a:extLst>
            </p:cNvPr>
            <p:cNvSpPr/>
            <p:nvPr/>
          </p:nvSpPr>
          <p:spPr>
            <a:xfrm rot="5154524">
              <a:off x="3208333" y="3916931"/>
              <a:ext cx="517225" cy="665018"/>
            </a:xfrm>
            <a:prstGeom prst="arc">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grpSp>
        <p:nvGrpSpPr>
          <p:cNvPr id="34" name="Group 33">
            <a:extLst>
              <a:ext uri="{FF2B5EF4-FFF2-40B4-BE49-F238E27FC236}">
                <a16:creationId xmlns:a16="http://schemas.microsoft.com/office/drawing/2014/main" id="{5C53A860-13F0-4BEC-A436-16948B002877}"/>
              </a:ext>
            </a:extLst>
          </p:cNvPr>
          <p:cNvGrpSpPr/>
          <p:nvPr/>
        </p:nvGrpSpPr>
        <p:grpSpPr>
          <a:xfrm>
            <a:off x="4415641" y="783931"/>
            <a:ext cx="1091309" cy="2698871"/>
            <a:chOff x="2880327" y="775855"/>
            <a:chExt cx="1091309" cy="2698871"/>
          </a:xfrm>
        </p:grpSpPr>
        <p:cxnSp>
          <p:nvCxnSpPr>
            <p:cNvPr id="30" name="Straight Connector 29">
              <a:extLst>
                <a:ext uri="{FF2B5EF4-FFF2-40B4-BE49-F238E27FC236}">
                  <a16:creationId xmlns:a16="http://schemas.microsoft.com/office/drawing/2014/main" id="{4AB79ECF-A13F-4AB3-BD8D-783EA7102063}"/>
                </a:ext>
              </a:extLst>
            </p:cNvPr>
            <p:cNvCxnSpPr/>
            <p:nvPr/>
          </p:nvCxnSpPr>
          <p:spPr>
            <a:xfrm>
              <a:off x="2880327" y="775855"/>
              <a:ext cx="0" cy="26988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A0666F-71D6-48B1-857C-ABC5AF0AF125}"/>
                </a:ext>
              </a:extLst>
            </p:cNvPr>
            <p:cNvCxnSpPr>
              <a:cxnSpLocks/>
            </p:cNvCxnSpPr>
            <p:nvPr/>
          </p:nvCxnSpPr>
          <p:spPr>
            <a:xfrm flipH="1">
              <a:off x="2883527" y="844568"/>
              <a:ext cx="1088109" cy="2630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93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3.4.2 Cost Allocation Method</a:t>
            </a:r>
          </a:p>
        </p:txBody>
      </p:sp>
      <p:sp>
        <p:nvSpPr>
          <p:cNvPr id="3" name="Subtitle 2"/>
          <p:cNvSpPr>
            <a:spLocks noGrp="1"/>
          </p:cNvSpPr>
          <p:nvPr>
            <p:ph type="subTitle" idx="1"/>
          </p:nvPr>
        </p:nvSpPr>
        <p:spPr>
          <a:xfrm>
            <a:off x="1657906" y="708734"/>
            <a:ext cx="8544757" cy="5791200"/>
          </a:xfrm>
        </p:spPr>
        <p:txBody>
          <a:bodyPr>
            <a:normAutofit/>
          </a:bodyPr>
          <a:lstStyle/>
          <a:p>
            <a:pPr marL="0" indent="0">
              <a:buNone/>
            </a:pPr>
            <a:r>
              <a:rPr lang="en-US" u="sng"/>
              <a:t>Cost Allocation Method (CAM):</a:t>
            </a:r>
            <a:endParaRPr lang="en-US"/>
          </a:p>
          <a:p>
            <a:r>
              <a:rPr lang="en-US"/>
              <a:t>Must be utilized for shared district expenses, such as:</a:t>
            </a:r>
          </a:p>
          <a:p>
            <a:pPr lvl="1"/>
            <a:r>
              <a:rPr lang="en-US"/>
              <a:t>Vehicles</a:t>
            </a:r>
          </a:p>
          <a:p>
            <a:pPr lvl="1"/>
            <a:r>
              <a:rPr lang="en-US"/>
              <a:t>Rent</a:t>
            </a:r>
          </a:p>
          <a:p>
            <a:pPr lvl="1"/>
            <a:r>
              <a:rPr lang="en-US"/>
              <a:t>Office Supplies</a:t>
            </a:r>
          </a:p>
          <a:p>
            <a:pPr lvl="1"/>
            <a:r>
              <a:rPr lang="en-US"/>
              <a:t>Phone/Internet </a:t>
            </a:r>
          </a:p>
          <a:p>
            <a:pPr lvl="1"/>
            <a:r>
              <a:rPr lang="en-US"/>
              <a:t>Etc.</a:t>
            </a:r>
          </a:p>
          <a:p>
            <a:r>
              <a:rPr lang="en-US"/>
              <a:t>Must be available to the SCC upon request</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Tree>
    <p:extLst>
      <p:ext uri="{BB962C8B-B14F-4D97-AF65-F5344CB8AC3E}">
        <p14:creationId xmlns:p14="http://schemas.microsoft.com/office/powerpoint/2010/main" val="330621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Cost Allocation Method Policy</a:t>
            </a:r>
            <a:endParaRPr lang="en-US" sz="1800" dirty="0"/>
          </a:p>
          <a:p>
            <a:pPr lvl="0"/>
            <a:r>
              <a:rPr lang="en-US" dirty="0"/>
              <a:t>The cost allocation method used must be based on </a:t>
            </a:r>
            <a:r>
              <a:rPr lang="en-US" b="1" u="sng" dirty="0"/>
              <a:t>how much of the shared expense is actually used for the DGLVR Program</a:t>
            </a:r>
            <a:r>
              <a:rPr lang="en-US" dirty="0"/>
              <a:t>.</a:t>
            </a:r>
          </a:p>
          <a:p>
            <a:pPr lvl="1"/>
            <a:r>
              <a:rPr lang="en-US" sz="2800" dirty="0"/>
              <a:t>The percent of shared expenses that are eligible DGR expenses are equal to the percent of the expense used for DGR activities. </a:t>
            </a:r>
          </a:p>
          <a:p>
            <a:pPr lvl="1"/>
            <a:r>
              <a:rPr lang="en-US" sz="2800" dirty="0"/>
              <a:t>The percent of shared expenses that are eligible LVR expenses are equal to the percent of the expense used for LVR activities. </a:t>
            </a:r>
          </a:p>
        </p:txBody>
      </p:sp>
    </p:spTree>
    <p:extLst>
      <p:ext uri="{BB962C8B-B14F-4D97-AF65-F5344CB8AC3E}">
        <p14:creationId xmlns:p14="http://schemas.microsoft.com/office/powerpoint/2010/main" val="264514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68591"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5" name="Subtitle 2">
            <a:extLst>
              <a:ext uri="{FF2B5EF4-FFF2-40B4-BE49-F238E27FC236}">
                <a16:creationId xmlns:a16="http://schemas.microsoft.com/office/drawing/2014/main" id="{E750D1A8-A6DC-DBEA-6BF2-1B43AEBBEF4D}"/>
              </a:ext>
            </a:extLst>
          </p:cNvPr>
          <p:cNvSpPr txBox="1">
            <a:spLocks/>
          </p:cNvSpPr>
          <p:nvPr/>
        </p:nvSpPr>
        <p:spPr>
          <a:xfrm>
            <a:off x="268940" y="1245661"/>
            <a:ext cx="11170507" cy="5123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CAM based on staff time</a:t>
            </a:r>
            <a:endParaRPr lang="en-US" sz="1800" dirty="0"/>
          </a:p>
          <a:p>
            <a:pPr lvl="0"/>
            <a:r>
              <a:rPr lang="en-US" sz="2625" dirty="0"/>
              <a:t>The percent of shared expenses that are eligible DGR expenses </a:t>
            </a:r>
            <a:r>
              <a:rPr lang="en-US" sz="2625" i="1" u="sng" dirty="0"/>
              <a:t>are equal to the percent of staff time spent on DGR activities</a:t>
            </a:r>
            <a:r>
              <a:rPr lang="en-US" sz="2625" dirty="0"/>
              <a:t>. </a:t>
            </a:r>
          </a:p>
          <a:p>
            <a:pPr lvl="1"/>
            <a:r>
              <a:rPr lang="en-US" sz="2325" dirty="0"/>
              <a:t>The percent of staff time spent on DGR activities must be calculated compared to the total staff time spent on all programs/activities sharing the expense. </a:t>
            </a:r>
          </a:p>
          <a:p>
            <a:pPr marL="0" indent="0">
              <a:buNone/>
            </a:pPr>
            <a:r>
              <a:rPr lang="en-US" sz="1950" dirty="0"/>
              <a:t>   </a:t>
            </a:r>
          </a:p>
          <a:p>
            <a:pPr marL="0" lvl="0" indent="0">
              <a:buNone/>
            </a:pPr>
            <a:r>
              <a:rPr lang="en-US" sz="2625" dirty="0"/>
              <a:t>Same for LVR:</a:t>
            </a:r>
          </a:p>
          <a:p>
            <a:pPr lvl="0"/>
            <a:r>
              <a:rPr lang="en-US" sz="2625" dirty="0"/>
              <a:t>The percent of shared expenses that are eligible LVR expenses </a:t>
            </a:r>
            <a:r>
              <a:rPr lang="en-US" sz="2625" i="1" u="sng" dirty="0"/>
              <a:t>are equal to the percent of staff time spent on LVR activities</a:t>
            </a:r>
            <a:r>
              <a:rPr lang="en-US" sz="2625" dirty="0"/>
              <a:t>. </a:t>
            </a:r>
          </a:p>
          <a:p>
            <a:pPr lvl="1"/>
            <a:r>
              <a:rPr lang="en-US" sz="2325" dirty="0"/>
              <a:t>The percent of staff time spent on LVR activities must be calculated compared to the total staff time spent on all programs/activities sharing the expense. </a:t>
            </a:r>
          </a:p>
          <a:p>
            <a:pPr lvl="1"/>
            <a:endParaRPr lang="en-US" dirty="0"/>
          </a:p>
        </p:txBody>
      </p:sp>
    </p:spTree>
    <p:extLst>
      <p:ext uri="{BB962C8B-B14F-4D97-AF65-F5344CB8AC3E}">
        <p14:creationId xmlns:p14="http://schemas.microsoft.com/office/powerpoint/2010/main" val="14018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3" name="Picture 12">
            <a:extLst>
              <a:ext uri="{FF2B5EF4-FFF2-40B4-BE49-F238E27FC236}">
                <a16:creationId xmlns:a16="http://schemas.microsoft.com/office/drawing/2014/main" id="{49EB6B58-3970-7552-0D91-291E523DE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8385" y="3921390"/>
            <a:ext cx="1569701" cy="1133862"/>
          </a:xfrm>
          <a:prstGeom prst="rect">
            <a:avLst/>
          </a:prstGeom>
        </p:spPr>
      </p:pic>
      <p:pic>
        <p:nvPicPr>
          <p:cNvPr id="15" name="Picture 14">
            <a:extLst>
              <a:ext uri="{FF2B5EF4-FFF2-40B4-BE49-F238E27FC236}">
                <a16:creationId xmlns:a16="http://schemas.microsoft.com/office/drawing/2014/main" id="{4690BC58-1275-23A8-0E78-A7CF8F3827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710" y="3445246"/>
            <a:ext cx="1668615" cy="1205312"/>
          </a:xfrm>
          <a:prstGeom prst="rect">
            <a:avLst/>
          </a:prstGeom>
        </p:spPr>
      </p:pic>
      <p:pic>
        <p:nvPicPr>
          <p:cNvPr id="17" name="Picture 16">
            <a:extLst>
              <a:ext uri="{FF2B5EF4-FFF2-40B4-BE49-F238E27FC236}">
                <a16:creationId xmlns:a16="http://schemas.microsoft.com/office/drawing/2014/main" id="{4C4CDD6C-BBEF-ADD8-5191-586C0F6458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9336" y="3348999"/>
            <a:ext cx="1747745" cy="1262471"/>
          </a:xfrm>
          <a:prstGeom prst="rect">
            <a:avLst/>
          </a:prstGeom>
        </p:spPr>
      </p:pic>
      <p:sp>
        <p:nvSpPr>
          <p:cNvPr id="18" name="Speech Bubble: Oval 17">
            <a:extLst>
              <a:ext uri="{FF2B5EF4-FFF2-40B4-BE49-F238E27FC236}">
                <a16:creationId xmlns:a16="http://schemas.microsoft.com/office/drawing/2014/main" id="{64525CDE-ADE7-3B7F-5DC4-7C4609CF364F}"/>
              </a:ext>
            </a:extLst>
          </p:cNvPr>
          <p:cNvSpPr/>
          <p:nvPr/>
        </p:nvSpPr>
        <p:spPr>
          <a:xfrm>
            <a:off x="1983552" y="2209105"/>
            <a:ext cx="2781588" cy="669851"/>
          </a:xfrm>
          <a:prstGeom prst="wedgeEllipseCallout">
            <a:avLst>
              <a:gd name="adj1" fmla="val -28332"/>
              <a:gd name="adj2" fmla="val 219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It looks like they  claimed  50% of his time for Dirt and Gravel</a:t>
            </a:r>
          </a:p>
        </p:txBody>
      </p:sp>
      <p:sp>
        <p:nvSpPr>
          <p:cNvPr id="19" name="Speech Bubble: Oval 18">
            <a:extLst>
              <a:ext uri="{FF2B5EF4-FFF2-40B4-BE49-F238E27FC236}">
                <a16:creationId xmlns:a16="http://schemas.microsoft.com/office/drawing/2014/main" id="{AB2BEA9E-915E-674F-00F7-8ABECD9A2352}"/>
              </a:ext>
            </a:extLst>
          </p:cNvPr>
          <p:cNvSpPr/>
          <p:nvPr/>
        </p:nvSpPr>
        <p:spPr>
          <a:xfrm>
            <a:off x="4814852" y="1708404"/>
            <a:ext cx="2781588" cy="669851"/>
          </a:xfrm>
          <a:prstGeom prst="wedgeEllipseCallout">
            <a:avLst>
              <a:gd name="adj1" fmla="val -22133"/>
              <a:gd name="adj2" fmla="val 233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It looks like they  claimed  50% of his time for Nutrient Management</a:t>
            </a:r>
          </a:p>
        </p:txBody>
      </p:sp>
      <p:sp>
        <p:nvSpPr>
          <p:cNvPr id="20" name="Speech Bubble: Oval 19">
            <a:extLst>
              <a:ext uri="{FF2B5EF4-FFF2-40B4-BE49-F238E27FC236}">
                <a16:creationId xmlns:a16="http://schemas.microsoft.com/office/drawing/2014/main" id="{BE585B89-193D-D758-7D46-B47FF013E3DB}"/>
              </a:ext>
            </a:extLst>
          </p:cNvPr>
          <p:cNvSpPr/>
          <p:nvPr/>
        </p:nvSpPr>
        <p:spPr>
          <a:xfrm>
            <a:off x="7590447" y="1906974"/>
            <a:ext cx="2781588" cy="669851"/>
          </a:xfrm>
          <a:prstGeom prst="wedgeEllipseCallout">
            <a:avLst>
              <a:gd name="adj1" fmla="val -14655"/>
              <a:gd name="adj2" fmla="val 200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It looks like they  claimed  50% of his time for 102/105</a:t>
            </a:r>
          </a:p>
        </p:txBody>
      </p:sp>
      <p:sp>
        <p:nvSpPr>
          <p:cNvPr id="21" name="Speech Bubble: Oval 20">
            <a:extLst>
              <a:ext uri="{FF2B5EF4-FFF2-40B4-BE49-F238E27FC236}">
                <a16:creationId xmlns:a16="http://schemas.microsoft.com/office/drawing/2014/main" id="{0B5C47CD-F140-A457-BA8E-33BCE584AA8B}"/>
              </a:ext>
            </a:extLst>
          </p:cNvPr>
          <p:cNvSpPr/>
          <p:nvPr/>
        </p:nvSpPr>
        <p:spPr>
          <a:xfrm rot="797655">
            <a:off x="3869977" y="4852397"/>
            <a:ext cx="1284944" cy="590501"/>
          </a:xfrm>
          <a:prstGeom prst="wedgeEllipseCallout">
            <a:avLst>
              <a:gd name="adj1" fmla="val -130451"/>
              <a:gd name="adj2" fmla="val -77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That’s  allowed</a:t>
            </a:r>
          </a:p>
        </p:txBody>
      </p:sp>
      <p:sp>
        <p:nvSpPr>
          <p:cNvPr id="22" name="Speech Bubble: Oval 21">
            <a:extLst>
              <a:ext uri="{FF2B5EF4-FFF2-40B4-BE49-F238E27FC236}">
                <a16:creationId xmlns:a16="http://schemas.microsoft.com/office/drawing/2014/main" id="{82D03599-F8C4-35BF-8684-7F2E810D2013}"/>
              </a:ext>
            </a:extLst>
          </p:cNvPr>
          <p:cNvSpPr/>
          <p:nvPr/>
        </p:nvSpPr>
        <p:spPr>
          <a:xfrm rot="797655">
            <a:off x="6708867" y="4568450"/>
            <a:ext cx="1284944" cy="590501"/>
          </a:xfrm>
          <a:prstGeom prst="wedgeEllipseCallout">
            <a:avLst>
              <a:gd name="adj1" fmla="val -117811"/>
              <a:gd name="adj2" fmla="val -102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That’s allowed</a:t>
            </a:r>
          </a:p>
        </p:txBody>
      </p:sp>
      <p:sp>
        <p:nvSpPr>
          <p:cNvPr id="23" name="Speech Bubble: Oval 22">
            <a:extLst>
              <a:ext uri="{FF2B5EF4-FFF2-40B4-BE49-F238E27FC236}">
                <a16:creationId xmlns:a16="http://schemas.microsoft.com/office/drawing/2014/main" id="{F9EAE326-F2BB-5838-270F-07FB7B413DAF}"/>
              </a:ext>
            </a:extLst>
          </p:cNvPr>
          <p:cNvSpPr/>
          <p:nvPr/>
        </p:nvSpPr>
        <p:spPr>
          <a:xfrm rot="797655">
            <a:off x="9077230" y="5034070"/>
            <a:ext cx="1360886" cy="742826"/>
          </a:xfrm>
          <a:prstGeom prst="wedgeEllipseCallout">
            <a:avLst>
              <a:gd name="adj1" fmla="val -82424"/>
              <a:gd name="adj2" fmla="val -183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That’s allowed</a:t>
            </a:r>
          </a:p>
        </p:txBody>
      </p:sp>
    </p:spTree>
    <p:extLst>
      <p:ext uri="{BB962C8B-B14F-4D97-AF65-F5344CB8AC3E}">
        <p14:creationId xmlns:p14="http://schemas.microsoft.com/office/powerpoint/2010/main" val="4888327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3" name="Picture 12">
            <a:extLst>
              <a:ext uri="{FF2B5EF4-FFF2-40B4-BE49-F238E27FC236}">
                <a16:creationId xmlns:a16="http://schemas.microsoft.com/office/drawing/2014/main" id="{49EB6B58-3970-7552-0D91-291E523DE0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8385" y="3921390"/>
            <a:ext cx="1569701" cy="1133862"/>
          </a:xfrm>
          <a:prstGeom prst="rect">
            <a:avLst/>
          </a:prstGeom>
        </p:spPr>
      </p:pic>
      <p:pic>
        <p:nvPicPr>
          <p:cNvPr id="15" name="Picture 14">
            <a:extLst>
              <a:ext uri="{FF2B5EF4-FFF2-40B4-BE49-F238E27FC236}">
                <a16:creationId xmlns:a16="http://schemas.microsoft.com/office/drawing/2014/main" id="{4690BC58-1275-23A8-0E78-A7CF8F3827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710" y="3445246"/>
            <a:ext cx="1668615" cy="1205312"/>
          </a:xfrm>
          <a:prstGeom prst="rect">
            <a:avLst/>
          </a:prstGeom>
        </p:spPr>
      </p:pic>
      <p:pic>
        <p:nvPicPr>
          <p:cNvPr id="17" name="Picture 16">
            <a:extLst>
              <a:ext uri="{FF2B5EF4-FFF2-40B4-BE49-F238E27FC236}">
                <a16:creationId xmlns:a16="http://schemas.microsoft.com/office/drawing/2014/main" id="{4C4CDD6C-BBEF-ADD8-5191-586C0F6458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9336" y="3348999"/>
            <a:ext cx="1747745" cy="1262471"/>
          </a:xfrm>
          <a:prstGeom prst="rect">
            <a:avLst/>
          </a:prstGeom>
        </p:spPr>
      </p:pic>
      <p:sp>
        <p:nvSpPr>
          <p:cNvPr id="18" name="Speech Bubble: Oval 17">
            <a:extLst>
              <a:ext uri="{FF2B5EF4-FFF2-40B4-BE49-F238E27FC236}">
                <a16:creationId xmlns:a16="http://schemas.microsoft.com/office/drawing/2014/main" id="{64525CDE-ADE7-3B7F-5DC4-7C4609CF364F}"/>
              </a:ext>
            </a:extLst>
          </p:cNvPr>
          <p:cNvSpPr/>
          <p:nvPr/>
        </p:nvSpPr>
        <p:spPr>
          <a:xfrm>
            <a:off x="1983552" y="2209105"/>
            <a:ext cx="2781588" cy="669851"/>
          </a:xfrm>
          <a:prstGeom prst="wedgeEllipseCallout">
            <a:avLst>
              <a:gd name="adj1" fmla="val -28332"/>
              <a:gd name="adj2" fmla="val 219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It looks like they  claimed  50% of his time for Dirt and Gravel</a:t>
            </a:r>
          </a:p>
        </p:txBody>
      </p:sp>
      <p:sp>
        <p:nvSpPr>
          <p:cNvPr id="19" name="Speech Bubble: Oval 18">
            <a:extLst>
              <a:ext uri="{FF2B5EF4-FFF2-40B4-BE49-F238E27FC236}">
                <a16:creationId xmlns:a16="http://schemas.microsoft.com/office/drawing/2014/main" id="{AB2BEA9E-915E-674F-00F7-8ABECD9A2352}"/>
              </a:ext>
            </a:extLst>
          </p:cNvPr>
          <p:cNvSpPr/>
          <p:nvPr/>
        </p:nvSpPr>
        <p:spPr>
          <a:xfrm>
            <a:off x="4814852" y="1708404"/>
            <a:ext cx="2781588" cy="669851"/>
          </a:xfrm>
          <a:prstGeom prst="wedgeEllipseCallout">
            <a:avLst>
              <a:gd name="adj1" fmla="val -22133"/>
              <a:gd name="adj2" fmla="val 233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It looks like they  claimed  50% of his time for Nutrient Management</a:t>
            </a:r>
          </a:p>
        </p:txBody>
      </p:sp>
      <p:sp>
        <p:nvSpPr>
          <p:cNvPr id="20" name="Speech Bubble: Oval 19">
            <a:extLst>
              <a:ext uri="{FF2B5EF4-FFF2-40B4-BE49-F238E27FC236}">
                <a16:creationId xmlns:a16="http://schemas.microsoft.com/office/drawing/2014/main" id="{BE585B89-193D-D758-7D46-B47FF013E3DB}"/>
              </a:ext>
            </a:extLst>
          </p:cNvPr>
          <p:cNvSpPr/>
          <p:nvPr/>
        </p:nvSpPr>
        <p:spPr>
          <a:xfrm>
            <a:off x="7590447" y="1906974"/>
            <a:ext cx="2781588" cy="669851"/>
          </a:xfrm>
          <a:prstGeom prst="wedgeEllipseCallout">
            <a:avLst>
              <a:gd name="adj1" fmla="val -14655"/>
              <a:gd name="adj2" fmla="val 200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It looks like they  claimed  50% of his time for 102/105</a:t>
            </a:r>
          </a:p>
        </p:txBody>
      </p:sp>
      <p:sp>
        <p:nvSpPr>
          <p:cNvPr id="21" name="Speech Bubble: Oval 20">
            <a:extLst>
              <a:ext uri="{FF2B5EF4-FFF2-40B4-BE49-F238E27FC236}">
                <a16:creationId xmlns:a16="http://schemas.microsoft.com/office/drawing/2014/main" id="{0B5C47CD-F140-A457-BA8E-33BCE584AA8B}"/>
              </a:ext>
            </a:extLst>
          </p:cNvPr>
          <p:cNvSpPr/>
          <p:nvPr/>
        </p:nvSpPr>
        <p:spPr>
          <a:xfrm rot="797655">
            <a:off x="3869977" y="4852397"/>
            <a:ext cx="1284944" cy="590501"/>
          </a:xfrm>
          <a:prstGeom prst="wedgeEllipseCallout">
            <a:avLst>
              <a:gd name="adj1" fmla="val -130451"/>
              <a:gd name="adj2" fmla="val -77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That’s  allowed</a:t>
            </a:r>
          </a:p>
        </p:txBody>
      </p:sp>
      <p:sp>
        <p:nvSpPr>
          <p:cNvPr id="22" name="Speech Bubble: Oval 21">
            <a:extLst>
              <a:ext uri="{FF2B5EF4-FFF2-40B4-BE49-F238E27FC236}">
                <a16:creationId xmlns:a16="http://schemas.microsoft.com/office/drawing/2014/main" id="{82D03599-F8C4-35BF-8684-7F2E810D2013}"/>
              </a:ext>
            </a:extLst>
          </p:cNvPr>
          <p:cNvSpPr/>
          <p:nvPr/>
        </p:nvSpPr>
        <p:spPr>
          <a:xfrm rot="797655">
            <a:off x="6708867" y="4568450"/>
            <a:ext cx="1284944" cy="590501"/>
          </a:xfrm>
          <a:prstGeom prst="wedgeEllipseCallout">
            <a:avLst>
              <a:gd name="adj1" fmla="val -117811"/>
              <a:gd name="adj2" fmla="val -102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That’s allowed</a:t>
            </a:r>
          </a:p>
        </p:txBody>
      </p:sp>
      <p:sp>
        <p:nvSpPr>
          <p:cNvPr id="23" name="Speech Bubble: Oval 22">
            <a:extLst>
              <a:ext uri="{FF2B5EF4-FFF2-40B4-BE49-F238E27FC236}">
                <a16:creationId xmlns:a16="http://schemas.microsoft.com/office/drawing/2014/main" id="{F9EAE326-F2BB-5838-270F-07FB7B413DAF}"/>
              </a:ext>
            </a:extLst>
          </p:cNvPr>
          <p:cNvSpPr/>
          <p:nvPr/>
        </p:nvSpPr>
        <p:spPr>
          <a:xfrm rot="797655">
            <a:off x="9077230" y="5034070"/>
            <a:ext cx="1360886" cy="742826"/>
          </a:xfrm>
          <a:prstGeom prst="wedgeEllipseCallout">
            <a:avLst>
              <a:gd name="adj1" fmla="val -82424"/>
              <a:gd name="adj2" fmla="val -183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That’s allowed</a:t>
            </a:r>
          </a:p>
        </p:txBody>
      </p:sp>
      <p:sp>
        <p:nvSpPr>
          <p:cNvPr id="3" name="Oval 2">
            <a:extLst>
              <a:ext uri="{FF2B5EF4-FFF2-40B4-BE49-F238E27FC236}">
                <a16:creationId xmlns:a16="http://schemas.microsoft.com/office/drawing/2014/main" id="{C4A7D1EC-79A3-74E0-13BB-BC4E2178E1F3}"/>
              </a:ext>
            </a:extLst>
          </p:cNvPr>
          <p:cNvSpPr/>
          <p:nvPr/>
        </p:nvSpPr>
        <p:spPr>
          <a:xfrm>
            <a:off x="7868825" y="1188404"/>
            <a:ext cx="2666308" cy="4840357"/>
          </a:xfrm>
          <a:prstGeom prst="ellipse">
            <a:avLst/>
          </a:prstGeom>
          <a:solidFill>
            <a:srgbClr val="FF0000">
              <a:alpha val="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Connector 3">
            <a:extLst>
              <a:ext uri="{FF2B5EF4-FFF2-40B4-BE49-F238E27FC236}">
                <a16:creationId xmlns:a16="http://schemas.microsoft.com/office/drawing/2014/main" id="{06F4975A-C57D-389F-8AFD-5F031399A48D}"/>
              </a:ext>
            </a:extLst>
          </p:cNvPr>
          <p:cNvCxnSpPr>
            <a:cxnSpLocks/>
          </p:cNvCxnSpPr>
          <p:nvPr/>
        </p:nvCxnSpPr>
        <p:spPr>
          <a:xfrm flipH="1">
            <a:off x="8372062" y="1708403"/>
            <a:ext cx="1659835" cy="380036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4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0085292" cy="4727559"/>
          </a:xfrm>
        </p:spPr>
        <p:txBody>
          <a:bodyPr vert="horz" lIns="91440" tIns="45720" rIns="91440" bIns="45720" rtlCol="0" anchor="t">
            <a:normAutofit/>
          </a:bodyPr>
          <a:lstStyle/>
          <a:p>
            <a:r>
              <a:rPr lang="en-US" sz="3200" dirty="0">
                <a:cs typeface="Calibri"/>
              </a:rPr>
              <a:t>Quality Assurance/Quality Control (QAQC)</a:t>
            </a:r>
          </a:p>
          <a:p>
            <a:pPr lvl="1"/>
            <a:r>
              <a:rPr lang="en-US" sz="3200" dirty="0">
                <a:cs typeface="Calibri"/>
              </a:rPr>
              <a:t>Educational opportunity:</a:t>
            </a:r>
          </a:p>
          <a:p>
            <a:pPr lvl="2"/>
            <a:r>
              <a:rPr lang="en-US" sz="2800" dirty="0">
                <a:cs typeface="Calibri"/>
              </a:rPr>
              <a:t>Allows SCC to assess district staff understanding of Program goals, policies, technical skills, etc.</a:t>
            </a:r>
          </a:p>
          <a:p>
            <a:pPr lvl="2"/>
            <a:r>
              <a:rPr lang="en-US" sz="2800" dirty="0">
                <a:cs typeface="Calibri"/>
              </a:rPr>
              <a:t>Districts are educated about what they are doing well and areas for improvement</a:t>
            </a:r>
          </a:p>
          <a:p>
            <a:pPr lvl="2"/>
            <a:r>
              <a:rPr lang="en-US" sz="2800" dirty="0">
                <a:cs typeface="Calibri"/>
              </a:rPr>
              <a:t>SCC learns areas for Programmatic improvement</a:t>
            </a:r>
          </a:p>
          <a:p>
            <a:pPr lvl="2"/>
            <a:r>
              <a:rPr lang="en-US" sz="2800" dirty="0">
                <a:cs typeface="Calibri"/>
              </a:rPr>
              <a:t>Districts provide feedback to SCC on how the Program is working</a:t>
            </a:r>
            <a:endParaRPr lang="en-US"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9" name="Title 1">
            <a:extLst>
              <a:ext uri="{FF2B5EF4-FFF2-40B4-BE49-F238E27FC236}">
                <a16:creationId xmlns:a16="http://schemas.microsoft.com/office/drawing/2014/main" id="{E8E4FEEE-E938-42CF-9E6F-80DB1DD74796}"/>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Introduction</a:t>
            </a:r>
          </a:p>
        </p:txBody>
      </p:sp>
    </p:spTree>
    <p:extLst>
      <p:ext uri="{BB962C8B-B14F-4D97-AF65-F5344CB8AC3E}">
        <p14:creationId xmlns:p14="http://schemas.microsoft.com/office/powerpoint/2010/main" val="4744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890519" y="539172"/>
            <a:ext cx="10450143" cy="5779655"/>
          </a:xfrm>
        </p:spPr>
        <p:txBody>
          <a:bodyPr>
            <a:normAutofit/>
          </a:bodyPr>
          <a:lstStyle/>
          <a:p>
            <a:r>
              <a:rPr lang="en-US" sz="3600" dirty="0"/>
              <a:t>Examples of cost allocation methods that meet the policy outlined above are available in appendix </a:t>
            </a:r>
            <a:r>
              <a:rPr lang="en-US" sz="3600" i="1" dirty="0"/>
              <a:t>E</a:t>
            </a:r>
            <a:r>
              <a:rPr lang="en-US" sz="3600" dirty="0"/>
              <a:t>. </a:t>
            </a:r>
          </a:p>
          <a:p>
            <a:pPr lvl="1"/>
            <a:r>
              <a:rPr lang="en-US" sz="3200" dirty="0"/>
              <a:t>These are not the only acceptable cost allocation methods. </a:t>
            </a:r>
          </a:p>
          <a:p>
            <a:r>
              <a:rPr lang="en-US" sz="3600" dirty="0"/>
              <a:t>Contact the SCC for assistance in developing a cost allocation method or with any other policy questions/assistance needs.</a:t>
            </a:r>
            <a:endParaRPr lang="en-US" sz="1800" dirty="0"/>
          </a:p>
          <a:p>
            <a:r>
              <a:rPr lang="en-US" sz="3600" dirty="0"/>
              <a:t>The SCC is there to help you understand and follow policy</a:t>
            </a:r>
          </a:p>
          <a:p>
            <a:endParaRPr lang="en-US" sz="2400" b="1" dirty="0"/>
          </a:p>
          <a:p>
            <a:pPr marL="0" indent="0">
              <a:buNone/>
            </a:pPr>
            <a:endParaRPr lang="en-US" sz="1500" b="1" dirty="0"/>
          </a:p>
        </p:txBody>
      </p:sp>
      <p:sp>
        <p:nvSpPr>
          <p:cNvPr id="10" name="Title 1">
            <a:extLst>
              <a:ext uri="{FF2B5EF4-FFF2-40B4-BE49-F238E27FC236}">
                <a16:creationId xmlns:a16="http://schemas.microsoft.com/office/drawing/2014/main" id="{AF8EB635-DEA2-437A-9286-5ED5224FF747}"/>
              </a:ext>
            </a:extLst>
          </p:cNvPr>
          <p:cNvSpPr>
            <a:spLocks noGrp="1"/>
          </p:cNvSpPr>
          <p:nvPr>
            <p:ph type="ctrTitle"/>
          </p:nvPr>
        </p:nvSpPr>
        <p:spPr>
          <a:xfrm>
            <a:off x="4724400" y="1"/>
            <a:ext cx="5943600" cy="457200"/>
          </a:xfrm>
        </p:spPr>
        <p:txBody>
          <a:bodyPr/>
          <a:lstStyle/>
          <a:p>
            <a:r>
              <a:rPr lang="en-US" dirty="0"/>
              <a:t>3.4.2 Cost Allocation Method</a:t>
            </a:r>
          </a:p>
        </p:txBody>
      </p:sp>
      <p:sp>
        <p:nvSpPr>
          <p:cNvPr id="11" name="Title 1">
            <a:extLst>
              <a:ext uri="{FF2B5EF4-FFF2-40B4-BE49-F238E27FC236}">
                <a16:creationId xmlns:a16="http://schemas.microsoft.com/office/drawing/2014/main" id="{7398F397-1AE9-48FF-8198-12EDD3C07B54}"/>
              </a:ext>
            </a:extLst>
          </p:cNvPr>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Tree>
    <p:extLst>
      <p:ext uri="{BB962C8B-B14F-4D97-AF65-F5344CB8AC3E}">
        <p14:creationId xmlns:p14="http://schemas.microsoft.com/office/powerpoint/2010/main" val="177936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0FA07-50C4-5282-5BE5-445235602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0239" y="1513076"/>
            <a:ext cx="6224989" cy="4203143"/>
          </a:xfrm>
          <a:prstGeom prst="rect">
            <a:avLst/>
          </a:prstGeom>
          <a:ln>
            <a:solidFill>
              <a:schemeClr val="tx1"/>
            </a:solidFill>
          </a:ln>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5571569" cy="4438216"/>
          </a:xfrm>
        </p:spPr>
        <p:txBody>
          <a:bodyPr vert="horz" lIns="91440" tIns="45720" rIns="91440" bIns="45720" rtlCol="0" anchor="t">
            <a:normAutofit/>
          </a:bodyPr>
          <a:lstStyle/>
          <a:p>
            <a:r>
              <a:rPr lang="en-US" dirty="0"/>
              <a:t>Cost Allocation Method Spreadsheet</a:t>
            </a:r>
          </a:p>
          <a:p>
            <a:r>
              <a:rPr lang="en-US" dirty="0"/>
              <a:t>Accompanies Admin Manual Appendix E</a:t>
            </a:r>
          </a:p>
          <a:p>
            <a:r>
              <a:rPr lang="en-US" sz="2800" dirty="0"/>
              <a:t>Can be edited and used by CDs:</a:t>
            </a:r>
          </a:p>
          <a:p>
            <a:pPr lvl="1"/>
            <a:r>
              <a:rPr lang="en-US" sz="2800" dirty="0"/>
              <a:t>develop their own CAMs </a:t>
            </a:r>
          </a:p>
          <a:p>
            <a:pPr lvl="1"/>
            <a:r>
              <a:rPr lang="en-US" sz="2800" dirty="0"/>
              <a:t>Calculate how much of actual expenses are eligible DGLVR expenses</a:t>
            </a:r>
          </a:p>
          <a:p>
            <a:pPr lvl="1"/>
            <a:r>
              <a:rPr lang="en-US" sz="2800" dirty="0"/>
              <a:t>Document the CAMs</a:t>
            </a:r>
          </a:p>
          <a:p>
            <a:pPr lvl="1"/>
            <a:endParaRPr lang="en-US" sz="2800" dirty="0"/>
          </a:p>
          <a:p>
            <a:endParaRPr lang="en-US" dirty="0"/>
          </a:p>
          <a:p>
            <a:pPr marL="0" indent="0">
              <a:buNone/>
            </a:pPr>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rPr>
              <a:t>Eligible Expenses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grpSp>
        <p:nvGrpSpPr>
          <p:cNvPr id="5" name="Group 4">
            <a:extLst>
              <a:ext uri="{FF2B5EF4-FFF2-40B4-BE49-F238E27FC236}">
                <a16:creationId xmlns:a16="http://schemas.microsoft.com/office/drawing/2014/main" id="{D2B652A8-938C-B2AA-E9A9-30A726D05632}"/>
              </a:ext>
            </a:extLst>
          </p:cNvPr>
          <p:cNvGrpSpPr/>
          <p:nvPr/>
        </p:nvGrpSpPr>
        <p:grpSpPr>
          <a:xfrm>
            <a:off x="4447339" y="4628735"/>
            <a:ext cx="2840121" cy="1581329"/>
            <a:chOff x="209706" y="55916"/>
            <a:chExt cx="2840121" cy="1581329"/>
          </a:xfrm>
        </p:grpSpPr>
        <p:sp>
          <p:nvSpPr>
            <p:cNvPr id="8" name="Oval 7">
              <a:extLst>
                <a:ext uri="{FF2B5EF4-FFF2-40B4-BE49-F238E27FC236}">
                  <a16:creationId xmlns:a16="http://schemas.microsoft.com/office/drawing/2014/main" id="{2DC503AA-2EE4-84D5-7365-5AEFC8ADD10A}"/>
                </a:ext>
              </a:extLst>
            </p:cNvPr>
            <p:cNvSpPr/>
            <p:nvPr/>
          </p:nvSpPr>
          <p:spPr>
            <a:xfrm>
              <a:off x="209706" y="55916"/>
              <a:ext cx="2840121" cy="158132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32B38B-417A-7721-54D6-D8F314D92005}"/>
                </a:ext>
              </a:extLst>
            </p:cNvPr>
            <p:cNvSpPr txBox="1"/>
            <p:nvPr/>
          </p:nvSpPr>
          <p:spPr>
            <a:xfrm>
              <a:off x="327182" y="335562"/>
              <a:ext cx="2605170" cy="1200329"/>
            </a:xfrm>
            <a:prstGeom prst="rect">
              <a:avLst/>
            </a:prstGeom>
            <a:noFill/>
          </p:spPr>
          <p:txBody>
            <a:bodyPr wrap="square" rtlCol="0">
              <a:spAutoFit/>
            </a:bodyPr>
            <a:lstStyle/>
            <a:p>
              <a:pPr algn="ctr"/>
              <a:r>
                <a:rPr lang="en-US" sz="2400" b="1" dirty="0"/>
                <a:t>Template Available as an Excel Document</a:t>
              </a:r>
            </a:p>
          </p:txBody>
        </p:sp>
      </p:grpSp>
    </p:spTree>
    <p:extLst>
      <p:ext uri="{BB962C8B-B14F-4D97-AF65-F5344CB8AC3E}">
        <p14:creationId xmlns:p14="http://schemas.microsoft.com/office/powerpoint/2010/main" val="37527105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1828799" y="1649283"/>
            <a:ext cx="8534400" cy="2542766"/>
          </a:xfrm>
        </p:spPr>
        <p:txBody>
          <a:bodyPr>
            <a:normAutofit/>
          </a:bodyPr>
          <a:lstStyle/>
          <a:p>
            <a:pPr marL="0" indent="0">
              <a:buNone/>
            </a:pPr>
            <a:r>
              <a:rPr lang="en-US" dirty="0"/>
              <a:t>1 out of 5 district staff members spend all of their time on DGR activities. 20% of the electricity bill for the district’s office is paid with DGR funds.</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4" name="TextBox 3">
            <a:extLst>
              <a:ext uri="{FF2B5EF4-FFF2-40B4-BE49-F238E27FC236}">
                <a16:creationId xmlns:a16="http://schemas.microsoft.com/office/drawing/2014/main" id="{157B4190-FAC1-41CB-BADA-36AB1B419D05}"/>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grpSp>
        <p:nvGrpSpPr>
          <p:cNvPr id="10" name="Group 9">
            <a:extLst>
              <a:ext uri="{FF2B5EF4-FFF2-40B4-BE49-F238E27FC236}">
                <a16:creationId xmlns:a16="http://schemas.microsoft.com/office/drawing/2014/main" id="{5FABA8A0-496C-42CD-9D10-94B57BC47476}"/>
              </a:ext>
            </a:extLst>
          </p:cNvPr>
          <p:cNvGrpSpPr/>
          <p:nvPr/>
        </p:nvGrpSpPr>
        <p:grpSpPr>
          <a:xfrm>
            <a:off x="4267200" y="4338084"/>
            <a:ext cx="3657598" cy="1107996"/>
            <a:chOff x="4545641" y="4338084"/>
            <a:chExt cx="3657598" cy="1107996"/>
          </a:xfrm>
        </p:grpSpPr>
        <p:sp>
          <p:nvSpPr>
            <p:cNvPr id="6" name="TextBox 5">
              <a:extLst>
                <a:ext uri="{FF2B5EF4-FFF2-40B4-BE49-F238E27FC236}">
                  <a16:creationId xmlns:a16="http://schemas.microsoft.com/office/drawing/2014/main" id="{4041C2D9-684A-4378-A3E5-4DC438F5C2A7}"/>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00B050"/>
                  </a:solidFill>
                </a:rPr>
                <a:t>YES!</a:t>
              </a:r>
              <a:endParaRPr lang="en-US" sz="3600" b="1" dirty="0">
                <a:solidFill>
                  <a:srgbClr val="00B050"/>
                </a:solidFill>
              </a:endParaRPr>
            </a:p>
          </p:txBody>
        </p:sp>
        <p:pic>
          <p:nvPicPr>
            <p:cNvPr id="8" name="Graphic 7" descr="Thumbs up sign">
              <a:extLst>
                <a:ext uri="{FF2B5EF4-FFF2-40B4-BE49-F238E27FC236}">
                  <a16:creationId xmlns:a16="http://schemas.microsoft.com/office/drawing/2014/main" id="{025C3425-2C17-480D-8B11-8FF0C0C0F1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88839" y="4338084"/>
              <a:ext cx="914400" cy="914400"/>
            </a:xfrm>
            <a:prstGeom prst="rect">
              <a:avLst/>
            </a:prstGeom>
          </p:spPr>
        </p:pic>
        <p:pic>
          <p:nvPicPr>
            <p:cNvPr id="9" name="Graphic 8" descr="Thumbs up sign">
              <a:extLst>
                <a:ext uri="{FF2B5EF4-FFF2-40B4-BE49-F238E27FC236}">
                  <a16:creationId xmlns:a16="http://schemas.microsoft.com/office/drawing/2014/main" id="{7945A12B-CD69-4836-936C-49384206EE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4545641" y="4338084"/>
              <a:ext cx="914401" cy="914400"/>
            </a:xfrm>
            <a:prstGeom prst="rect">
              <a:avLst/>
            </a:prstGeom>
          </p:spPr>
        </p:pic>
      </p:grpSp>
    </p:spTree>
    <p:extLst>
      <p:ext uri="{BB962C8B-B14F-4D97-AF65-F5344CB8AC3E}">
        <p14:creationId xmlns:p14="http://schemas.microsoft.com/office/powerpoint/2010/main" val="3433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1828799" y="1649283"/>
            <a:ext cx="8534400" cy="2542766"/>
          </a:xfrm>
        </p:spPr>
        <p:txBody>
          <a:bodyPr>
            <a:normAutofit/>
          </a:bodyPr>
          <a:lstStyle/>
          <a:p>
            <a:pPr marL="0" indent="0">
              <a:buNone/>
            </a:pPr>
            <a:r>
              <a:rPr lang="en-US" dirty="0"/>
              <a:t>District utilizes DGLVR program funds to purchase a vehicle and pay for all vehicle expenses. The vehicle is shared by all district programs. </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4" name="TextBox 3">
            <a:extLst>
              <a:ext uri="{FF2B5EF4-FFF2-40B4-BE49-F238E27FC236}">
                <a16:creationId xmlns:a16="http://schemas.microsoft.com/office/drawing/2014/main" id="{157B4190-FAC1-41CB-BADA-36AB1B419D05}"/>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grpSp>
        <p:nvGrpSpPr>
          <p:cNvPr id="10" name="Group 9">
            <a:extLst>
              <a:ext uri="{FF2B5EF4-FFF2-40B4-BE49-F238E27FC236}">
                <a16:creationId xmlns:a16="http://schemas.microsoft.com/office/drawing/2014/main" id="{5FABA8A0-496C-42CD-9D10-94B57BC47476}"/>
              </a:ext>
            </a:extLst>
          </p:cNvPr>
          <p:cNvGrpSpPr/>
          <p:nvPr/>
        </p:nvGrpSpPr>
        <p:grpSpPr>
          <a:xfrm>
            <a:off x="4357797" y="4338084"/>
            <a:ext cx="3476404" cy="1109101"/>
            <a:chOff x="4636238" y="4338084"/>
            <a:chExt cx="3476404" cy="1109101"/>
          </a:xfrm>
        </p:grpSpPr>
        <p:sp>
          <p:nvSpPr>
            <p:cNvPr id="6" name="TextBox 5">
              <a:extLst>
                <a:ext uri="{FF2B5EF4-FFF2-40B4-BE49-F238E27FC236}">
                  <a16:creationId xmlns:a16="http://schemas.microsoft.com/office/drawing/2014/main" id="{4041C2D9-684A-4378-A3E5-4DC438F5C2A7}"/>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FF0000"/>
                  </a:solidFill>
                </a:rPr>
                <a:t>NO</a:t>
              </a:r>
              <a:endParaRPr lang="en-US" sz="3600" b="1" dirty="0">
                <a:solidFill>
                  <a:srgbClr val="FF0000"/>
                </a:solidFill>
              </a:endParaRPr>
            </a:p>
          </p:txBody>
        </p:sp>
        <p:pic>
          <p:nvPicPr>
            <p:cNvPr id="8" name="Graphic 7" descr="Thumbs up sign">
              <a:extLst>
                <a:ext uri="{FF2B5EF4-FFF2-40B4-BE49-F238E27FC236}">
                  <a16:creationId xmlns:a16="http://schemas.microsoft.com/office/drawing/2014/main" id="{025C3425-2C17-480D-8B11-8FF0C0C0F1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636238" y="4532785"/>
              <a:ext cx="914400" cy="914400"/>
            </a:xfrm>
            <a:prstGeom prst="rect">
              <a:avLst/>
            </a:prstGeom>
          </p:spPr>
        </p:pic>
        <p:pic>
          <p:nvPicPr>
            <p:cNvPr id="9" name="Graphic 8" descr="Thumbs up sign">
              <a:extLst>
                <a:ext uri="{FF2B5EF4-FFF2-40B4-BE49-F238E27FC236}">
                  <a16:creationId xmlns:a16="http://schemas.microsoft.com/office/drawing/2014/main" id="{7945A12B-CD69-4836-936C-49384206EE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flipH="1">
              <a:off x="7198241" y="4532785"/>
              <a:ext cx="914401" cy="914400"/>
            </a:xfrm>
            <a:prstGeom prst="rect">
              <a:avLst/>
            </a:prstGeom>
          </p:spPr>
        </p:pic>
      </p:grpSp>
    </p:spTree>
    <p:extLst>
      <p:ext uri="{BB962C8B-B14F-4D97-AF65-F5344CB8AC3E}">
        <p14:creationId xmlns:p14="http://schemas.microsoft.com/office/powerpoint/2010/main" val="2249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1828799" y="1756431"/>
            <a:ext cx="8534400" cy="2349796"/>
          </a:xfrm>
        </p:spPr>
        <p:txBody>
          <a:bodyPr>
            <a:normAutofit/>
          </a:bodyPr>
          <a:lstStyle/>
          <a:p>
            <a:pPr marL="0" indent="0">
              <a:buNone/>
            </a:pPr>
            <a:r>
              <a:rPr lang="en-US" dirty="0"/>
              <a:t>District technician spends 10% of their time on DGR and 10% of their time on LVR. 50% of their salary and benefits are paid for with DGLVR funds</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6" name="TextBox 5">
            <a:extLst>
              <a:ext uri="{FF2B5EF4-FFF2-40B4-BE49-F238E27FC236}">
                <a16:creationId xmlns:a16="http://schemas.microsoft.com/office/drawing/2014/main" id="{8F2C5DA2-71FB-4C01-9001-33F9C90478A6}"/>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grpSp>
        <p:nvGrpSpPr>
          <p:cNvPr id="7" name="Group 6">
            <a:extLst>
              <a:ext uri="{FF2B5EF4-FFF2-40B4-BE49-F238E27FC236}">
                <a16:creationId xmlns:a16="http://schemas.microsoft.com/office/drawing/2014/main" id="{B17D26DA-45B1-4542-A9BF-14B1D816E97D}"/>
              </a:ext>
            </a:extLst>
          </p:cNvPr>
          <p:cNvGrpSpPr/>
          <p:nvPr/>
        </p:nvGrpSpPr>
        <p:grpSpPr>
          <a:xfrm>
            <a:off x="4357797" y="4338084"/>
            <a:ext cx="3476404" cy="1109101"/>
            <a:chOff x="4636238" y="4338084"/>
            <a:chExt cx="3476404" cy="1109101"/>
          </a:xfrm>
        </p:grpSpPr>
        <p:sp>
          <p:nvSpPr>
            <p:cNvPr id="8" name="TextBox 7">
              <a:extLst>
                <a:ext uri="{FF2B5EF4-FFF2-40B4-BE49-F238E27FC236}">
                  <a16:creationId xmlns:a16="http://schemas.microsoft.com/office/drawing/2014/main" id="{9871FB33-9C96-4B59-A6C0-BAA6EDDAFEC8}"/>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FF0000"/>
                  </a:solidFill>
                </a:rPr>
                <a:t>NO</a:t>
              </a:r>
              <a:endParaRPr lang="en-US" sz="3600" b="1" dirty="0">
                <a:solidFill>
                  <a:srgbClr val="FF0000"/>
                </a:solidFill>
              </a:endParaRPr>
            </a:p>
          </p:txBody>
        </p:sp>
        <p:pic>
          <p:nvPicPr>
            <p:cNvPr id="9" name="Graphic 8" descr="Thumbs up sign">
              <a:extLst>
                <a:ext uri="{FF2B5EF4-FFF2-40B4-BE49-F238E27FC236}">
                  <a16:creationId xmlns:a16="http://schemas.microsoft.com/office/drawing/2014/main" id="{623F55A1-1D72-422B-8A0A-76BAC0F2B4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636238" y="4532785"/>
              <a:ext cx="914400" cy="914400"/>
            </a:xfrm>
            <a:prstGeom prst="rect">
              <a:avLst/>
            </a:prstGeom>
          </p:spPr>
        </p:pic>
        <p:pic>
          <p:nvPicPr>
            <p:cNvPr id="10" name="Graphic 9" descr="Thumbs up sign">
              <a:extLst>
                <a:ext uri="{FF2B5EF4-FFF2-40B4-BE49-F238E27FC236}">
                  <a16:creationId xmlns:a16="http://schemas.microsoft.com/office/drawing/2014/main" id="{43FF85EA-1E6F-4DC6-9C5E-53D61BE2848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flipH="1">
              <a:off x="7198241" y="4532785"/>
              <a:ext cx="914401" cy="914400"/>
            </a:xfrm>
            <a:prstGeom prst="rect">
              <a:avLst/>
            </a:prstGeom>
          </p:spPr>
        </p:pic>
      </p:grpSp>
    </p:spTree>
    <p:extLst>
      <p:ext uri="{BB962C8B-B14F-4D97-AF65-F5344CB8AC3E}">
        <p14:creationId xmlns:p14="http://schemas.microsoft.com/office/powerpoint/2010/main" val="232514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1828799" y="1649283"/>
            <a:ext cx="8534400" cy="2542766"/>
          </a:xfrm>
        </p:spPr>
        <p:txBody>
          <a:bodyPr>
            <a:normAutofit/>
          </a:bodyPr>
          <a:lstStyle/>
          <a:p>
            <a:pPr marL="0" indent="0">
              <a:buNone/>
            </a:pPr>
            <a:r>
              <a:rPr lang="en-US" dirty="0"/>
              <a:t>A district technician spends 1/3 of their time on DGLVR and 2/3 of their time on E&amp;S. 33% of a new desk for the technician is paid with DGLVR funds.</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4" name="TextBox 3">
            <a:extLst>
              <a:ext uri="{FF2B5EF4-FFF2-40B4-BE49-F238E27FC236}">
                <a16:creationId xmlns:a16="http://schemas.microsoft.com/office/drawing/2014/main" id="{157B4190-FAC1-41CB-BADA-36AB1B419D05}"/>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grpSp>
        <p:nvGrpSpPr>
          <p:cNvPr id="10" name="Group 9">
            <a:extLst>
              <a:ext uri="{FF2B5EF4-FFF2-40B4-BE49-F238E27FC236}">
                <a16:creationId xmlns:a16="http://schemas.microsoft.com/office/drawing/2014/main" id="{5FABA8A0-496C-42CD-9D10-94B57BC47476}"/>
              </a:ext>
            </a:extLst>
          </p:cNvPr>
          <p:cNvGrpSpPr/>
          <p:nvPr/>
        </p:nvGrpSpPr>
        <p:grpSpPr>
          <a:xfrm>
            <a:off x="4267200" y="4338084"/>
            <a:ext cx="3657598" cy="1107996"/>
            <a:chOff x="4545641" y="4338084"/>
            <a:chExt cx="3657598" cy="1107996"/>
          </a:xfrm>
        </p:grpSpPr>
        <p:sp>
          <p:nvSpPr>
            <p:cNvPr id="6" name="TextBox 5">
              <a:extLst>
                <a:ext uri="{FF2B5EF4-FFF2-40B4-BE49-F238E27FC236}">
                  <a16:creationId xmlns:a16="http://schemas.microsoft.com/office/drawing/2014/main" id="{4041C2D9-684A-4378-A3E5-4DC438F5C2A7}"/>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00B050"/>
                  </a:solidFill>
                </a:rPr>
                <a:t>YES!</a:t>
              </a:r>
              <a:endParaRPr lang="en-US" sz="3600" b="1" dirty="0">
                <a:solidFill>
                  <a:srgbClr val="00B050"/>
                </a:solidFill>
              </a:endParaRPr>
            </a:p>
          </p:txBody>
        </p:sp>
        <p:pic>
          <p:nvPicPr>
            <p:cNvPr id="8" name="Graphic 7" descr="Thumbs up sign">
              <a:extLst>
                <a:ext uri="{FF2B5EF4-FFF2-40B4-BE49-F238E27FC236}">
                  <a16:creationId xmlns:a16="http://schemas.microsoft.com/office/drawing/2014/main" id="{025C3425-2C17-480D-8B11-8FF0C0C0F1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88839" y="4338084"/>
              <a:ext cx="914400" cy="914400"/>
            </a:xfrm>
            <a:prstGeom prst="rect">
              <a:avLst/>
            </a:prstGeom>
          </p:spPr>
        </p:pic>
        <p:pic>
          <p:nvPicPr>
            <p:cNvPr id="9" name="Graphic 8" descr="Thumbs up sign">
              <a:extLst>
                <a:ext uri="{FF2B5EF4-FFF2-40B4-BE49-F238E27FC236}">
                  <a16:creationId xmlns:a16="http://schemas.microsoft.com/office/drawing/2014/main" id="{7945A12B-CD69-4836-936C-49384206EE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4545641" y="4338084"/>
              <a:ext cx="914401" cy="914400"/>
            </a:xfrm>
            <a:prstGeom prst="rect">
              <a:avLst/>
            </a:prstGeom>
          </p:spPr>
        </p:pic>
      </p:grpSp>
    </p:spTree>
    <p:extLst>
      <p:ext uri="{BB962C8B-B14F-4D97-AF65-F5344CB8AC3E}">
        <p14:creationId xmlns:p14="http://schemas.microsoft.com/office/powerpoint/2010/main" val="26949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1828799" y="1649283"/>
            <a:ext cx="8534400" cy="2542766"/>
          </a:xfrm>
        </p:spPr>
        <p:txBody>
          <a:bodyPr>
            <a:normAutofit/>
          </a:bodyPr>
          <a:lstStyle/>
          <a:p>
            <a:pPr marL="0" indent="0">
              <a:buNone/>
            </a:pPr>
            <a:r>
              <a:rPr lang="en-US" dirty="0"/>
              <a:t>A district technician spends 1/3 of their time on DGLVR and 2/3 of their time on E&amp;S. 33% of the district’s rent is paid with DGLVR funds.</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4" name="TextBox 3">
            <a:extLst>
              <a:ext uri="{FF2B5EF4-FFF2-40B4-BE49-F238E27FC236}">
                <a16:creationId xmlns:a16="http://schemas.microsoft.com/office/drawing/2014/main" id="{157B4190-FAC1-41CB-BADA-36AB1B419D05}"/>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grpSp>
        <p:nvGrpSpPr>
          <p:cNvPr id="11" name="Group 10">
            <a:extLst>
              <a:ext uri="{FF2B5EF4-FFF2-40B4-BE49-F238E27FC236}">
                <a16:creationId xmlns:a16="http://schemas.microsoft.com/office/drawing/2014/main" id="{56F1AF98-435B-430D-A332-4943499F7BC2}"/>
              </a:ext>
            </a:extLst>
          </p:cNvPr>
          <p:cNvGrpSpPr/>
          <p:nvPr/>
        </p:nvGrpSpPr>
        <p:grpSpPr>
          <a:xfrm>
            <a:off x="4357797" y="4338084"/>
            <a:ext cx="3476404" cy="1109101"/>
            <a:chOff x="4636238" y="4338084"/>
            <a:chExt cx="3476404" cy="1109101"/>
          </a:xfrm>
        </p:grpSpPr>
        <p:sp>
          <p:nvSpPr>
            <p:cNvPr id="12" name="TextBox 11">
              <a:extLst>
                <a:ext uri="{FF2B5EF4-FFF2-40B4-BE49-F238E27FC236}">
                  <a16:creationId xmlns:a16="http://schemas.microsoft.com/office/drawing/2014/main" id="{AF6FB56E-65AB-43BD-B838-5B4BADC74690}"/>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FF0000"/>
                  </a:solidFill>
                </a:rPr>
                <a:t>NO</a:t>
              </a:r>
              <a:endParaRPr lang="en-US" sz="3600" b="1" dirty="0">
                <a:solidFill>
                  <a:srgbClr val="FF0000"/>
                </a:solidFill>
              </a:endParaRPr>
            </a:p>
          </p:txBody>
        </p:sp>
        <p:pic>
          <p:nvPicPr>
            <p:cNvPr id="13" name="Graphic 12" descr="Thumbs up sign">
              <a:extLst>
                <a:ext uri="{FF2B5EF4-FFF2-40B4-BE49-F238E27FC236}">
                  <a16:creationId xmlns:a16="http://schemas.microsoft.com/office/drawing/2014/main" id="{7A20FF55-570A-480C-8B50-98575FBBC2B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636238" y="4532785"/>
              <a:ext cx="914400" cy="914400"/>
            </a:xfrm>
            <a:prstGeom prst="rect">
              <a:avLst/>
            </a:prstGeom>
          </p:spPr>
        </p:pic>
        <p:pic>
          <p:nvPicPr>
            <p:cNvPr id="14" name="Graphic 13" descr="Thumbs up sign">
              <a:extLst>
                <a:ext uri="{FF2B5EF4-FFF2-40B4-BE49-F238E27FC236}">
                  <a16:creationId xmlns:a16="http://schemas.microsoft.com/office/drawing/2014/main" id="{1F1D1BEC-E19D-4421-8072-A424A075DA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flipH="1">
              <a:off x="7198241" y="4532785"/>
              <a:ext cx="914401" cy="914400"/>
            </a:xfrm>
            <a:prstGeom prst="rect">
              <a:avLst/>
            </a:prstGeom>
          </p:spPr>
        </p:pic>
      </p:grpSp>
    </p:spTree>
    <p:extLst>
      <p:ext uri="{BB962C8B-B14F-4D97-AF65-F5344CB8AC3E}">
        <p14:creationId xmlns:p14="http://schemas.microsoft.com/office/powerpoint/2010/main" val="35068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1828799" y="1749585"/>
            <a:ext cx="8534400" cy="2327588"/>
          </a:xfrm>
        </p:spPr>
        <p:txBody>
          <a:bodyPr>
            <a:normAutofit/>
          </a:bodyPr>
          <a:lstStyle/>
          <a:p>
            <a:pPr marL="0" indent="0">
              <a:buNone/>
            </a:pPr>
            <a:r>
              <a:rPr lang="en-US" dirty="0"/>
              <a:t>A District spends 15% of their total staff time on DGR activities. 15% of a drill seeder is paid for with DGR funds. </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grpSp>
        <p:nvGrpSpPr>
          <p:cNvPr id="6" name="Group 5">
            <a:extLst>
              <a:ext uri="{FF2B5EF4-FFF2-40B4-BE49-F238E27FC236}">
                <a16:creationId xmlns:a16="http://schemas.microsoft.com/office/drawing/2014/main" id="{AC810642-D917-420F-80B1-9109B21EF4B0}"/>
              </a:ext>
            </a:extLst>
          </p:cNvPr>
          <p:cNvGrpSpPr/>
          <p:nvPr/>
        </p:nvGrpSpPr>
        <p:grpSpPr>
          <a:xfrm>
            <a:off x="4357797" y="4338084"/>
            <a:ext cx="3476404" cy="1109101"/>
            <a:chOff x="4636238" y="4338084"/>
            <a:chExt cx="3476404" cy="1109101"/>
          </a:xfrm>
        </p:grpSpPr>
        <p:sp>
          <p:nvSpPr>
            <p:cNvPr id="7" name="TextBox 6">
              <a:extLst>
                <a:ext uri="{FF2B5EF4-FFF2-40B4-BE49-F238E27FC236}">
                  <a16:creationId xmlns:a16="http://schemas.microsoft.com/office/drawing/2014/main" id="{F64096A4-E88F-4170-A282-F731604CBB4D}"/>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FF0000"/>
                  </a:solidFill>
                </a:rPr>
                <a:t>NO</a:t>
              </a:r>
              <a:endParaRPr lang="en-US" sz="3600" b="1" dirty="0">
                <a:solidFill>
                  <a:srgbClr val="FF0000"/>
                </a:solidFill>
              </a:endParaRPr>
            </a:p>
          </p:txBody>
        </p:sp>
        <p:pic>
          <p:nvPicPr>
            <p:cNvPr id="8" name="Graphic 7" descr="Thumbs up sign">
              <a:extLst>
                <a:ext uri="{FF2B5EF4-FFF2-40B4-BE49-F238E27FC236}">
                  <a16:creationId xmlns:a16="http://schemas.microsoft.com/office/drawing/2014/main" id="{8C5AE5E9-1084-4195-A991-CF9C3FED6BB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636238" y="4532785"/>
              <a:ext cx="914400" cy="914400"/>
            </a:xfrm>
            <a:prstGeom prst="rect">
              <a:avLst/>
            </a:prstGeom>
          </p:spPr>
        </p:pic>
        <p:pic>
          <p:nvPicPr>
            <p:cNvPr id="9" name="Graphic 8" descr="Thumbs up sign">
              <a:extLst>
                <a:ext uri="{FF2B5EF4-FFF2-40B4-BE49-F238E27FC236}">
                  <a16:creationId xmlns:a16="http://schemas.microsoft.com/office/drawing/2014/main" id="{B93B1624-D85F-4014-8B40-EAA9ABD3F33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flipH="1">
              <a:off x="7198241" y="4532785"/>
              <a:ext cx="914401" cy="914400"/>
            </a:xfrm>
            <a:prstGeom prst="rect">
              <a:avLst/>
            </a:prstGeom>
          </p:spPr>
        </p:pic>
      </p:grpSp>
      <p:sp>
        <p:nvSpPr>
          <p:cNvPr id="10" name="TextBox 9">
            <a:extLst>
              <a:ext uri="{FF2B5EF4-FFF2-40B4-BE49-F238E27FC236}">
                <a16:creationId xmlns:a16="http://schemas.microsoft.com/office/drawing/2014/main" id="{9F8979DA-E71F-491E-9F89-1EF812D06C46}"/>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spTree>
    <p:extLst>
      <p:ext uri="{BB962C8B-B14F-4D97-AF65-F5344CB8AC3E}">
        <p14:creationId xmlns:p14="http://schemas.microsoft.com/office/powerpoint/2010/main" val="218984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 Allocation Method examples</a:t>
            </a:r>
          </a:p>
        </p:txBody>
      </p:sp>
      <p:sp>
        <p:nvSpPr>
          <p:cNvPr id="3" name="Subtitle 2"/>
          <p:cNvSpPr>
            <a:spLocks noGrp="1"/>
          </p:cNvSpPr>
          <p:nvPr>
            <p:ph type="subTitle" idx="1"/>
          </p:nvPr>
        </p:nvSpPr>
        <p:spPr>
          <a:xfrm>
            <a:off x="627321" y="1649283"/>
            <a:ext cx="10940902" cy="2888610"/>
          </a:xfrm>
        </p:spPr>
        <p:txBody>
          <a:bodyPr>
            <a:normAutofit/>
          </a:bodyPr>
          <a:lstStyle/>
          <a:p>
            <a:pPr marL="0" indent="0">
              <a:buNone/>
            </a:pPr>
            <a:r>
              <a:rPr lang="en-US" dirty="0"/>
              <a:t>A district has $2,000 of LVR education funds left over. The district pays for their annual newsletter with $2,000 of LVR funds and $750 in general funds. One out of 15 pages of the newsletter is about the DGLVR Program, and the rest of the newsletter is about different district programs. </a:t>
            </a:r>
          </a:p>
        </p:txBody>
      </p:sp>
      <p:sp>
        <p:nvSpPr>
          <p:cNvPr id="5"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defRPr/>
            </a:pPr>
            <a:r>
              <a:rPr lang="en-US">
                <a:solidFill>
                  <a:srgbClr val="FFFFCC"/>
                </a:solidFill>
                <a:latin typeface="Calibri"/>
              </a:rPr>
              <a:t>Chap 3. CD Role</a:t>
            </a:r>
          </a:p>
        </p:txBody>
      </p:sp>
      <p:sp>
        <p:nvSpPr>
          <p:cNvPr id="4" name="TextBox 3">
            <a:extLst>
              <a:ext uri="{FF2B5EF4-FFF2-40B4-BE49-F238E27FC236}">
                <a16:creationId xmlns:a16="http://schemas.microsoft.com/office/drawing/2014/main" id="{157B4190-FAC1-41CB-BADA-36AB1B419D05}"/>
              </a:ext>
            </a:extLst>
          </p:cNvPr>
          <p:cNvSpPr txBox="1"/>
          <p:nvPr/>
        </p:nvSpPr>
        <p:spPr>
          <a:xfrm>
            <a:off x="309230" y="647642"/>
            <a:ext cx="8277447" cy="646331"/>
          </a:xfrm>
          <a:prstGeom prst="rect">
            <a:avLst/>
          </a:prstGeom>
          <a:noFill/>
        </p:spPr>
        <p:txBody>
          <a:bodyPr wrap="square" rtlCol="0">
            <a:spAutoFit/>
          </a:bodyPr>
          <a:lstStyle/>
          <a:p>
            <a:r>
              <a:rPr lang="en-US" sz="3600" dirty="0"/>
              <a:t>Appropriate CAM? Yes or No</a:t>
            </a:r>
          </a:p>
        </p:txBody>
      </p:sp>
      <p:grpSp>
        <p:nvGrpSpPr>
          <p:cNvPr id="11" name="Group 10">
            <a:extLst>
              <a:ext uri="{FF2B5EF4-FFF2-40B4-BE49-F238E27FC236}">
                <a16:creationId xmlns:a16="http://schemas.microsoft.com/office/drawing/2014/main" id="{7B5B20F7-8C68-4FC8-B935-E75D955399F7}"/>
              </a:ext>
            </a:extLst>
          </p:cNvPr>
          <p:cNvGrpSpPr/>
          <p:nvPr/>
        </p:nvGrpSpPr>
        <p:grpSpPr>
          <a:xfrm>
            <a:off x="4357797" y="4338084"/>
            <a:ext cx="3476404" cy="1109101"/>
            <a:chOff x="4636238" y="4338084"/>
            <a:chExt cx="3476404" cy="1109101"/>
          </a:xfrm>
        </p:grpSpPr>
        <p:sp>
          <p:nvSpPr>
            <p:cNvPr id="12" name="TextBox 11">
              <a:extLst>
                <a:ext uri="{FF2B5EF4-FFF2-40B4-BE49-F238E27FC236}">
                  <a16:creationId xmlns:a16="http://schemas.microsoft.com/office/drawing/2014/main" id="{B5B03EF2-499C-425C-9655-18C515ED7122}"/>
                </a:ext>
              </a:extLst>
            </p:cNvPr>
            <p:cNvSpPr txBox="1"/>
            <p:nvPr/>
          </p:nvSpPr>
          <p:spPr>
            <a:xfrm>
              <a:off x="5093438" y="4338084"/>
              <a:ext cx="2562004" cy="1107996"/>
            </a:xfrm>
            <a:prstGeom prst="rect">
              <a:avLst/>
            </a:prstGeom>
            <a:noFill/>
          </p:spPr>
          <p:txBody>
            <a:bodyPr wrap="square" rtlCol="0">
              <a:spAutoFit/>
            </a:bodyPr>
            <a:lstStyle/>
            <a:p>
              <a:pPr algn="ctr"/>
              <a:r>
                <a:rPr lang="en-US" sz="6600" b="1" dirty="0">
                  <a:solidFill>
                    <a:srgbClr val="FF0000"/>
                  </a:solidFill>
                </a:rPr>
                <a:t>NO</a:t>
              </a:r>
              <a:endParaRPr lang="en-US" sz="3600" b="1" dirty="0">
                <a:solidFill>
                  <a:srgbClr val="FF0000"/>
                </a:solidFill>
              </a:endParaRPr>
            </a:p>
          </p:txBody>
        </p:sp>
        <p:pic>
          <p:nvPicPr>
            <p:cNvPr id="13" name="Graphic 12" descr="Thumbs up sign">
              <a:extLst>
                <a:ext uri="{FF2B5EF4-FFF2-40B4-BE49-F238E27FC236}">
                  <a16:creationId xmlns:a16="http://schemas.microsoft.com/office/drawing/2014/main" id="{DF05F1A2-962A-4C58-8503-3E1F093088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636238" y="4532785"/>
              <a:ext cx="914400" cy="914400"/>
            </a:xfrm>
            <a:prstGeom prst="rect">
              <a:avLst/>
            </a:prstGeom>
          </p:spPr>
        </p:pic>
        <p:pic>
          <p:nvPicPr>
            <p:cNvPr id="14" name="Graphic 13" descr="Thumbs up sign">
              <a:extLst>
                <a:ext uri="{FF2B5EF4-FFF2-40B4-BE49-F238E27FC236}">
                  <a16:creationId xmlns:a16="http://schemas.microsoft.com/office/drawing/2014/main" id="{8A6B3718-0347-4978-86E8-FF5BC8441D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flipH="1">
              <a:off x="7198241" y="4532785"/>
              <a:ext cx="914401" cy="914400"/>
            </a:xfrm>
            <a:prstGeom prst="rect">
              <a:avLst/>
            </a:prstGeom>
          </p:spPr>
        </p:pic>
      </p:grpSp>
    </p:spTree>
    <p:extLst>
      <p:ext uri="{BB962C8B-B14F-4D97-AF65-F5344CB8AC3E}">
        <p14:creationId xmlns:p14="http://schemas.microsoft.com/office/powerpoint/2010/main" val="37748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8986714" cy="4727559"/>
          </a:xfrm>
        </p:spPr>
        <p:txBody>
          <a:bodyPr vert="horz" lIns="91440" tIns="45720" rIns="91440" bIns="45720" rtlCol="0" anchor="t">
            <a:normAutofit/>
          </a:bodyPr>
          <a:lstStyle/>
          <a:p>
            <a:pPr marL="0" indent="0">
              <a:buNone/>
            </a:pPr>
            <a:r>
              <a:rPr lang="en-US" dirty="0"/>
              <a:t>Pros and Cons</a:t>
            </a:r>
          </a:p>
          <a:p>
            <a:r>
              <a:rPr lang="en-US" dirty="0"/>
              <a:t>Pro: funding is used appropriately for an eligible expense</a:t>
            </a:r>
          </a:p>
          <a:p>
            <a:r>
              <a:rPr lang="en-US" dirty="0"/>
              <a:t>Con: it can take time and effort to develop a CAM</a:t>
            </a:r>
          </a:p>
          <a:p>
            <a:r>
              <a:rPr lang="en-US" dirty="0"/>
              <a:t>Pro: once a CAM is developed, it can save time</a:t>
            </a:r>
          </a:p>
          <a:p>
            <a:pPr lvl="1"/>
            <a:endParaRPr lang="en-US" dirty="0"/>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165537"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Cost Allocation Methods (CAMs)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4036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Props1.xml><?xml version="1.0" encoding="utf-8"?>
<ds:datastoreItem xmlns:ds="http://schemas.openxmlformats.org/officeDocument/2006/customXml" ds:itemID="{B8E4C861-3912-4647-B786-8E1C39BE5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69B34B-9780-4CED-84FD-475252F16F3F}">
  <ds:schemaRefs>
    <ds:schemaRef ds:uri="http://schemas.microsoft.com/sharepoint/v3/contenttype/forms"/>
  </ds:schemaRefs>
</ds:datastoreItem>
</file>

<file path=customXml/itemProps3.xml><?xml version="1.0" encoding="utf-8"?>
<ds:datastoreItem xmlns:ds="http://schemas.openxmlformats.org/officeDocument/2006/customXml" ds:itemID="{D0C7FA4C-1670-4521-B2FB-1BA0C5760520}">
  <ds:schemaRefs>
    <ds:schemaRef ds:uri="http://schemas.microsoft.com/office/2006/metadata/properties"/>
    <ds:schemaRef ds:uri="http://schemas.microsoft.com/office/infopath/2007/PartnerControls"/>
    <ds:schemaRef ds:uri="4ce192a9-dbef-4c03-a9bc-6926f8c61758"/>
  </ds:schemaRefs>
</ds:datastoreItem>
</file>

<file path=docProps/app.xml><?xml version="1.0" encoding="utf-8"?>
<Properties xmlns="http://schemas.openxmlformats.org/officeDocument/2006/extended-properties" xmlns:vt="http://schemas.openxmlformats.org/officeDocument/2006/docPropsVTypes">
  <TotalTime>39137</TotalTime>
  <Words>10685</Words>
  <Application>Microsoft Office PowerPoint</Application>
  <PresentationFormat>Widescreen</PresentationFormat>
  <Paragraphs>1955</Paragraphs>
  <Slides>209</Slides>
  <Notes>75</Notes>
  <HiddenSlides>10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209</vt:i4>
      </vt:variant>
    </vt:vector>
  </HeadingPairs>
  <TitlesOfParts>
    <vt:vector size="220" baseType="lpstr">
      <vt:lpstr>Arial</vt:lpstr>
      <vt:lpstr>Calibri</vt:lpstr>
      <vt:lpstr>Calibri Light</vt:lpstr>
      <vt:lpstr>Candara</vt:lpstr>
      <vt:lpstr>Montserrat</vt:lpstr>
      <vt:lpstr>Times New Roman</vt:lpstr>
      <vt:lpstr>Wingdings</vt:lpstr>
      <vt:lpstr>office theme</vt:lpstr>
      <vt:lpstr>office theme</vt:lpstr>
      <vt:lpstr>1_Office Theme</vt:lpstr>
      <vt:lpstr>2_Office Theme</vt:lpstr>
      <vt:lpstr>Financial Training Dirt, Gravel, and Low Volume Road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Manual</vt:lpstr>
      <vt:lpstr>Administrative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3.4.3 &amp; 3.4.4: Admin / Education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3.4.2 Cost Allocation Method</vt:lpstr>
      <vt:lpstr>3.4.2 Cost Allocation Method</vt:lpstr>
      <vt:lpstr>3.4.2 Cost Allocation Method</vt:lpstr>
      <vt:lpstr>3.4.2 Cost Allocation Method</vt:lpstr>
      <vt:lpstr>PowerPoint Presentation</vt:lpstr>
      <vt:lpstr>PowerPoint Presentation</vt:lpstr>
      <vt:lpstr>PowerPoint Presentation</vt:lpstr>
      <vt:lpstr>PowerPoint Presentation</vt:lpstr>
      <vt:lpstr>3.4.2 Cost Allocation Method</vt:lpstr>
      <vt:lpstr>PowerPoint Presentation</vt:lpstr>
      <vt:lpstr>Cost Allocation Method examples</vt:lpstr>
      <vt:lpstr>Cost Allocation Method examples</vt:lpstr>
      <vt:lpstr>Cost Allocation Method examples</vt:lpstr>
      <vt:lpstr>Cost Allocation Method examples</vt:lpstr>
      <vt:lpstr>Cost Allocation Method examples</vt:lpstr>
      <vt:lpstr>Cost Allocation Method examples</vt:lpstr>
      <vt:lpstr>Cost Allocation Method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Manual</vt:lpstr>
      <vt:lpstr>Contract</vt:lpstr>
      <vt:lpstr>PowerPoint Presentation</vt:lpstr>
      <vt:lpstr>PowerPoint Presentation</vt:lpstr>
      <vt:lpstr>Contract Amendment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mileage tracking</vt:lpstr>
      <vt:lpstr>PowerPoint Presentation</vt:lpstr>
      <vt:lpstr>PowerPoint Presentation</vt:lpstr>
      <vt:lpstr>PowerPoint Presentation</vt:lpstr>
      <vt:lpstr>Example Staff Time Documentation</vt:lpstr>
      <vt:lpstr>Example Time Tracking</vt:lpstr>
      <vt:lpstr>Example Staff Time Documentation</vt:lpstr>
      <vt:lpstr>Example Staff Time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3.4.2-7 CD Spending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from “FY 2022-23 Updates”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79</cp:revision>
  <dcterms:created xsi:type="dcterms:W3CDTF">2023-05-20T23:06:41Z</dcterms:created>
  <dcterms:modified xsi:type="dcterms:W3CDTF">2024-03-19T15:24:45Z</dcterms:modified>
</cp:coreProperties>
</file>